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9" r:id="rId3"/>
    <p:sldId id="310" r:id="rId4"/>
    <p:sldId id="272" r:id="rId5"/>
    <p:sldId id="271" r:id="rId6"/>
    <p:sldId id="270" r:id="rId7"/>
    <p:sldId id="273" r:id="rId8"/>
    <p:sldId id="302" r:id="rId9"/>
    <p:sldId id="277" r:id="rId10"/>
    <p:sldId id="276" r:id="rId11"/>
    <p:sldId id="275" r:id="rId12"/>
    <p:sldId id="274" r:id="rId13"/>
    <p:sldId id="283" r:id="rId14"/>
    <p:sldId id="278" r:id="rId15"/>
    <p:sldId id="300" r:id="rId16"/>
    <p:sldId id="312" r:id="rId17"/>
    <p:sldId id="316" r:id="rId18"/>
    <p:sldId id="313" r:id="rId19"/>
    <p:sldId id="314" r:id="rId20"/>
    <p:sldId id="315" r:id="rId21"/>
    <p:sldId id="317" r:id="rId22"/>
    <p:sldId id="282" r:id="rId23"/>
    <p:sldId id="301" r:id="rId24"/>
    <p:sldId id="281" r:id="rId25"/>
    <p:sldId id="298" r:id="rId26"/>
    <p:sldId id="299" r:id="rId27"/>
    <p:sldId id="297" r:id="rId28"/>
    <p:sldId id="296" r:id="rId29"/>
    <p:sldId id="319" r:id="rId30"/>
    <p:sldId id="294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30" r:id="rId39"/>
    <p:sldId id="331" r:id="rId40"/>
    <p:sldId id="32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5A23FF8-BCA2-4B40-8730-8D3D7A44C72E}">
          <p14:sldIdLst>
            <p14:sldId id="268"/>
            <p14:sldId id="269"/>
            <p14:sldId id="310"/>
            <p14:sldId id="272"/>
            <p14:sldId id="271"/>
            <p14:sldId id="270"/>
            <p14:sldId id="273"/>
            <p14:sldId id="302"/>
            <p14:sldId id="277"/>
            <p14:sldId id="276"/>
            <p14:sldId id="275"/>
            <p14:sldId id="274"/>
            <p14:sldId id="283"/>
            <p14:sldId id="278"/>
            <p14:sldId id="300"/>
            <p14:sldId id="312"/>
            <p14:sldId id="316"/>
            <p14:sldId id="313"/>
            <p14:sldId id="314"/>
            <p14:sldId id="315"/>
            <p14:sldId id="317"/>
            <p14:sldId id="282"/>
            <p14:sldId id="301"/>
            <p14:sldId id="281"/>
            <p14:sldId id="298"/>
            <p14:sldId id="299"/>
            <p14:sldId id="297"/>
            <p14:sldId id="296"/>
            <p14:sldId id="319"/>
            <p14:sldId id="294"/>
            <p14:sldId id="320"/>
            <p14:sldId id="321"/>
            <p14:sldId id="322"/>
            <p14:sldId id="323"/>
            <p14:sldId id="324"/>
            <p14:sldId id="325"/>
            <p14:sldId id="326"/>
            <p14:sldId id="330"/>
            <p14:sldId id="331"/>
            <p14:sldId id="329"/>
          </p14:sldIdLst>
        </p14:section>
        <p14:section name="Раздел без заголовка" id="{476558A9-1347-4DAB-90CF-835CA1115668}">
          <p14:sldIdLst/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2241"/>
    <a:srgbClr val="261CA4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102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er\Desktop\&#1054;&#1089;&#1074;%20&#1089;&#1090;&#1072;&#1083;%20&#1088;&#1086;&#1079;&#1074;\&#1075;&#1088;&#1072;&#1092;&#1110;&#1082;&#1080;%20(&#1090;&#1077;&#1089;&#1090;&#1091;&#1074;&#1072;&#1085;&#1085;&#1103;)\&#1075;&#1088;&#1072;&#1092;&#1110;&#1082;&#1080;%205-8%20&#1082;&#1083;&#1072;&#1089;&#1080;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C:\Users\&#1051;&#1102;&#1076;&#1084;&#1080;&#1083;&#1072;\Desktop\&#1050;&#1085;&#1080;&#1075;&#1072;1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C:\Users\&#1051;&#1102;&#1076;&#1084;&#1080;&#1083;&#1072;\Desktop\&#1056;&#1077;&#1079;&#1091;&#1083;&#1100;&#1090;&#1072;&#1090;&#1080;%20&#1047;&#1053;&#1054;-&#1044;&#1055;&#1040;%202017\&#1050;&#1085;&#1080;&#1075;&#1072;5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\&#1056;&#1072;&#1073;&#1086;&#1095;&#1080;&#1081;%20&#1089;&#1090;&#1086;&#1083;\&#1050;&#1085;&#1080;&#1075;&#1072;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\&#1056;&#1072;&#1073;&#1086;&#1095;&#1080;&#1081;%20&#1089;&#1090;&#1086;&#1083;\&#1050;&#1085;&#1080;&#1075;&#1072;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&#1050;&#1085;&#1080;&#1075;&#1072;1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uk-UA" sz="1200"/>
            </a:pP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uk-UA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2.0899100641934096E-2"/>
          <c:y val="6.224798551794900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0.20123997123862661"/>
          <c:w val="0.99942455594213497"/>
          <c:h val="0.650419197600300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37E-45D4-A2F2-86216E76EBA6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37E-45D4-A2F2-86216E76EBA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37E-45D4-A2F2-86216E76EBA6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37E-45D4-A2F2-86216E76EBA6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dirty="0" smtClean="0"/>
                      <a:t>53</a:t>
                    </a:r>
                    <a:r>
                      <a:rPr lang="en-US" sz="1400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37E-45D4-A2F2-86216E76EBA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 dirty="0" smtClean="0"/>
                      <a:t>52</a:t>
                    </a:r>
                    <a:r>
                      <a:rPr lang="en-US" sz="1800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37E-45D4-A2F2-86216E76EBA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 dirty="0" smtClean="0"/>
                      <a:t>12%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37E-45D4-A2F2-86216E76EBA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600" dirty="0" smtClean="0"/>
                      <a:t>71</a:t>
                    </a:r>
                    <a:r>
                      <a:rPr lang="en-US" sz="1600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A37E-45D4-A2F2-86216E76EBA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600" dirty="0" smtClean="0"/>
                      <a:t>90</a:t>
                    </a:r>
                    <a:r>
                      <a:rPr lang="en-US" sz="1600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37E-45D4-A2F2-86216E76EBA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Лист1!$A$31:$E$31</c:f>
              <c:numCache>
                <c:formatCode>0%</c:formatCode>
                <c:ptCount val="5"/>
                <c:pt idx="0">
                  <c:v>0.43000000000000038</c:v>
                </c:pt>
                <c:pt idx="1">
                  <c:v>0.32000000000000045</c:v>
                </c:pt>
                <c:pt idx="2">
                  <c:v>0.15000000000000019</c:v>
                </c:pt>
                <c:pt idx="3">
                  <c:v>0.41000000000000031</c:v>
                </c:pt>
                <c:pt idx="4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37E-45D4-A2F2-86216E76EB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1155968"/>
        <c:axId val="99811328"/>
      </c:barChart>
      <c:valAx>
        <c:axId val="9981132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one"/>
        <c:crossAx val="91155968"/>
        <c:crosses val="autoZero"/>
        <c:crossBetween val="between"/>
      </c:valAx>
      <c:catAx>
        <c:axId val="911559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i="1"/>
            </a:pPr>
            <a:endParaRPr lang="uk-UA"/>
          </a:p>
        </c:txPr>
        <c:crossAx val="99811328"/>
        <c:crosses val="autoZero"/>
        <c:auto val="1"/>
        <c:lblAlgn val="ctr"/>
        <c:lblOffset val="100"/>
        <c:noMultiLvlLbl val="0"/>
      </c:catAx>
      <c:spPr>
        <a:noFill/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887722268150774E-5"/>
          <c:y val="0"/>
          <c:w val="0.99993711227773185"/>
          <c:h val="0.98886794178898596"/>
        </c:manualLayout>
      </c:layout>
      <c:pie3D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D0-435F-8C5B-E802B53A8D9A}"/>
              </c:ext>
            </c:extLst>
          </c:dPt>
          <c:dPt>
            <c:idx val="1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DD0-435F-8C5B-E802B53A8D9A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DD0-435F-8C5B-E802B53A8D9A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DD0-435F-8C5B-E802B53A8D9A}"/>
              </c:ext>
            </c:extLst>
          </c:dPt>
          <c:dLbls>
            <c:dLbl>
              <c:idx val="0"/>
              <c:layout>
                <c:manualLayout>
                  <c:x val="-0.17690500635432294"/>
                  <c:y val="0.139531901077868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dirty="0" err="1" smtClean="0">
                        <a:solidFill>
                          <a:schemeClr val="tx1"/>
                        </a:solidFill>
                      </a:rPr>
                      <a:t>Початковий</a:t>
                    </a:r>
                    <a:endParaRPr lang="ru-RU" dirty="0" smtClean="0">
                      <a:solidFill>
                        <a:schemeClr val="tx1"/>
                      </a:solidFill>
                    </a:endParaRPr>
                  </a:p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 </a:t>
                    </a:r>
                    <a:fld id="{9AC80E7E-4135-4E2B-AB70-9119B1C92465}" type="VALUE">
                      <a:rPr lang="en-US" smtClean="0">
                        <a:solidFill>
                          <a:schemeClr val="tx1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 dirty="0" smtClean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DD0-435F-8C5B-E802B53A8D9A}"/>
                </c:ext>
                <c:ext xmlns:c15="http://schemas.microsoft.com/office/drawing/2012/chart" uri="{CE6537A1-D6FC-4f65-9D91-7224C49458BB}">
                  <c15:layout>
                    <c:manualLayout>
                      <c:w val="0.32489927722137052"/>
                      <c:h val="0.2215424878338406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9973673191967742"/>
                  <c:y val="-0.20163013263410773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 smtClean="0"/>
                      <a:t>Середній</a:t>
                    </a:r>
                    <a:r>
                      <a:rPr lang="ru-RU" dirty="0" smtClean="0"/>
                      <a:t> 52%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DD0-435F-8C5B-E802B53A8D9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err="1" smtClean="0"/>
                      <a:t>Достатній</a:t>
                    </a:r>
                    <a:r>
                      <a:rPr lang="ru-RU" dirty="0" smtClean="0"/>
                      <a:t> </a:t>
                    </a:r>
                    <a:fld id="{F6CE41E2-2605-4799-AD95-E4523BC5963E}" type="VALUE">
                      <a:rPr lang="en-US" smtClean="0"/>
                      <a:pPr/>
                      <a:t>[ЗНАЧЕНИЕ]</a:t>
                    </a:fld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DD0-435F-8C5B-E802B53A8D9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4.4171148014345775E-2"/>
                  <c:y val="2.6200337585136207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 smtClean="0"/>
                      <a:t>Високий</a:t>
                    </a:r>
                    <a:endParaRPr lang="ru-RU" dirty="0" smtClean="0"/>
                  </a:p>
                  <a:p>
                    <a:r>
                      <a:rPr lang="ru-RU" dirty="0" smtClean="0"/>
                      <a:t>4%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DD0-435F-8C5B-E802B53A8D9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Лист1!$B$68:$B$71</c:f>
              <c:strCache>
                <c:ptCount val="4"/>
                <c:pt idx="0">
                  <c:v>початковий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Лист1!$C$68:$C$71</c:f>
              <c:numCache>
                <c:formatCode>0%</c:formatCode>
                <c:ptCount val="4"/>
                <c:pt idx="0">
                  <c:v>0.17</c:v>
                </c:pt>
                <c:pt idx="1">
                  <c:v>0.53</c:v>
                </c:pt>
                <c:pt idx="2">
                  <c:v>0.27</c:v>
                </c:pt>
                <c:pt idx="3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DD0-435F-8C5B-E802B53A8D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345657879721556E-2"/>
          <c:y val="2.356481481481483E-2"/>
          <c:w val="0.98265434212027847"/>
          <c:h val="0.916928815136545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Лист1!$D$40</c:f>
              <c:strCache>
                <c:ptCount val="1"/>
                <c:pt idx="0">
                  <c:v>ЗНО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Лист1!$C$41:$C$47</c:f>
              <c:strCache>
                <c:ptCount val="7"/>
                <c:pt idx="0">
                  <c:v>українська мова</c:v>
                </c:pt>
                <c:pt idx="1">
                  <c:v>математика</c:v>
                </c:pt>
                <c:pt idx="2">
                  <c:v>англійська мова</c:v>
                </c:pt>
                <c:pt idx="3">
                  <c:v>історія </c:v>
                </c:pt>
                <c:pt idx="4">
                  <c:v>біологія</c:v>
                </c:pt>
                <c:pt idx="5">
                  <c:v>фізика</c:v>
                </c:pt>
                <c:pt idx="6">
                  <c:v>географія</c:v>
                </c:pt>
              </c:strCache>
            </c:strRef>
          </c:cat>
          <c:val>
            <c:numRef>
              <c:f>Лист1!$D$41:$D$47</c:f>
              <c:numCache>
                <c:formatCode>0%</c:formatCode>
                <c:ptCount val="7"/>
                <c:pt idx="0">
                  <c:v>0.47</c:v>
                </c:pt>
                <c:pt idx="1">
                  <c:v>0.6</c:v>
                </c:pt>
                <c:pt idx="2">
                  <c:v>0.6</c:v>
                </c:pt>
                <c:pt idx="3">
                  <c:v>0.45</c:v>
                </c:pt>
                <c:pt idx="4">
                  <c:v>0</c:v>
                </c:pt>
                <c:pt idx="5">
                  <c:v>0</c:v>
                </c:pt>
                <c:pt idx="6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0C-4863-9946-2C43B7E6128C}"/>
            </c:ext>
          </c:extLst>
        </c:ser>
        <c:ser>
          <c:idx val="1"/>
          <c:order val="1"/>
          <c:tx>
            <c:strRef>
              <c:f>Лист1!$E$40</c:f>
              <c:strCache>
                <c:ptCount val="1"/>
                <c:pt idx="0">
                  <c:v>річна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Лист1!$C$41:$C$47</c:f>
              <c:strCache>
                <c:ptCount val="7"/>
                <c:pt idx="0">
                  <c:v>українська мова</c:v>
                </c:pt>
                <c:pt idx="1">
                  <c:v>математика</c:v>
                </c:pt>
                <c:pt idx="2">
                  <c:v>англійська мова</c:v>
                </c:pt>
                <c:pt idx="3">
                  <c:v>історія </c:v>
                </c:pt>
                <c:pt idx="4">
                  <c:v>біологія</c:v>
                </c:pt>
                <c:pt idx="5">
                  <c:v>фізика</c:v>
                </c:pt>
                <c:pt idx="6">
                  <c:v>географія</c:v>
                </c:pt>
              </c:strCache>
            </c:strRef>
          </c:cat>
          <c:val>
            <c:numRef>
              <c:f>Лист1!$E$41:$E$47</c:f>
              <c:numCache>
                <c:formatCode>0%</c:formatCode>
                <c:ptCount val="7"/>
                <c:pt idx="0">
                  <c:v>0.72</c:v>
                </c:pt>
                <c:pt idx="1">
                  <c:v>0.67</c:v>
                </c:pt>
                <c:pt idx="2">
                  <c:v>0.94</c:v>
                </c:pt>
                <c:pt idx="3">
                  <c:v>0.65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20C-4863-9946-2C43B7E612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6331008"/>
        <c:axId val="33563776"/>
        <c:axId val="0"/>
      </c:bar3DChart>
      <c:catAx>
        <c:axId val="11633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3563776"/>
        <c:crosses val="autoZero"/>
        <c:auto val="1"/>
        <c:lblAlgn val="ctr"/>
        <c:lblOffset val="100"/>
        <c:noMultiLvlLbl val="0"/>
      </c:catAx>
      <c:valAx>
        <c:axId val="335637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633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997084541546409"/>
          <c:y val="0.18061137664356139"/>
          <c:w val="0.39617616027822838"/>
          <c:h val="0.10610637212015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279531493769343"/>
          <c:y val="8.9946336740670541E-2"/>
          <c:w val="0.76791842543952138"/>
          <c:h val="0.9010590295852624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"Колосок"</c:v>
                </c:pt>
                <c:pt idx="1">
                  <c:v>"Кенгуру"</c:v>
                </c:pt>
                <c:pt idx="2">
                  <c:v>"Геліантус"</c:v>
                </c:pt>
                <c:pt idx="3">
                  <c:v>"Пазл"</c:v>
                </c:pt>
                <c:pt idx="4">
                  <c:v>"Бобер"</c:v>
                </c:pt>
                <c:pt idx="5">
                  <c:v>"Соняшник"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95</c:v>
                </c:pt>
                <c:pt idx="1">
                  <c:v>249</c:v>
                </c:pt>
                <c:pt idx="2">
                  <c:v>43</c:v>
                </c:pt>
                <c:pt idx="3">
                  <c:v>76</c:v>
                </c:pt>
                <c:pt idx="4">
                  <c:v>41</c:v>
                </c:pt>
                <c:pt idx="5">
                  <c:v>91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2015-2016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"Колосок"</c:v>
                </c:pt>
                <c:pt idx="1">
                  <c:v>"Кенгуру"</c:v>
                </c:pt>
                <c:pt idx="2">
                  <c:v>"Геліантус"</c:v>
                </c:pt>
                <c:pt idx="3">
                  <c:v>"Пазл"</c:v>
                </c:pt>
                <c:pt idx="4">
                  <c:v>"Бобер"</c:v>
                </c:pt>
                <c:pt idx="5">
                  <c:v>"Соняшник"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88</c:v>
                </c:pt>
                <c:pt idx="1">
                  <c:v>204</c:v>
                </c:pt>
                <c:pt idx="2">
                  <c:v>56</c:v>
                </c:pt>
                <c:pt idx="3">
                  <c:v>64</c:v>
                </c:pt>
                <c:pt idx="4">
                  <c:v>79</c:v>
                </c:pt>
                <c:pt idx="5">
                  <c:v>81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"Колосок"</c:v>
                </c:pt>
                <c:pt idx="1">
                  <c:v>"Кенгуру"</c:v>
                </c:pt>
                <c:pt idx="2">
                  <c:v>"Геліантус"</c:v>
                </c:pt>
                <c:pt idx="3">
                  <c:v>"Пазл"</c:v>
                </c:pt>
                <c:pt idx="4">
                  <c:v>"Бобер"</c:v>
                </c:pt>
                <c:pt idx="5">
                  <c:v>"Соняшник"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063616"/>
        <c:axId val="88849152"/>
      </c:barChart>
      <c:catAx>
        <c:axId val="1100636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ru-RU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uk-UA"/>
          </a:p>
        </c:txPr>
        <c:crossAx val="88849152"/>
        <c:crosses val="autoZero"/>
        <c:auto val="1"/>
        <c:lblAlgn val="ctr"/>
        <c:lblOffset val="100"/>
        <c:noMultiLvlLbl val="0"/>
      </c:catAx>
      <c:valAx>
        <c:axId val="88849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063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8705561023622048"/>
          <c:y val="3.4374753937007868E-2"/>
          <c:w val="0.35213385826771654"/>
          <c:h val="0.818167076771653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4"/>
                <c:pt idx="0">
                  <c:v>"Патріот"</c:v>
                </c:pt>
                <c:pt idx="1">
                  <c:v>"Sunflower"</c:v>
                </c:pt>
                <c:pt idx="2">
                  <c:v>"Лелека"</c:v>
                </c:pt>
                <c:pt idx="3">
                  <c:v>"Левеня"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66</c:v>
                </c:pt>
                <c:pt idx="1">
                  <c:v>39</c:v>
                </c:pt>
                <c:pt idx="2">
                  <c:v>25</c:v>
                </c:pt>
                <c:pt idx="3">
                  <c:v>52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2015-2016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4"/>
                <c:pt idx="0">
                  <c:v>"Патріот"</c:v>
                </c:pt>
                <c:pt idx="1">
                  <c:v>"Sunflower"</c:v>
                </c:pt>
                <c:pt idx="2">
                  <c:v>"Лелека"</c:v>
                </c:pt>
                <c:pt idx="3">
                  <c:v>"Левеня"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77</c:v>
                </c:pt>
                <c:pt idx="2">
                  <c:v>25</c:v>
                </c:pt>
                <c:pt idx="3">
                  <c:v>28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4"/>
                <c:pt idx="0">
                  <c:v>"Патріот"</c:v>
                </c:pt>
                <c:pt idx="1">
                  <c:v>"Sunflower"</c:v>
                </c:pt>
                <c:pt idx="2">
                  <c:v>"Лелека"</c:v>
                </c:pt>
                <c:pt idx="3">
                  <c:v>"Левеня"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791424"/>
        <c:axId val="118137408"/>
      </c:barChart>
      <c:catAx>
        <c:axId val="1227914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ru-RU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uk-UA"/>
          </a:p>
        </c:txPr>
        <c:crossAx val="118137408"/>
        <c:crosses val="autoZero"/>
        <c:auto val="1"/>
        <c:lblAlgn val="ctr"/>
        <c:lblOffset val="100"/>
        <c:noMultiLvlLbl val="0"/>
      </c:catAx>
      <c:valAx>
        <c:axId val="118137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2791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8003370473320279"/>
          <c:y val="0.44210804514399149"/>
          <c:w val="0.22994257924304046"/>
          <c:h val="0.21527298532930583"/>
        </c:manualLayout>
      </c:layout>
      <c:overlay val="0"/>
      <c:txPr>
        <a:bodyPr/>
        <a:lstStyle/>
        <a:p>
          <a:pPr>
            <a:defRPr lang="ru-RU"/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182-427E-A650-0304AFBAD82B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182-427E-A650-0304AFBAD82B}"/>
              </c:ext>
            </c:extLst>
          </c:dPt>
          <c:dPt>
            <c:idx val="2"/>
            <c:bubble3D val="0"/>
            <c:spPr>
              <a:solidFill>
                <a:srgbClr val="66FF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182-427E-A650-0304AFBAD82B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182-427E-A650-0304AFBAD82B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182-427E-A650-0304AFBAD82B}"/>
              </c:ext>
            </c:extLst>
          </c:dPt>
          <c:dLbls>
            <c:dLbl>
              <c:idx val="0"/>
              <c:layout>
                <c:manualLayout>
                  <c:x val="-0.12251962661615708"/>
                  <c:y val="-0.14704308936451266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61% </a:t>
                    </a:r>
                    <a:endParaRPr lang="ru-RU" sz="1200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200" dirty="0" err="1" smtClean="0">
                        <a:latin typeface="Times New Roman" pitchFamily="18" charset="0"/>
                        <a:cs typeface="Times New Roman" pitchFamily="18" charset="0"/>
                      </a:rPr>
                      <a:t>вища</a:t>
                    </a:r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200" dirty="0" err="1">
                        <a:latin typeface="Times New Roman" pitchFamily="18" charset="0"/>
                        <a:cs typeface="Times New Roman" pitchFamily="18" charset="0"/>
                      </a:rPr>
                      <a:t>категорія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182-427E-A650-0304AFBAD82B}"/>
                </c:ext>
                <c:ext xmlns:c15="http://schemas.microsoft.com/office/drawing/2012/chart" uri="{CE6537A1-D6FC-4f65-9D91-7224C49458BB}">
                  <c15:layout>
                    <c:manualLayout>
                      <c:w val="0.3325733852254843"/>
                      <c:h val="0.1056453614836681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4.5146171340877513E-2"/>
                  <c:y val="-0.1132994642707188"/>
                </c:manualLayout>
              </c:layout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14% </a:t>
                    </a:r>
                    <a:r>
                      <a:rPr lang="ru-RU" sz="1200" baseline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</a:p>
                  <a:p>
                    <a:r>
                      <a:rPr lang="ru-RU" sz="1200" baseline="0">
                        <a:latin typeface="Times New Roman" pitchFamily="18" charset="0"/>
                        <a:cs typeface="Times New Roman" pitchFamily="18" charset="0"/>
                      </a:rPr>
                      <a:t>перша </a:t>
                    </a:r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категорія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182-427E-A650-0304AFBAD82B}"/>
                </c:ext>
                <c:ext xmlns:c15="http://schemas.microsoft.com/office/drawing/2012/chart" uri="{CE6537A1-D6FC-4f65-9D91-7224C49458BB}">
                  <c15:layout>
                    <c:manualLayout>
                      <c:w val="0.28301430720982912"/>
                      <c:h val="0.1484384192998375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5.9127557451201331E-4"/>
                  <c:y val="6.0046115205882357E-3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6</a:t>
                    </a:r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</a:p>
                  <a:p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ІІ </a:t>
                    </a:r>
                    <a:r>
                      <a:rPr lang="ru-RU" sz="1200" dirty="0" err="1">
                        <a:latin typeface="Times New Roman" pitchFamily="18" charset="0"/>
                        <a:cs typeface="Times New Roman" pitchFamily="18" charset="0"/>
                      </a:rPr>
                      <a:t>категорія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182-427E-A650-0304AFBAD82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172728047799765E-2"/>
                  <c:y val="-1.3226993005851666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10</a:t>
                    </a:r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</a:p>
                  <a:p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200" dirty="0" err="1">
                        <a:latin typeface="Times New Roman" pitchFamily="18" charset="0"/>
                        <a:cs typeface="Times New Roman" pitchFamily="18" charset="0"/>
                      </a:rPr>
                      <a:t>спеціаліст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182-427E-A650-0304AFBAD82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893941383990372E-2"/>
                  <c:y val="3.1592522481755168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3% </a:t>
                    </a:r>
                    <a:endParaRPr lang="ru-RU" sz="1200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бакалавр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182-427E-A650-0304AFBAD82B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736520942576483"/>
                  <c:y val="6.0792648043051074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6% </a:t>
                    </a:r>
                    <a:endParaRPr lang="ru-RU" sz="1200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200" dirty="0" err="1" smtClean="0">
                        <a:latin typeface="Times New Roman" pitchFamily="18" charset="0"/>
                        <a:cs typeface="Times New Roman" pitchFamily="18" charset="0"/>
                      </a:rPr>
                      <a:t>вища</a:t>
                    </a:r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200" dirty="0">
                        <a:latin typeface="Times New Roman" pitchFamily="18" charset="0"/>
                        <a:cs typeface="Times New Roman" pitchFamily="18" charset="0"/>
                      </a:rPr>
                      <a:t>вилка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182-427E-A650-0304AFBAD82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Лист1!$B$34:$B$39</c:f>
              <c:strCache>
                <c:ptCount val="6"/>
                <c:pt idx="0">
                  <c:v>вища</c:v>
                </c:pt>
                <c:pt idx="1">
                  <c:v>І</c:v>
                </c:pt>
                <c:pt idx="2">
                  <c:v>ІІ</c:v>
                </c:pt>
                <c:pt idx="3">
                  <c:v>спеціаліст</c:v>
                </c:pt>
                <c:pt idx="4">
                  <c:v>бакалавр</c:v>
                </c:pt>
                <c:pt idx="5">
                  <c:v>вища вилка</c:v>
                </c:pt>
              </c:strCache>
            </c:strRef>
          </c:cat>
          <c:val>
            <c:numRef>
              <c:f>Лист1!$C$34:$C$39</c:f>
              <c:numCache>
                <c:formatCode>0%</c:formatCode>
                <c:ptCount val="6"/>
                <c:pt idx="0">
                  <c:v>0.61</c:v>
                </c:pt>
                <c:pt idx="1">
                  <c:v>0.14000000000000001</c:v>
                </c:pt>
                <c:pt idx="2">
                  <c:v>0.06</c:v>
                </c:pt>
                <c:pt idx="3">
                  <c:v>0.1</c:v>
                </c:pt>
                <c:pt idx="4">
                  <c:v>0.03</c:v>
                </c:pt>
                <c:pt idx="5">
                  <c:v>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F182-427E-A650-0304AFBAD8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69724300419186"/>
          <c:y val="5.403715781492311E-2"/>
          <c:w val="0.88930269562313069"/>
          <c:h val="0.736821920710229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2012-2013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учнів, що навчаються в проектних класах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E9-4C56-A63D-E8B2534155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2013-2014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учнів, що навчаються в проектних класах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3E9-4C56-A63D-E8B2534155F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2014-2015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учнів, що навчаються в проектних класах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3E9-4C56-A63D-E8B2534155F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2015-2016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учнів, що навчаються в проектних класах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3E9-4C56-A63D-E8B2534155F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2016-2017</c:v>
                </c:pt>
              </c:strCache>
            </c:strRef>
          </c:tx>
          <c:spPr>
            <a:ln>
              <a:solidFill>
                <a:srgbClr val="FC224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учнів, що навчаються в проектних класах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3E9-4C56-A63D-E8B2534155F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2529920"/>
        <c:axId val="4383872"/>
      </c:barChart>
      <c:catAx>
        <c:axId val="112529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383872"/>
        <c:crosses val="autoZero"/>
        <c:auto val="1"/>
        <c:lblAlgn val="ctr"/>
        <c:lblOffset val="100"/>
        <c:noMultiLvlLbl val="0"/>
      </c:catAx>
      <c:valAx>
        <c:axId val="43838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25299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2441709917476333"/>
          <c:y val="2.2419295300807735E-2"/>
          <c:w val="0.26553069963110154"/>
          <c:h val="0.38732693304178678"/>
        </c:manualLayout>
      </c:layout>
      <c:overlay val="0"/>
      <c:txPr>
        <a:bodyPr/>
        <a:lstStyle/>
        <a:p>
          <a:pPr>
            <a:defRPr sz="1400"/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explosion val="18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78D-42BD-B2C8-B6063C97B85E}"/>
              </c:ext>
            </c:extLst>
          </c:dPt>
          <c:dPt>
            <c:idx val="1"/>
            <c:bubble3D val="0"/>
            <c:explosion val="10"/>
            <c:spPr>
              <a:solidFill>
                <a:srgbClr val="66FF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78D-42BD-B2C8-B6063C97B85E}"/>
              </c:ext>
            </c:extLst>
          </c:dPt>
          <c:dPt>
            <c:idx val="2"/>
            <c:bubble3D val="0"/>
            <c:explosion val="7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78D-42BD-B2C8-B6063C97B85E}"/>
              </c:ext>
            </c:extLst>
          </c:dPt>
          <c:dPt>
            <c:idx val="3"/>
            <c:bubble3D val="0"/>
            <c:explosion val="19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78D-42BD-B2C8-B6063C97B85E}"/>
              </c:ext>
            </c:extLst>
          </c:dPt>
          <c:dLbls>
            <c:dLbl>
              <c:idx val="0"/>
              <c:layout>
                <c:manualLayout>
                  <c:x val="-4.9518839653230833E-2"/>
                  <c:y val="3.5153702584774862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7% </a:t>
                    </a:r>
                    <a:r>
                      <a:rPr lang="ru-RU" sz="1400" dirty="0"/>
                      <a:t>початков</a:t>
                    </a:r>
                    <a:r>
                      <a:rPr lang="ru-RU" sz="1400" dirty="0" smtClean="0"/>
                      <a:t>.</a:t>
                    </a:r>
                  </a:p>
                  <a:p>
                    <a:r>
                      <a:rPr lang="ru-RU" sz="1400" dirty="0" smtClean="0"/>
                      <a:t>75 </a:t>
                    </a:r>
                    <a:r>
                      <a:rPr lang="ru-RU" sz="1400" dirty="0" err="1" smtClean="0"/>
                      <a:t>учнів</a:t>
                    </a:r>
                    <a:endParaRPr lang="ru-RU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78D-42BD-B2C8-B6063C97B85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7364120648972434"/>
                  <c:y val="-0.11500703579623339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51% </a:t>
                    </a:r>
                    <a:r>
                      <a:rPr lang="ru-RU" sz="1400" dirty="0" err="1" smtClean="0"/>
                      <a:t>середній</a:t>
                    </a:r>
                    <a:endParaRPr lang="ru-RU" sz="1400" dirty="0" smtClean="0"/>
                  </a:p>
                  <a:p>
                    <a:r>
                      <a:rPr lang="ru-RU" sz="1400" dirty="0" smtClean="0"/>
                      <a:t>617 </a:t>
                    </a:r>
                    <a:r>
                      <a:rPr lang="ru-RU" sz="1400" dirty="0" err="1" smtClean="0"/>
                      <a:t>учнів</a:t>
                    </a:r>
                    <a:endParaRPr lang="ru-RU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78D-42BD-B2C8-B6063C97B85E}"/>
                </c:ext>
                <c:ext xmlns:c15="http://schemas.microsoft.com/office/drawing/2012/chart" uri="{CE6537A1-D6FC-4f65-9D91-7224C49458BB}">
                  <c15:layout>
                    <c:manualLayout>
                      <c:w val="0.23823078306791512"/>
                      <c:h val="0.10832406273988655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1209098202332704"/>
                  <c:y val="-0.1069459029885771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37% </a:t>
                    </a:r>
                    <a:r>
                      <a:rPr lang="ru-RU" sz="1400" dirty="0" err="1" smtClean="0"/>
                      <a:t>достатній</a:t>
                    </a:r>
                    <a:r>
                      <a:rPr lang="ru-RU" sz="1400" dirty="0" smtClean="0"/>
                      <a:t> </a:t>
                    </a:r>
                  </a:p>
                  <a:p>
                    <a:r>
                      <a:rPr lang="ru-RU" sz="1400" dirty="0" smtClean="0"/>
                      <a:t>501 </a:t>
                    </a:r>
                    <a:r>
                      <a:rPr lang="ru-RU" sz="1400" dirty="0" err="1" smtClean="0"/>
                      <a:t>учні</a:t>
                    </a:r>
                    <a:endParaRPr lang="ru-RU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78D-42BD-B2C8-B6063C97B85E}"/>
                </c:ext>
                <c:ext xmlns:c15="http://schemas.microsoft.com/office/drawing/2012/chart" uri="{CE6537A1-D6FC-4f65-9D91-7224C49458BB}">
                  <c15:layout>
                    <c:manualLayout>
                      <c:w val="0.23192713721826413"/>
                      <c:h val="9.5449697757649665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7.8719888535967911E-2"/>
                  <c:y val="3.744525756693004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5% </a:t>
                    </a:r>
                    <a:r>
                      <a:rPr lang="ru-RU" sz="1400" dirty="0" err="1" smtClean="0"/>
                      <a:t>високий</a:t>
                    </a:r>
                    <a:endParaRPr lang="ru-RU" sz="1400" dirty="0" smtClean="0"/>
                  </a:p>
                  <a:p>
                    <a:r>
                      <a:rPr lang="ru-RU" sz="1400" dirty="0" smtClean="0"/>
                      <a:t>59 </a:t>
                    </a:r>
                    <a:r>
                      <a:rPr lang="ru-RU" sz="1400" dirty="0" err="1" smtClean="0"/>
                      <a:t>учнів</a:t>
                    </a:r>
                    <a:endParaRPr lang="ru-RU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78D-42BD-B2C8-B6063C97B85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Лист1!$B$14:$B$17</c:f>
              <c:strCache>
                <c:ptCount val="4"/>
                <c:pt idx="0">
                  <c:v>початковий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Лист1!$C$14:$C$17</c:f>
              <c:numCache>
                <c:formatCode>0%</c:formatCode>
                <c:ptCount val="4"/>
                <c:pt idx="0">
                  <c:v>0.08</c:v>
                </c:pt>
                <c:pt idx="1">
                  <c:v>0.44</c:v>
                </c:pt>
                <c:pt idx="2">
                  <c:v>0.42</c:v>
                </c:pt>
                <c:pt idx="3">
                  <c:v>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78D-42BD-B2C8-B6063C97B8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2636815920398E-2"/>
          <c:y val="1.034902807580851E-2"/>
          <c:w val="0.96223753280839897"/>
          <c:h val="0.85336835233099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[Книга1.xlsx]Лист1!$B$2</c:f>
              <c:strCache>
                <c:ptCount val="1"/>
                <c:pt idx="0">
                  <c:v>1-4 кл.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ysClr val="windowText" lastClr="000000"/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[Книга1.xlsx]Лист1!$A$3:$A$6</c:f>
              <c:strCache>
                <c:ptCount val="4"/>
                <c:pt idx="0">
                  <c:v>початковий</c:v>
                </c:pt>
                <c:pt idx="1">
                  <c:v>середній 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[Книга1.xlsx]Лист1!$B$3:$B$6</c:f>
              <c:numCache>
                <c:formatCode>0%</c:formatCode>
                <c:ptCount val="4"/>
                <c:pt idx="0">
                  <c:v>0</c:v>
                </c:pt>
                <c:pt idx="1">
                  <c:v>0.28000000000000003</c:v>
                </c:pt>
                <c:pt idx="2">
                  <c:v>0.63</c:v>
                </c:pt>
                <c:pt idx="3">
                  <c:v>0.09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36-4019-BA37-B27EF3225F43}"/>
            </c:ext>
          </c:extLst>
        </c:ser>
        <c:ser>
          <c:idx val="1"/>
          <c:order val="1"/>
          <c:tx>
            <c:strRef>
              <c:f>[Книга1.xlsx]Лист1!$C$2</c:f>
              <c:strCache>
                <c:ptCount val="1"/>
                <c:pt idx="0">
                  <c:v>5-9 кл.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B36-4019-BA37-B27EF3225F4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B36-4019-BA37-B27EF3225F4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ysClr val="windowText" lastClr="000000"/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[Книга1.xlsx]Лист1!$A$3:$A$6</c:f>
              <c:strCache>
                <c:ptCount val="4"/>
                <c:pt idx="0">
                  <c:v>початковий</c:v>
                </c:pt>
                <c:pt idx="1">
                  <c:v>середній 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[Книга1.xlsx]Лист1!$C$3:$C$6</c:f>
              <c:numCache>
                <c:formatCode>0%</c:formatCode>
                <c:ptCount val="4"/>
                <c:pt idx="0">
                  <c:v>0.12</c:v>
                </c:pt>
                <c:pt idx="1">
                  <c:v>0.55000000000000004</c:v>
                </c:pt>
                <c:pt idx="2">
                  <c:v>0.3</c:v>
                </c:pt>
                <c:pt idx="3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B36-4019-BA37-B27EF3225F43}"/>
            </c:ext>
          </c:extLst>
        </c:ser>
        <c:ser>
          <c:idx val="2"/>
          <c:order val="2"/>
          <c:tx>
            <c:strRef>
              <c:f>[Книга1.xlsx]Лист1!$D$2</c:f>
              <c:strCache>
                <c:ptCount val="1"/>
                <c:pt idx="0">
                  <c:v>10-11кл.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B36-4019-BA37-B27EF3225F4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B36-4019-BA37-B27EF3225F4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ysClr val="windowText" lastClr="000000"/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[Книга1.xlsx]Лист1!$A$3:$A$6</c:f>
              <c:strCache>
                <c:ptCount val="4"/>
                <c:pt idx="0">
                  <c:v>початковий</c:v>
                </c:pt>
                <c:pt idx="1">
                  <c:v>середній 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[Книга1.xlsx]Лист1!$D$3:$D$6</c:f>
              <c:numCache>
                <c:formatCode>0%</c:formatCode>
                <c:ptCount val="4"/>
                <c:pt idx="0">
                  <c:v>0.17</c:v>
                </c:pt>
                <c:pt idx="1">
                  <c:v>0.53</c:v>
                </c:pt>
                <c:pt idx="2">
                  <c:v>0.27</c:v>
                </c:pt>
                <c:pt idx="3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B36-4019-BA37-B27EF3225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529408"/>
        <c:axId val="89013568"/>
      </c:barChart>
      <c:catAx>
        <c:axId val="112529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ysClr val="windowText" lastClr="000000"/>
                </a:solidFill>
              </a:defRPr>
            </a:pPr>
            <a:endParaRPr lang="uk-UA"/>
          </a:p>
        </c:txPr>
        <c:crossAx val="89013568"/>
        <c:crosses val="autoZero"/>
        <c:auto val="1"/>
        <c:lblAlgn val="ctr"/>
        <c:lblOffset val="100"/>
        <c:noMultiLvlLbl val="0"/>
      </c:catAx>
      <c:valAx>
        <c:axId val="8901356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12529408"/>
        <c:crosses val="autoZero"/>
        <c:crossBetween val="between"/>
      </c:val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74463313354487404"/>
          <c:y val="7.8127734033245855E-2"/>
          <c:w val="0.21805343361930504"/>
          <c:h val="0.25115157480314959"/>
        </c:manualLayout>
      </c:layout>
      <c:overlay val="0"/>
      <c:txPr>
        <a:bodyPr/>
        <a:lstStyle/>
        <a:p>
          <a:pPr>
            <a:defRPr sz="1400">
              <a:solidFill>
                <a:sysClr val="windowText" lastClr="000000"/>
              </a:solidFill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086308607597939E-2"/>
          <c:y val="1.4754782266176571E-2"/>
          <c:w val="0.96582738278480407"/>
          <c:h val="0.90616969528267532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Якість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C224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1BB-4ED6-8F44-4E05542B5D35}"/>
              </c:ext>
            </c:extLst>
          </c:dPt>
          <c:dPt>
            <c:idx val="1"/>
            <c:invertIfNegative val="0"/>
            <c:bubble3D val="0"/>
            <c:spPr>
              <a:solidFill>
                <a:srgbClr val="00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1BB-4ED6-8F44-4E05542B5D35}"/>
              </c:ext>
            </c:extLst>
          </c:dPt>
          <c:dPt>
            <c:idx val="2"/>
            <c:invertIfNegative val="0"/>
            <c:bubble3D val="0"/>
            <c:spPr>
              <a:solidFill>
                <a:srgbClr val="FC224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BB-4ED6-8F44-4E05542B5D35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BB-4ED6-8F44-4E05542B5D35}"/>
              </c:ext>
            </c:extLst>
          </c:dPt>
          <c:dPt>
            <c:idx val="4"/>
            <c:invertIfNegative val="0"/>
            <c:bubble3D val="0"/>
            <c:spPr>
              <a:solidFill>
                <a:srgbClr val="FC224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1BB-4ED6-8F44-4E05542B5D35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1BB-4ED6-8F44-4E05542B5D35}"/>
              </c:ext>
            </c:extLst>
          </c:dPt>
          <c:dPt>
            <c:idx val="7"/>
            <c:invertIfNegative val="0"/>
            <c:bubble3D val="0"/>
            <c:spPr>
              <a:solidFill>
                <a:srgbClr val="00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1BB-4ED6-8F44-4E05542B5D35}"/>
              </c:ext>
            </c:extLst>
          </c:dPt>
          <c:dPt>
            <c:idx val="8"/>
            <c:invertIfNegative val="0"/>
            <c:bubble3D val="0"/>
            <c:spPr>
              <a:solidFill>
                <a:srgbClr val="00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1BB-4ED6-8F44-4E05542B5D35}"/>
              </c:ext>
            </c:extLst>
          </c:dPt>
          <c:dPt>
            <c:idx val="9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1BB-4ED6-8F44-4E05542B5D35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1BB-4ED6-8F44-4E05542B5D35}"/>
              </c:ext>
            </c:extLst>
          </c:dPt>
          <c:dPt>
            <c:idx val="11"/>
            <c:invertIfNegative val="0"/>
            <c:bubble3D val="0"/>
            <c:spPr>
              <a:solidFill>
                <a:srgbClr val="00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1BB-4ED6-8F44-4E05542B5D35}"/>
              </c:ext>
            </c:extLst>
          </c:dPt>
          <c:dPt>
            <c:idx val="13"/>
            <c:invertIfNegative val="0"/>
            <c:bubble3D val="0"/>
            <c:spPr>
              <a:solidFill>
                <a:srgbClr val="00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C1BB-4ED6-8F44-4E05542B5D3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2-А</c:v>
                </c:pt>
                <c:pt idx="1">
                  <c:v>2-Б</c:v>
                </c:pt>
                <c:pt idx="2">
                  <c:v>2-В</c:v>
                </c:pt>
                <c:pt idx="3">
                  <c:v>2-Г</c:v>
                </c:pt>
                <c:pt idx="4">
                  <c:v>2-Д</c:v>
                </c:pt>
                <c:pt idx="5">
                  <c:v>3-А</c:v>
                </c:pt>
                <c:pt idx="6">
                  <c:v>3-Б</c:v>
                </c:pt>
                <c:pt idx="7">
                  <c:v>3-В</c:v>
                </c:pt>
                <c:pt idx="8">
                  <c:v>3-Г</c:v>
                </c:pt>
                <c:pt idx="9">
                  <c:v>3-Д</c:v>
                </c:pt>
                <c:pt idx="10">
                  <c:v>4-А</c:v>
                </c:pt>
                <c:pt idx="11">
                  <c:v>4-Б</c:v>
                </c:pt>
                <c:pt idx="12">
                  <c:v>4-В</c:v>
                </c:pt>
                <c:pt idx="13">
                  <c:v>4-Г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87</c:v>
                </c:pt>
                <c:pt idx="1">
                  <c:v>69</c:v>
                </c:pt>
                <c:pt idx="2">
                  <c:v>83</c:v>
                </c:pt>
                <c:pt idx="3">
                  <c:v>78</c:v>
                </c:pt>
                <c:pt idx="4">
                  <c:v>85</c:v>
                </c:pt>
                <c:pt idx="5">
                  <c:v>75</c:v>
                </c:pt>
                <c:pt idx="6">
                  <c:v>42</c:v>
                </c:pt>
                <c:pt idx="7">
                  <c:v>62</c:v>
                </c:pt>
                <c:pt idx="8">
                  <c:v>69</c:v>
                </c:pt>
                <c:pt idx="9">
                  <c:v>71</c:v>
                </c:pt>
                <c:pt idx="10">
                  <c:v>78</c:v>
                </c:pt>
                <c:pt idx="11">
                  <c:v>61</c:v>
                </c:pt>
                <c:pt idx="12">
                  <c:v>57</c:v>
                </c:pt>
                <c:pt idx="13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C1BB-4ED6-8F44-4E05542B5D3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2881664"/>
        <c:axId val="109610112"/>
        <c:axId val="0"/>
      </c:bar3DChart>
      <c:catAx>
        <c:axId val="112881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uk-UA"/>
          </a:p>
        </c:txPr>
        <c:crossAx val="109610112"/>
        <c:crosses val="autoZero"/>
        <c:auto val="1"/>
        <c:lblAlgn val="ctr"/>
        <c:lblOffset val="100"/>
        <c:noMultiLvlLbl val="0"/>
      </c:catAx>
      <c:valAx>
        <c:axId val="1096101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288166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6.7658749608189489E-2"/>
          <c:w val="0.99657809628246485"/>
          <c:h val="0.6784738171583693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5B4-4C44-93AA-BA490F0C8102}"/>
              </c:ext>
            </c:extLst>
          </c:dPt>
          <c:dPt>
            <c:idx val="1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B4-4C44-93AA-BA490F0C8102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  <a:sp3d>
                <a:contourClr>
                  <a:srgbClr val="00B0F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5B4-4C44-93AA-BA490F0C8102}"/>
              </c:ext>
            </c:extLst>
          </c:dPt>
          <c:dPt>
            <c:idx val="3"/>
            <c:invertIfNegative val="0"/>
            <c:bubble3D val="0"/>
            <c:spPr>
              <a:solidFill>
                <a:srgbClr val="FC2241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5B4-4C44-93AA-BA490F0C8102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5B4-4C44-93AA-BA490F0C810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5B4-4C44-93AA-BA490F0C810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Лист1!$C$3:$C$6</c:f>
              <c:strCache>
                <c:ptCount val="4"/>
                <c:pt idx="0">
                  <c:v>початковий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Лист1!$D$3:$D$6</c:f>
              <c:numCache>
                <c:formatCode>0%</c:formatCode>
                <c:ptCount val="4"/>
                <c:pt idx="0">
                  <c:v>0.12</c:v>
                </c:pt>
                <c:pt idx="1">
                  <c:v>0.55000000000000004</c:v>
                </c:pt>
                <c:pt idx="2">
                  <c:v>0.3</c:v>
                </c:pt>
                <c:pt idx="3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5B4-4C44-93AA-BA490F0C81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895488"/>
        <c:axId val="109613568"/>
        <c:axId val="0"/>
      </c:bar3DChart>
      <c:catAx>
        <c:axId val="11289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09613568"/>
        <c:crosses val="autoZero"/>
        <c:auto val="1"/>
        <c:lblAlgn val="ctr"/>
        <c:lblOffset val="100"/>
        <c:noMultiLvlLbl val="0"/>
      </c:catAx>
      <c:valAx>
        <c:axId val="1096135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2895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uk-UA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235143449171915E-2"/>
          <c:y val="5.6441753484076318E-2"/>
          <c:w val="0.96752971310165614"/>
          <c:h val="0.821609717193281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Лист1!$C$11</c:f>
              <c:strCache>
                <c:ptCount val="1"/>
                <c:pt idx="0">
                  <c:v>успішність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Лист1!$B$12:$B$30</c:f>
              <c:strCache>
                <c:ptCount val="19"/>
                <c:pt idx="0">
                  <c:v>5а</c:v>
                </c:pt>
                <c:pt idx="1">
                  <c:v>5б</c:v>
                </c:pt>
                <c:pt idx="2">
                  <c:v>5в</c:v>
                </c:pt>
                <c:pt idx="3">
                  <c:v>5г</c:v>
                </c:pt>
                <c:pt idx="4">
                  <c:v>6а</c:v>
                </c:pt>
                <c:pt idx="5">
                  <c:v>6б</c:v>
                </c:pt>
                <c:pt idx="6">
                  <c:v>6в</c:v>
                </c:pt>
                <c:pt idx="7">
                  <c:v>6г</c:v>
                </c:pt>
                <c:pt idx="8">
                  <c:v>7а</c:v>
                </c:pt>
                <c:pt idx="9">
                  <c:v>7б</c:v>
                </c:pt>
                <c:pt idx="10">
                  <c:v>7в</c:v>
                </c:pt>
                <c:pt idx="11">
                  <c:v>7г</c:v>
                </c:pt>
                <c:pt idx="12">
                  <c:v>8а</c:v>
                </c:pt>
                <c:pt idx="13">
                  <c:v>8б</c:v>
                </c:pt>
                <c:pt idx="14">
                  <c:v>8в</c:v>
                </c:pt>
                <c:pt idx="15">
                  <c:v>8г</c:v>
                </c:pt>
                <c:pt idx="16">
                  <c:v>9а</c:v>
                </c:pt>
                <c:pt idx="17">
                  <c:v>9б</c:v>
                </c:pt>
                <c:pt idx="18">
                  <c:v>9в</c:v>
                </c:pt>
              </c:strCache>
            </c:strRef>
          </c:cat>
          <c:val>
            <c:numRef>
              <c:f>Лист1!$C$12:$C$30</c:f>
              <c:numCache>
                <c:formatCode>0%</c:formatCode>
                <c:ptCount val="19"/>
                <c:pt idx="0">
                  <c:v>1</c:v>
                </c:pt>
                <c:pt idx="1">
                  <c:v>0.94</c:v>
                </c:pt>
                <c:pt idx="2">
                  <c:v>1</c:v>
                </c:pt>
                <c:pt idx="3">
                  <c:v>0.97</c:v>
                </c:pt>
                <c:pt idx="4">
                  <c:v>1</c:v>
                </c:pt>
                <c:pt idx="5">
                  <c:v>0.96</c:v>
                </c:pt>
                <c:pt idx="6">
                  <c:v>0.9</c:v>
                </c:pt>
                <c:pt idx="7">
                  <c:v>0.85</c:v>
                </c:pt>
                <c:pt idx="8">
                  <c:v>0.91</c:v>
                </c:pt>
                <c:pt idx="9">
                  <c:v>0.81</c:v>
                </c:pt>
                <c:pt idx="10">
                  <c:v>0.73</c:v>
                </c:pt>
                <c:pt idx="11">
                  <c:v>0.86</c:v>
                </c:pt>
                <c:pt idx="12">
                  <c:v>0.93</c:v>
                </c:pt>
                <c:pt idx="13">
                  <c:v>0.9</c:v>
                </c:pt>
                <c:pt idx="14">
                  <c:v>0.97</c:v>
                </c:pt>
                <c:pt idx="15">
                  <c:v>0.65</c:v>
                </c:pt>
                <c:pt idx="16">
                  <c:v>1</c:v>
                </c:pt>
                <c:pt idx="17">
                  <c:v>0.97</c:v>
                </c:pt>
                <c:pt idx="18">
                  <c:v>0.35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9C-4408-8BC6-9E1ECE4CD065}"/>
            </c:ext>
          </c:extLst>
        </c:ser>
        <c:ser>
          <c:idx val="1"/>
          <c:order val="1"/>
          <c:tx>
            <c:strRef>
              <c:f>Лист1!$D$11</c:f>
              <c:strCache>
                <c:ptCount val="1"/>
                <c:pt idx="0">
                  <c:v>якість</c:v>
                </c:pt>
              </c:strCache>
            </c:strRef>
          </c:tx>
          <c:spPr>
            <a:solidFill>
              <a:srgbClr val="FC224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Лист1!$B$12:$B$30</c:f>
              <c:strCache>
                <c:ptCount val="19"/>
                <c:pt idx="0">
                  <c:v>5а</c:v>
                </c:pt>
                <c:pt idx="1">
                  <c:v>5б</c:v>
                </c:pt>
                <c:pt idx="2">
                  <c:v>5в</c:v>
                </c:pt>
                <c:pt idx="3">
                  <c:v>5г</c:v>
                </c:pt>
                <c:pt idx="4">
                  <c:v>6а</c:v>
                </c:pt>
                <c:pt idx="5">
                  <c:v>6б</c:v>
                </c:pt>
                <c:pt idx="6">
                  <c:v>6в</c:v>
                </c:pt>
                <c:pt idx="7">
                  <c:v>6г</c:v>
                </c:pt>
                <c:pt idx="8">
                  <c:v>7а</c:v>
                </c:pt>
                <c:pt idx="9">
                  <c:v>7б</c:v>
                </c:pt>
                <c:pt idx="10">
                  <c:v>7в</c:v>
                </c:pt>
                <c:pt idx="11">
                  <c:v>7г</c:v>
                </c:pt>
                <c:pt idx="12">
                  <c:v>8а</c:v>
                </c:pt>
                <c:pt idx="13">
                  <c:v>8б</c:v>
                </c:pt>
                <c:pt idx="14">
                  <c:v>8в</c:v>
                </c:pt>
                <c:pt idx="15">
                  <c:v>8г</c:v>
                </c:pt>
                <c:pt idx="16">
                  <c:v>9а</c:v>
                </c:pt>
                <c:pt idx="17">
                  <c:v>9б</c:v>
                </c:pt>
                <c:pt idx="18">
                  <c:v>9в</c:v>
                </c:pt>
              </c:strCache>
            </c:strRef>
          </c:cat>
          <c:val>
            <c:numRef>
              <c:f>Лист1!$D$12:$D$30</c:f>
              <c:numCache>
                <c:formatCode>0%</c:formatCode>
                <c:ptCount val="19"/>
                <c:pt idx="0">
                  <c:v>0.97</c:v>
                </c:pt>
                <c:pt idx="1">
                  <c:v>0.55000000000000004</c:v>
                </c:pt>
                <c:pt idx="2">
                  <c:v>0.31</c:v>
                </c:pt>
                <c:pt idx="3">
                  <c:v>0.17</c:v>
                </c:pt>
                <c:pt idx="4">
                  <c:v>0.31</c:v>
                </c:pt>
                <c:pt idx="5">
                  <c:v>0.5</c:v>
                </c:pt>
                <c:pt idx="6">
                  <c:v>0.2</c:v>
                </c:pt>
                <c:pt idx="7">
                  <c:v>0.27</c:v>
                </c:pt>
                <c:pt idx="8">
                  <c:v>0.44</c:v>
                </c:pt>
                <c:pt idx="9">
                  <c:v>0.44</c:v>
                </c:pt>
                <c:pt idx="10">
                  <c:v>0.24</c:v>
                </c:pt>
                <c:pt idx="11">
                  <c:v>0.05</c:v>
                </c:pt>
                <c:pt idx="12">
                  <c:v>0.45</c:v>
                </c:pt>
                <c:pt idx="13">
                  <c:v>0.39</c:v>
                </c:pt>
                <c:pt idx="14">
                  <c:v>0.03</c:v>
                </c:pt>
                <c:pt idx="15">
                  <c:v>0</c:v>
                </c:pt>
                <c:pt idx="16">
                  <c:v>0.5</c:v>
                </c:pt>
                <c:pt idx="17">
                  <c:v>0.17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59C-4408-8BC6-9E1ECE4CD0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896000"/>
        <c:axId val="109615296"/>
        <c:axId val="0"/>
      </c:bar3DChart>
      <c:catAx>
        <c:axId val="11289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109615296"/>
        <c:crosses val="autoZero"/>
        <c:auto val="1"/>
        <c:lblAlgn val="ctr"/>
        <c:lblOffset val="100"/>
        <c:noMultiLvlLbl val="0"/>
      </c:catAx>
      <c:valAx>
        <c:axId val="10961529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289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8729739700850574"/>
          <c:y val="7.6190309345308363E-2"/>
          <c:w val="0.11270260299149432"/>
          <c:h val="0.296714943779435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5.1760400272756312E-3"/>
          <c:w val="0.98888888888888893"/>
          <c:h val="0.814248224222818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Лист1!$C$58</c:f>
              <c:strCache>
                <c:ptCount val="1"/>
                <c:pt idx="0">
                  <c:v>успішність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1388888888888886"/>
                  <c:y val="9.81452606529467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E06-4A09-B35E-7E08729F14B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05555555555555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E06-4A09-B35E-7E08729F14B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6111111111111013E-2"/>
                  <c:y val="1.6357543442157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E06-4A09-B35E-7E08729F14B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Лист1!$B$59:$B$61</c:f>
              <c:strCache>
                <c:ptCount val="3"/>
                <c:pt idx="0">
                  <c:v>10а</c:v>
                </c:pt>
                <c:pt idx="1">
                  <c:v>10б</c:v>
                </c:pt>
                <c:pt idx="2">
                  <c:v>11</c:v>
                </c:pt>
              </c:strCache>
            </c:strRef>
          </c:cat>
          <c:val>
            <c:numRef>
              <c:f>Лист1!$C$59:$C$61</c:f>
              <c:numCache>
                <c:formatCode>0%</c:formatCode>
                <c:ptCount val="3"/>
                <c:pt idx="0">
                  <c:v>0.9</c:v>
                </c:pt>
                <c:pt idx="1">
                  <c:v>0.76</c:v>
                </c:pt>
                <c:pt idx="2">
                  <c:v>0.82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E06-4A09-B35E-7E08729F14B4}"/>
            </c:ext>
          </c:extLst>
        </c:ser>
        <c:ser>
          <c:idx val="1"/>
          <c:order val="1"/>
          <c:tx>
            <c:strRef>
              <c:f>Лист1!$D$58</c:f>
              <c:strCache>
                <c:ptCount val="1"/>
                <c:pt idx="0">
                  <c:v>якість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6111111111111108E-2"/>
                  <c:y val="-1.3086034753726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E06-4A09-B35E-7E08729F14B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111111111111108E-2"/>
                  <c:y val="-2.6172069507452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E06-4A09-B35E-7E08729F14B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Лист1!$B$59:$B$61</c:f>
              <c:strCache>
                <c:ptCount val="3"/>
                <c:pt idx="0">
                  <c:v>10а</c:v>
                </c:pt>
                <c:pt idx="1">
                  <c:v>10б</c:v>
                </c:pt>
                <c:pt idx="2">
                  <c:v>11</c:v>
                </c:pt>
              </c:strCache>
            </c:strRef>
          </c:cat>
          <c:val>
            <c:numRef>
              <c:f>Лист1!$D$59:$D$61</c:f>
              <c:numCache>
                <c:formatCode>0%</c:formatCode>
                <c:ptCount val="3"/>
                <c:pt idx="0">
                  <c:v>0.34</c:v>
                </c:pt>
                <c:pt idx="1">
                  <c:v>0.21</c:v>
                </c:pt>
                <c:pt idx="2">
                  <c:v>0.36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E06-4A09-B35E-7E08729F14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3086464"/>
        <c:axId val="112764608"/>
        <c:axId val="0"/>
      </c:bar3DChart>
      <c:catAx>
        <c:axId val="11308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12764608"/>
        <c:crosses val="autoZero"/>
        <c:auto val="1"/>
        <c:lblAlgn val="ctr"/>
        <c:lblOffset val="100"/>
        <c:noMultiLvlLbl val="0"/>
      </c:catAx>
      <c:valAx>
        <c:axId val="1127646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3086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82587489063867"/>
          <c:y val="0.92580114172746297"/>
          <c:w val="0.59118569553805778"/>
          <c:h val="5.38987815798063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0.04259</cdr:x>
      <cdr:y>0.82536</cdr:y>
    </cdr:from>
    <cdr:to>
      <cdr:x>0.97407</cdr:x>
      <cdr:y>0.99792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9076" y="3781426"/>
          <a:ext cx="4791075" cy="7905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uk-UA" sz="1100"/>
        </a:p>
      </cdr:txBody>
    </cdr:sp>
  </cdr:relSizeAnchor>
  <cdr:relSizeAnchor xmlns:cdr="http://schemas.openxmlformats.org/drawingml/2006/chartDrawing">
    <cdr:from>
      <cdr:x>0</cdr:x>
      <cdr:y>0.00317</cdr:y>
    </cdr:from>
    <cdr:to>
      <cdr:x>0.94457</cdr:x>
      <cdr:y>0.31372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-270074" y="9220"/>
          <a:ext cx="4273776" cy="9043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uk-UA" sz="18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Що ви робите для покращення стану довкілля?  </a:t>
          </a:r>
          <a:r>
            <a:rPr lang="uk-UA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1 -</a:t>
          </a:r>
          <a:r>
            <a:rPr lang="uk-UA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збираємо макулатуру</a:t>
          </a:r>
          <a:r>
            <a:rPr lang="uk-UA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;</a:t>
          </a:r>
        </a:p>
        <a:p xmlns:a="http://schemas.openxmlformats.org/drawingml/2006/main">
          <a:r>
            <a:rPr lang="uk-UA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2 </a:t>
          </a:r>
          <a:r>
            <a:rPr lang="uk-UA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- проводимо акції з охорони природи; </a:t>
          </a:r>
          <a:endParaRPr lang="uk-UA" sz="1200" dirty="0" smtClean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uk-UA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3 </a:t>
          </a:r>
          <a:r>
            <a:rPr lang="uk-UA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- нічого; </a:t>
          </a:r>
          <a:r>
            <a:rPr lang="uk-UA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4 – прибираємо територію;</a:t>
          </a:r>
        </a:p>
        <a:p xmlns:a="http://schemas.openxmlformats.org/drawingml/2006/main">
          <a:r>
            <a:rPr lang="uk-UA" sz="1200" baseline="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5- </a:t>
          </a:r>
          <a:r>
            <a:rPr lang="uk-UA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садимо дерева та </a:t>
          </a:r>
          <a:r>
            <a:rPr lang="uk-UA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квіти</a:t>
          </a:r>
          <a:r>
            <a:rPr lang="uk-UA" sz="1200" baseline="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uk-UA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uk-UA" sz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E6C-7A42-46F8-A7BA-0507CA2E0209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9DDA-FA50-4855-A707-0C15B3287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73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E6C-7A42-46F8-A7BA-0507CA2E0209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9DDA-FA50-4855-A707-0C15B3287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0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E6C-7A42-46F8-A7BA-0507CA2E0209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9DDA-FA50-4855-A707-0C15B3287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57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E6C-7A42-46F8-A7BA-0507CA2E0209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9DDA-FA50-4855-A707-0C15B3287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525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E6C-7A42-46F8-A7BA-0507CA2E0209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9DDA-FA50-4855-A707-0C15B3287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4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E6C-7A42-46F8-A7BA-0507CA2E0209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9DDA-FA50-4855-A707-0C15B3287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94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E6C-7A42-46F8-A7BA-0507CA2E0209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9DDA-FA50-4855-A707-0C15B3287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07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E6C-7A42-46F8-A7BA-0507CA2E0209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9DDA-FA50-4855-A707-0C15B3287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40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E6C-7A42-46F8-A7BA-0507CA2E0209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9DDA-FA50-4855-A707-0C15B3287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4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E6C-7A42-46F8-A7BA-0507CA2E0209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9DDA-FA50-4855-A707-0C15B3287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59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E6C-7A42-46F8-A7BA-0507CA2E0209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9DDA-FA50-4855-A707-0C15B3287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21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43E6C-7A42-46F8-A7BA-0507CA2E0209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E9DDA-FA50-4855-A707-0C15B3287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09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1.wdp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k.com/photo-69682112_365427781" TargetMode="External"/><Relationship Id="rId5" Type="http://schemas.openxmlformats.org/officeDocument/2006/relationships/image" Target="../media/image27.jp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microsoft.com/office/2007/relationships/hdphoto" Target="../media/hdphoto1.wdp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hdphoto" Target="../media/hdphoto1.wdp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.png"/><Relationship Id="rId7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.wdp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2.pn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hdphoto" Target="../media/hdphoto1.wdp"/><Relationship Id="rId7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2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2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://ukrosvita-rating.com/konkurs-n/2016-osin/zosh/school-kab-zavucha/kab/dacki.ht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rosvita-rating.com/konkurs-n/2016-osin/zosh/school-kab-zavucha/kab/chmirivka.htm" TargetMode="External"/><Relationship Id="rId5" Type="http://schemas.openxmlformats.org/officeDocument/2006/relationships/hyperlink" Target="http://ukrosvita-rating.com/konkurs-n/2016-osin/zosh/school-kab-zavucha/kab/142.htm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microsoft.com/office/2007/relationships/hdphoto" Target="../media/hdphoto1.wdp"/><Relationship Id="rId7" Type="http://schemas.openxmlformats.org/officeDocument/2006/relationships/image" Target="../media/image72.png"/><Relationship Id="rId12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4.png"/><Relationship Id="rId5" Type="http://schemas.openxmlformats.org/officeDocument/2006/relationships/image" Target="../media/image71.jpeg"/><Relationship Id="rId10" Type="http://schemas.openxmlformats.org/officeDocument/2006/relationships/chart" Target="../charts/chart2.xml"/><Relationship Id="rId4" Type="http://schemas.openxmlformats.org/officeDocument/2006/relationships/image" Target="../media/image70.jpe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76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2.png"/><Relationship Id="rId9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microsoft.com/office/2007/relationships/hdphoto" Target="../media/hdphoto1.wdp"/><Relationship Id="rId7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wmf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microsoft.com/office/2007/relationships/hdphoto" Target="../media/hdphoto1.wdp"/><Relationship Id="rId7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87.wmf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wmf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wm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3" Type="http://schemas.microsoft.com/office/2007/relationships/hdphoto" Target="../media/hdphoto1.wdp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11" Type="http://schemas.openxmlformats.org/officeDocument/2006/relationships/image" Target="../media/image101.png"/><Relationship Id="rId5" Type="http://schemas.openxmlformats.org/officeDocument/2006/relationships/chart" Target="../charts/chart13.xml"/><Relationship Id="rId15" Type="http://schemas.openxmlformats.org/officeDocument/2006/relationships/image" Target="../media/image87.wmf"/><Relationship Id="rId10" Type="http://schemas.openxmlformats.org/officeDocument/2006/relationships/image" Target="../media/image100.png"/><Relationship Id="rId4" Type="http://schemas.openxmlformats.org/officeDocument/2006/relationships/chart" Target="../charts/chart12.xml"/><Relationship Id="rId9" Type="http://schemas.openxmlformats.org/officeDocument/2006/relationships/image" Target="../media/image99.png"/><Relationship Id="rId1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2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81811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57" y="82391"/>
            <a:ext cx="8854205" cy="1162156"/>
          </a:xfrm>
          <a:prstGeom prst="rect">
            <a:avLst/>
          </a:prstGeom>
          <a:noFill/>
        </p:spPr>
      </p:pic>
      <p:pic>
        <p:nvPicPr>
          <p:cNvPr id="11" name="Picture 10" descr="C:\Users\Наташа\Desktop\0_c95af_2995ebc5_XXL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302" y="851721"/>
            <a:ext cx="5633884" cy="4204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02585" y="4909641"/>
            <a:ext cx="79771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5400" dirty="0">
                <a:solidFill>
                  <a:srgbClr val="261C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Вітаємо з початком  </a:t>
            </a:r>
          </a:p>
          <a:p>
            <a:pPr algn="ctr">
              <a:defRPr/>
            </a:pPr>
            <a:r>
              <a:rPr lang="uk-UA" sz="5400" dirty="0" smtClean="0">
                <a:solidFill>
                  <a:srgbClr val="261C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2017-2018 </a:t>
            </a:r>
            <a:r>
              <a:rPr lang="uk-UA" sz="5400" dirty="0">
                <a:solidFill>
                  <a:srgbClr val="261C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навчального року</a:t>
            </a:r>
            <a:endParaRPr lang="ru-RU" sz="5400" dirty="0">
              <a:solidFill>
                <a:srgbClr val="261C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352774">
            <a:off x="171631" y="1345245"/>
            <a:ext cx="4562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Учителю! </a:t>
            </a:r>
          </a:p>
          <a:p>
            <a:r>
              <a:rPr lang="uk-UA" sz="4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Ти світоч України!</a:t>
            </a:r>
            <a:endParaRPr lang="ru-RU" sz="4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1333926">
            <a:off x="173115" y="2908333"/>
            <a:ext cx="55896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Учителю! </a:t>
            </a:r>
          </a:p>
          <a:p>
            <a:r>
              <a:rPr lang="uk-UA" sz="4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Ти – слава  України!</a:t>
            </a:r>
            <a:endParaRPr lang="ru-RU" sz="4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23813" y="918464"/>
            <a:ext cx="8625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Лабораторія актуальних проблем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7046242" cy="929118"/>
          </a:xfrm>
          <a:prstGeom prst="rect">
            <a:avLst/>
          </a:prstGeom>
          <a:noFill/>
        </p:spPr>
      </p:pic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4229696" y="6111625"/>
            <a:ext cx="5900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Тренінги</a:t>
            </a:r>
            <a:r>
              <a:rPr lang="uk-UA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для 8-10 </a:t>
            </a:r>
            <a:r>
              <a:rPr lang="uk-UA" alt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."Керую своїми емоціями» </a:t>
            </a:r>
            <a:endParaRPr lang="en-US" alt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uk-UA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altLang="ru-RU" sz="1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4285409" y="4619260"/>
            <a:ext cx="50217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Огляд і обговорення </a:t>
            </a:r>
            <a:r>
              <a:rPr lang="uk-UA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м/ф «Емоції», </a:t>
            </a:r>
            <a:r>
              <a:rPr lang="uk-UA" alt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худ.фільм</a:t>
            </a:r>
            <a:r>
              <a:rPr lang="uk-UA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«100 </a:t>
            </a:r>
            <a:r>
              <a:rPr lang="uk-UA" alt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</a:t>
            </a:r>
            <a:r>
              <a:rPr lang="uk-UA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uk-UA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</a:t>
            </a:r>
            <a:r>
              <a:rPr lang="uk-UA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uk-UA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реж.С.Соловьов</a:t>
            </a:r>
            <a:endParaRPr lang="ru-RU" altLang="ru-RU" sz="1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4287468" y="5461575"/>
            <a:ext cx="48963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листівок </a:t>
            </a:r>
            <a:r>
              <a:rPr lang="uk-UA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«Будьмо толерантні</a:t>
            </a:r>
            <a:r>
              <a:rPr lang="uk-UA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alt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93476" y="1422049"/>
            <a:ext cx="4726529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300"/>
              </a:spcAft>
            </a:pPr>
            <a:r>
              <a:rPr lang="uk-UA" sz="2000" b="1" kern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«СПІЛКУВАННЯ </a:t>
            </a:r>
            <a:r>
              <a:rPr lang="uk-UA" sz="2000" b="1" kern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  </a:t>
            </a:r>
            <a:r>
              <a:rPr lang="uk-UA" sz="2000" b="1" kern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ВАЖЛИВО»</a:t>
            </a:r>
            <a:endParaRPr lang="ru-RU" sz="2000" b="1" kern="16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8405" r="1000" b="6302"/>
          <a:stretch/>
        </p:blipFill>
        <p:spPr>
          <a:xfrm>
            <a:off x="140460" y="1761922"/>
            <a:ext cx="4317913" cy="228095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Рисунок 14" descr="http://cs622628.vk.me/v622628092/252cd/HgIoZ9kiUpI.jpg">
            <a:hlinkClick r:id="rId6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0587" y="3020821"/>
            <a:ext cx="2253101" cy="183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8" name="TextBox 17"/>
          <p:cNvSpPr txBox="1"/>
          <p:nvPr/>
        </p:nvSpPr>
        <p:spPr>
          <a:xfrm>
            <a:off x="5008243" y="1457531"/>
            <a:ext cx="5517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«БУДЬМО ТОЛЕРАНТНІ!»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D:\ЛАП-16-17\толерантність №3\фото\Ф. ЛАП Толерантність\20170314_15272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6"/>
          <a:stretch/>
        </p:blipFill>
        <p:spPr bwMode="auto">
          <a:xfrm>
            <a:off x="4229696" y="1795807"/>
            <a:ext cx="4822752" cy="238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57437" y="4109672"/>
            <a:ext cx="5106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«ВЧИМОСЯ КЕРУВАТИ ЕМОЦІЯМИ»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0732"/>
            <a:ext cx="4447943" cy="250710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1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73" y="-96077"/>
            <a:ext cx="9144635" cy="6959303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6782771" cy="929118"/>
          </a:xfrm>
          <a:prstGeom prst="rect">
            <a:avLst/>
          </a:prstGeom>
          <a:noFill/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4464161" y="3629436"/>
            <a:ext cx="48174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Круглий </a:t>
            </a:r>
            <a:r>
              <a:rPr lang="uk-UA" alt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стіл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«Пріоритети сталого розвитку в Україні»</a:t>
            </a:r>
            <a:endParaRPr lang="en-US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Рисунок 11" descr="https://pp.vk.me/c628221/v628221196/35eb3/EaoKNP3YfH0.jpg"/>
          <p:cNvPicPr/>
          <p:nvPr/>
        </p:nvPicPr>
        <p:blipFill>
          <a:blip r:embed="rId5" cstate="print"/>
          <a:srcRect l="15942" t="10662"/>
          <a:stretch>
            <a:fillRect/>
          </a:stretch>
        </p:blipFill>
        <p:spPr bwMode="auto">
          <a:xfrm>
            <a:off x="4611914" y="1427833"/>
            <a:ext cx="4228584" cy="266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3" name="Picture 3" descr="D:\моя папка\еколого - економічна служба портфоліо\2016 - 17\засіданння Куліда 2016\IMAG18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" y="702698"/>
            <a:ext cx="4754069" cy="284311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моя папка\100MEDIA\Фото 16 - 17\IMAG20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2"/>
          <a:stretch/>
        </p:blipFill>
        <p:spPr bwMode="auto">
          <a:xfrm>
            <a:off x="4572000" y="4326278"/>
            <a:ext cx="4392448" cy="211614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204384" y="6249179"/>
            <a:ext cx="2815061" cy="822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ТУРНІР ЮНИХ ЕКОНОМІСТІВ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035621" y="6457317"/>
            <a:ext cx="3210024" cy="5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Турнір ЮНИХ ФІНАНСИСТІВ - 2017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94737" y="6240333"/>
            <a:ext cx="2893471" cy="84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ЕКСКУРСІЇ ДО ПРИВАТБАНКУ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572129206"/>
              </p:ext>
            </p:extLst>
          </p:nvPr>
        </p:nvGraphicFramePr>
        <p:xfrm>
          <a:off x="172443" y="3695111"/>
          <a:ext cx="4524579" cy="291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014563" y="492139"/>
            <a:ext cx="4043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Еколого-економічна </a:t>
            </a:r>
          </a:p>
          <a:p>
            <a:pPr algn="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служба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377564" y="2841562"/>
            <a:ext cx="39862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Круглий стіл </a:t>
            </a:r>
            <a:endParaRPr lang="uk-UA" alt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 - це важливо»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4611914" y="956577"/>
            <a:ext cx="33751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Дискусія </a:t>
            </a:r>
            <a:endParaRPr lang="uk-UA" alt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люди, поки є природа»   </a:t>
            </a:r>
            <a:endParaRPr lang="en-US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uk-UA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3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7123733" cy="92911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647511" y="96600"/>
            <a:ext cx="37265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  </a:t>
            </a: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Служба </a:t>
            </a:r>
          </a:p>
          <a:p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зміцнення здоров’я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19886" y="879359"/>
            <a:ext cx="6175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Тренінг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Толерантність – культура добрих вчинків</a:t>
            </a:r>
            <a:r>
              <a:rPr lang="uk-UA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5110529" y="1186344"/>
            <a:ext cx="65873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Круглий стіл </a:t>
            </a:r>
            <a:endParaRPr lang="uk-UA" alt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Вчимося жити добрими людьми</a:t>
            </a:r>
            <a:r>
              <a:rPr lang="uk-UA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Прямоугольник 7"/>
          <p:cNvSpPr>
            <a:spLocks noChangeArrowheads="1"/>
          </p:cNvSpPr>
          <p:nvPr/>
        </p:nvSpPr>
        <p:spPr bwMode="auto">
          <a:xfrm>
            <a:off x="4760448" y="5734969"/>
            <a:ext cx="48535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</a:t>
            </a:r>
            <a:r>
              <a:rPr lang="uk-UA" alt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«Вивчення задоволеності учнів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шкільним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життям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000" dirty="0">
              <a:latin typeface="Times New Roman" panose="02020603050405020304" pitchFamily="18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3" b="10101"/>
          <a:stretch/>
        </p:blipFill>
        <p:spPr bwMode="auto">
          <a:xfrm>
            <a:off x="294765" y="1399894"/>
            <a:ext cx="4209881" cy="2419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 descr="D:\Школа 142\Служба 142\2016-2017\круглый стол, 08.12.16\фото\IMG_7728.JPG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t="7505" b="14435"/>
          <a:stretch/>
        </p:blipFill>
        <p:spPr bwMode="auto">
          <a:xfrm>
            <a:off x="4838531" y="1814992"/>
            <a:ext cx="4198642" cy="245810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9" name="Picture 2" descr="D:\Школа 142\Служба 142\2016-2017\диспут\фото\IMG_009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6" t="35906"/>
          <a:stretch/>
        </p:blipFill>
        <p:spPr bwMode="auto">
          <a:xfrm>
            <a:off x="120521" y="4247095"/>
            <a:ext cx="4639927" cy="2578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0" y="3801239"/>
            <a:ext cx="58570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Диспут: </a:t>
            </a:r>
            <a:r>
              <a:rPr lang="uk-UA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чому сенс життя і щастя людини</a:t>
            </a:r>
            <a:r>
              <a:rPr lang="uk-UA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" name="Picture 6" descr="D:\Школа 142\Служба 142\2016-2017\фото, 21.11.16\IMG_74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43" y="3065067"/>
            <a:ext cx="2761051" cy="26174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4654889" y="4354361"/>
            <a:ext cx="62729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Конкурс-презентація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колажів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4703699" y="5020393"/>
            <a:ext cx="6175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Соцопитування</a:t>
            </a:r>
            <a:r>
              <a:rPr lang="uk-UA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конфліктна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 людина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altLang="ru-RU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5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26" y="37829"/>
            <a:ext cx="9144635" cy="688181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6906757" cy="92911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90043" y="670566"/>
            <a:ext cx="5277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Екологічна варта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J:\Екологічна варта\ФОТО. годівничка-15\PICT4669.JPG"/>
          <p:cNvPicPr/>
          <p:nvPr/>
        </p:nvPicPr>
        <p:blipFill>
          <a:blip r:embed="rId5" cstate="print"/>
          <a:srcRect l="21353"/>
          <a:stretch>
            <a:fillRect/>
          </a:stretch>
        </p:blipFill>
        <p:spPr bwMode="auto">
          <a:xfrm>
            <a:off x="18362" y="2578956"/>
            <a:ext cx="3302416" cy="324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sp>
        <p:nvSpPr>
          <p:cNvPr id="18" name="WordArt 2"/>
          <p:cNvSpPr>
            <a:spLocks noChangeArrowheads="1" noChangeShapeType="1" noTextEdit="1"/>
          </p:cNvSpPr>
          <p:nvPr/>
        </p:nvSpPr>
        <p:spPr bwMode="auto">
          <a:xfrm>
            <a:off x="6312615" y="1785376"/>
            <a:ext cx="2856146" cy="16533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КОНКУРСИ:</a:t>
            </a:r>
          </a:p>
          <a:p>
            <a:pPr algn="ctr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Екологічна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мода»;</a:t>
            </a:r>
            <a:r>
              <a:rPr lang="uk-UA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uk-UA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</a:t>
            </a:r>
            <a:r>
              <a:rPr lang="uk-UA" sz="36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Вода – джерело життя»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/>
            <a:endParaRPr lang="ru-RU" sz="3600" kern="10" spc="0" dirty="0" smtClean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/>
            <a:endParaRPr lang="ru-RU" sz="3600" kern="10" spc="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4" name="WordArt 2"/>
          <p:cNvSpPr>
            <a:spLocks noChangeArrowheads="1" noChangeShapeType="1" noTextEdit="1"/>
          </p:cNvSpPr>
          <p:nvPr/>
        </p:nvSpPr>
        <p:spPr bwMode="auto">
          <a:xfrm>
            <a:off x="3260714" y="1403674"/>
            <a:ext cx="3014770" cy="18023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ВИСТАВКИ:</a:t>
            </a: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Дизайнерські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знахідки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для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покращення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інтерєру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»;</a:t>
            </a:r>
          </a:p>
          <a:p>
            <a:pPr algn="ctr" rtl="0"/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</a:t>
            </a:r>
            <a:r>
              <a:rPr lang="ru-RU" sz="36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Зустріч</a:t>
            </a:r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птахів</a:t>
            </a:r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»;</a:t>
            </a: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Первоцвіти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»</a:t>
            </a: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5" name="WordArt 2"/>
          <p:cNvSpPr>
            <a:spLocks noChangeArrowheads="1" noChangeShapeType="1" noTextEdit="1"/>
          </p:cNvSpPr>
          <p:nvPr/>
        </p:nvSpPr>
        <p:spPr bwMode="auto">
          <a:xfrm>
            <a:off x="316678" y="1301992"/>
            <a:ext cx="2745944" cy="21053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АКЦІЇ: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«Наша </a:t>
            </a:r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допомога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птахам</a:t>
            </a:r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»;</a:t>
            </a:r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uk-UA" sz="36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«Збережи ялинку</a:t>
            </a:r>
            <a:r>
              <a:rPr lang="uk-UA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»;</a:t>
            </a:r>
            <a:endParaRPr lang="uk-UA" sz="36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uk-UA" sz="36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«Первоцвіти»</a:t>
            </a:r>
          </a:p>
          <a:p>
            <a:pPr algn="ctr"/>
            <a:r>
              <a:rPr lang="uk-UA" sz="360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rtl="0"/>
            <a:endParaRPr lang="ru-RU" sz="3600" kern="10" spc="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9" name="WordArt 2"/>
          <p:cNvSpPr>
            <a:spLocks noChangeArrowheads="1" noChangeShapeType="1" noTextEdit="1"/>
          </p:cNvSpPr>
          <p:nvPr/>
        </p:nvSpPr>
        <p:spPr bwMode="auto">
          <a:xfrm>
            <a:off x="3161096" y="3216979"/>
            <a:ext cx="3725302" cy="13453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Урочистий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прийом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учнів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4-х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класів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до лав </a:t>
            </a:r>
          </a:p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шкільного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осередку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«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Екологічна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варта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»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" name="Picture 2" descr="G:\ЕВ 2017\IMG_885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r="10682" b="18410"/>
          <a:stretch/>
        </p:blipFill>
        <p:spPr bwMode="auto">
          <a:xfrm>
            <a:off x="2793741" y="4512125"/>
            <a:ext cx="4324035" cy="240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://school142.dnepredu.com/uploads/editor/3418/134233/news_/images/lenovo_a1000_img_20161118_11324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04134" y="2717666"/>
            <a:ext cx="2239866" cy="3044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0242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93099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6891259" cy="92911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264247" y="169443"/>
            <a:ext cx="5277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uk-UA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Добрик</a:t>
            </a: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-Всесвіт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67712" y="1032200"/>
            <a:ext cx="348726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ВИСТАВКИ:</a:t>
            </a:r>
          </a:p>
          <a:p>
            <a:pPr marL="285750" indent="-285750" algn="ctr">
              <a:buFontTx/>
              <a:buChar char="-"/>
              <a:defRPr/>
            </a:pP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поробок 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з 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природного</a:t>
            </a:r>
          </a:p>
          <a:p>
            <a:pPr algn="ctr">
              <a:defRPr/>
            </a:pP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матеріалу «Щедра 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осінь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»;</a:t>
            </a:r>
          </a:p>
          <a:p>
            <a:pPr algn="ctr">
              <a:defRPr/>
            </a:pP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малюнків «Чиста 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планета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»;</a:t>
            </a:r>
            <a:r>
              <a:rPr lang="uk-U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pPr algn="ctr">
              <a:defRPr/>
            </a:pP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«</a:t>
            </a:r>
            <a:r>
              <a:rPr lang="uk-UA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Економно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жити – себе і </a:t>
            </a:r>
            <a:endParaRPr lang="uk-UA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pPr algn="ctr">
              <a:defRPr/>
            </a:pP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країну 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збагатити»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pPr algn="ctr">
              <a:defRPr/>
            </a:pPr>
            <a:endParaRPr lang="uk-UA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pPr algn="ctr">
              <a:defRPr/>
            </a:pP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uk-UA" altLang="ru-RU" b="1" dirty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44338" y="2105542"/>
            <a:ext cx="15888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altLang="ru-RU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КОНКУРС</a:t>
            </a:r>
          </a:p>
          <a:p>
            <a:pPr algn="ctr"/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«Поштарик»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uk-UA" altLang="ru-RU" b="1" dirty="0" smtClean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endParaRPr lang="uk-UA" altLang="ru-RU" b="1" dirty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63208" y="963904"/>
            <a:ext cx="369364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altLang="ru-RU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ФОТОКОНКУРСИ:</a:t>
            </a:r>
          </a:p>
          <a:p>
            <a:pPr algn="ctr"/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«</a:t>
            </a:r>
            <a:r>
              <a:rPr lang="uk-UA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Здоров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`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я найцінніший скарб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»;</a:t>
            </a:r>
          </a:p>
          <a:p>
            <a:pPr algn="ctr"/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«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Наші добрі справи»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uk-UA" altLang="ru-RU" b="1" dirty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93677" y="802458"/>
            <a:ext cx="235032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altLang="ru-RU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АКЦІЇ:</a:t>
            </a:r>
          </a:p>
          <a:p>
            <a:pPr algn="ctr"/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«Не рубай ялинку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»;</a:t>
            </a:r>
          </a:p>
          <a:p>
            <a:pPr algn="ctr"/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«Годівничка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»;</a:t>
            </a:r>
          </a:p>
          <a:p>
            <a:pPr algn="ctr"/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«Первоцвіти»</a:t>
            </a:r>
          </a:p>
          <a:p>
            <a:pPr algn="ctr"/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uk-UA" altLang="ru-RU" b="1" dirty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693" y="2464986"/>
            <a:ext cx="2569677" cy="342455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9" y="2609199"/>
            <a:ext cx="2529462" cy="337161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817" y="1750931"/>
            <a:ext cx="3048387" cy="228629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1" t="19673" r="6667" b="18350"/>
          <a:stretch>
            <a:fillRect/>
          </a:stretch>
        </p:blipFill>
        <p:spPr bwMode="auto">
          <a:xfrm>
            <a:off x="7844213" y="4705405"/>
            <a:ext cx="1174039" cy="197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40673" y="3787309"/>
            <a:ext cx="896135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Свято-посвята </a:t>
            </a:r>
            <a:endParaRPr lang="uk-UA" sz="28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першокласників у </a:t>
            </a:r>
            <a:r>
              <a:rPr lang="uk-UA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добренята</a:t>
            </a:r>
            <a:endParaRPr lang="uk-U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1" name="Рисунок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2" t="7266" r="8100" b="35887"/>
          <a:stretch/>
        </p:blipFill>
        <p:spPr bwMode="auto">
          <a:xfrm>
            <a:off x="2646776" y="4632231"/>
            <a:ext cx="3996700" cy="222068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15" y="4912423"/>
            <a:ext cx="1193910" cy="198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55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D:\Links\kniga16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7870" y="1690689"/>
            <a:ext cx="4477653" cy="1031404"/>
          </a:xfrm>
          <a:prstGeom prst="rect">
            <a:avLst/>
          </a:prstGeom>
          <a:noFill/>
          <a:effectLst>
            <a:glow rad="63500">
              <a:schemeClr val="bg2"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" y="0"/>
            <a:ext cx="9144635" cy="689655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6891259" cy="92911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711078" y="274014"/>
            <a:ext cx="42972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ЕРУДИТ»</a:t>
            </a:r>
          </a:p>
          <a:p>
            <a:r>
              <a:rPr lang="uk-UA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пошуково-дослідницьке товариство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9867" y="872560"/>
            <a:ext cx="4701212" cy="26331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lvl="0">
              <a:spcBef>
                <a:spcPct val="20000"/>
              </a:spcBef>
              <a:defRPr/>
            </a:pPr>
            <a:r>
              <a:rPr lang="uk-UA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МЕТА:</a:t>
            </a:r>
            <a:endParaRPr kumimoji="0" lang="uk-UA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73038" marR="0" lvl="0" indent="-17303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ормування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зданості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до </a:t>
            </a:r>
            <a:r>
              <a:rPr kumimoji="0" lang="ru-RU" sz="1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саморозвитку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73038" lvl="0" indent="-173038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цілісного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світогляду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учнів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173038" lvl="0" indent="-173038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Формування активної  позиції громадянина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країни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pPr marL="173038" lvl="0" indent="-173038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Розвивати творчі здібності учасників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проекту</a:t>
            </a:r>
          </a:p>
          <a:p>
            <a:pPr marL="173038" lvl="0" indent="-173038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екологічної культури учнівської молоді</a:t>
            </a:r>
          </a:p>
          <a:p>
            <a:pPr marL="173038" marR="0" lvl="0" indent="-17303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Формування навичок практичної природоохоронної діяльності, екологічної грамотності школярів</a:t>
            </a:r>
          </a:p>
        </p:txBody>
      </p:sp>
      <p:pic>
        <p:nvPicPr>
          <p:cNvPr id="13" name="Рисунок 12" descr="C:\Users\Ирина\Desktop\ерудит 2016-2017\2 засідання захист\P_20170302_16345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10265" y="4801038"/>
            <a:ext cx="3216802" cy="194822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4" name="Picture 2" descr="C:\Users\Ирина\Pictures\P_20170113_092559.jpg"/>
          <p:cNvPicPr>
            <a:picLocks noChangeAspect="1" noChangeArrowheads="1"/>
          </p:cNvPicPr>
          <p:nvPr/>
        </p:nvPicPr>
        <p:blipFill rotWithShape="1">
          <a:blip r:embed="rId7" cstate="print"/>
          <a:srcRect l="18856" r="11718"/>
          <a:stretch/>
        </p:blipFill>
        <p:spPr bwMode="auto">
          <a:xfrm>
            <a:off x="6330138" y="4801038"/>
            <a:ext cx="2944111" cy="20551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10" name="Рисунок 9" descr="C:\Users\Ирина\Desktop\ерудит 2016-2017\2 засідання захист\P_20170302_15255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6686" y="4852086"/>
            <a:ext cx="3673203" cy="1914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160728" y="1778703"/>
            <a:ext cx="3785330" cy="92333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hilly" dir="t">
              <a:rot lat="0" lon="0" rev="18480000"/>
            </a:lightRig>
          </a:scene3d>
          <a:sp3d prstMaterial="clear"/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Фітоіндикація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аеротехногенного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забруднення деревними породами в умовах промислового міста» 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79058" y="2790047"/>
            <a:ext cx="4572000" cy="120032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«Перспективні інвестиції в Дніпропетровську область. 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Ракетно - космічна галузь, як галузь 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інвестицій»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9281" y="3222219"/>
            <a:ext cx="48983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«Виховання учнівської молоді в дусі </a:t>
            </a:r>
            <a:r>
              <a:rPr lang="uk-UA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олімпізму</a:t>
            </a:r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прикладах героїчного патріотизму спортсменів України, ветеранів другої світової війни, військовослужбовців, учасників та переможців Олімпійських ігор»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60728" y="4024982"/>
            <a:ext cx="3953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«Творча діяльність письменників</a:t>
            </a:r>
          </a:p>
          <a:p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рідного краю 20-1 </a:t>
            </a:r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століття»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629557" y="867275"/>
            <a:ext cx="45959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700" b="1" dirty="0" smtClean="0">
                <a:latin typeface="Segoe Script" pitchFamily="34" charset="0"/>
              </a:rPr>
              <a:t> </a:t>
            </a:r>
            <a:r>
              <a:rPr lang="uk-UA" sz="2700" dirty="0" smtClean="0">
                <a:latin typeface="Segoe Script" pitchFamily="34" charset="0"/>
              </a:rPr>
              <a:t/>
            </a:r>
            <a:br>
              <a:rPr lang="uk-UA" sz="2700" dirty="0" smtClean="0">
                <a:latin typeface="Segoe Script" pitchFamily="34" charset="0"/>
              </a:rPr>
            </a:br>
            <a:r>
              <a:rPr lang="uk-UA" sz="2400" b="1" dirty="0" smtClean="0">
                <a:latin typeface="Segoe Script" pitchFamily="34" charset="0"/>
              </a:rPr>
              <a:t>Захист </a:t>
            </a:r>
          </a:p>
          <a:p>
            <a:r>
              <a:rPr lang="uk-UA" sz="2400" b="1" dirty="0" smtClean="0">
                <a:latin typeface="Segoe Script" pitchFamily="34" charset="0"/>
              </a:rPr>
              <a:t>пошуково-дослідницьких робіт</a:t>
            </a:r>
            <a:r>
              <a:rPr lang="uk-UA" sz="2400" dirty="0" smtClean="0"/>
              <a:t/>
            </a:r>
            <a:br>
              <a:rPr lang="uk-UA" sz="2400" dirty="0" smtClean="0"/>
            </a:b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51392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" y="-9412"/>
            <a:ext cx="9144635" cy="685104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7061740" cy="92911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04733" y="894332"/>
            <a:ext cx="82884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Обмін передовим </a:t>
            </a:r>
            <a:r>
              <a:rPr lang="uk-UA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педагогічним </a:t>
            </a:r>
            <a:r>
              <a:rPr lang="uk-UA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досвідом 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5" t="18499" r="32721"/>
          <a:stretch/>
        </p:blipFill>
        <p:spPr>
          <a:xfrm>
            <a:off x="4326921" y="4114491"/>
            <a:ext cx="2558437" cy="278936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0" t="36661" r="33150" b="5503"/>
          <a:stretch/>
        </p:blipFill>
        <p:spPr>
          <a:xfrm rot="5400000">
            <a:off x="2031332" y="4293976"/>
            <a:ext cx="2680661" cy="234707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6"/>
          <a:stretch/>
        </p:blipFill>
        <p:spPr>
          <a:xfrm>
            <a:off x="6668403" y="3803065"/>
            <a:ext cx="2364054" cy="303856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1" name="Рисунок 30" descr="http://hameleons.com/uploads/posts/2011-06/1307291879_1aa_cl_org_pp_500.jpg"/>
          <p:cNvPicPr/>
          <p:nvPr/>
        </p:nvPicPr>
        <p:blipFill rotWithShape="1">
          <a:blip r:embed="rId8"/>
          <a:srcRect l="50000" t="46196" b="23500"/>
          <a:stretch/>
        </p:blipFill>
        <p:spPr bwMode="auto">
          <a:xfrm>
            <a:off x="-343488" y="1214433"/>
            <a:ext cx="4080691" cy="159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2" name="Прямоугольник 41"/>
          <p:cNvSpPr>
            <a:spLocks noChangeArrowheads="1"/>
          </p:cNvSpPr>
          <p:nvPr/>
        </p:nvSpPr>
        <p:spPr bwMode="auto">
          <a:xfrm>
            <a:off x="486242" y="1588415"/>
            <a:ext cx="32024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ru-RU" sz="1600" dirty="0" err="1" smtClean="0"/>
              <a:t>Міжнародна</a:t>
            </a:r>
            <a:r>
              <a:rPr lang="ru-RU" sz="1600" dirty="0" smtClean="0"/>
              <a:t> </a:t>
            </a:r>
            <a:r>
              <a:rPr lang="ru-RU" sz="1600" dirty="0" err="1" smtClean="0"/>
              <a:t>науково</a:t>
            </a:r>
            <a:r>
              <a:rPr lang="ru-RU" sz="1600" dirty="0" smtClean="0"/>
              <a:t>-практична </a:t>
            </a:r>
            <a:r>
              <a:rPr lang="ru-RU" sz="1600" dirty="0" err="1" smtClean="0"/>
              <a:t>конференція</a:t>
            </a:r>
            <a:r>
              <a:rPr lang="ru-RU" sz="1600" dirty="0" smtClean="0"/>
              <a:t>, </a:t>
            </a:r>
            <a:r>
              <a:rPr lang="ru-RU" sz="1600" dirty="0" err="1" smtClean="0"/>
              <a:t>м.Острог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pic>
        <p:nvPicPr>
          <p:cNvPr id="33" name="Рисунок 32" descr="http://hameleons.com/uploads/posts/2011-06/1307291879_1aa_cl_org_pp_500.jpg"/>
          <p:cNvPicPr/>
          <p:nvPr/>
        </p:nvPicPr>
        <p:blipFill rotWithShape="1">
          <a:blip r:embed="rId8"/>
          <a:srcRect l="50000" t="46196" b="23500"/>
          <a:stretch/>
        </p:blipFill>
        <p:spPr bwMode="auto">
          <a:xfrm>
            <a:off x="2878801" y="2220807"/>
            <a:ext cx="2920298" cy="113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4" name="Прямоугольник 41"/>
          <p:cNvSpPr>
            <a:spLocks noChangeArrowheads="1"/>
          </p:cNvSpPr>
          <p:nvPr/>
        </p:nvSpPr>
        <p:spPr bwMode="auto">
          <a:xfrm>
            <a:off x="3248898" y="2540397"/>
            <a:ext cx="24288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uk-UA" sz="1600" dirty="0" smtClean="0"/>
              <a:t>Обласний </a:t>
            </a:r>
            <a:r>
              <a:rPr lang="uk-UA" sz="1600" dirty="0" err="1" smtClean="0"/>
              <a:t>вебінар</a:t>
            </a:r>
            <a:r>
              <a:rPr lang="uk-UA" sz="1600" dirty="0" smtClean="0"/>
              <a:t> 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pic>
        <p:nvPicPr>
          <p:cNvPr id="35" name="Рисунок 34" descr="http://hameleons.com/uploads/posts/2011-06/1307291879_1aa_cl_org_pp_500.jpg"/>
          <p:cNvPicPr/>
          <p:nvPr/>
        </p:nvPicPr>
        <p:blipFill rotWithShape="1">
          <a:blip r:embed="rId8"/>
          <a:srcRect l="50000" t="46196" b="23500"/>
          <a:stretch/>
        </p:blipFill>
        <p:spPr bwMode="auto">
          <a:xfrm>
            <a:off x="3532695" y="1204950"/>
            <a:ext cx="3735483" cy="1308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6" name="Прямоугольник 41"/>
          <p:cNvSpPr>
            <a:spLocks noChangeArrowheads="1"/>
          </p:cNvSpPr>
          <p:nvPr/>
        </p:nvSpPr>
        <p:spPr bwMode="auto">
          <a:xfrm>
            <a:off x="4128358" y="1488143"/>
            <a:ext cx="293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uk-UA" sz="1600" dirty="0" smtClean="0"/>
              <a:t>Обласна науково-практична конференція 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pic>
        <p:nvPicPr>
          <p:cNvPr id="39" name="Рисунок 38" descr="http://hameleons.com/uploads/posts/2011-06/1307291879_1aa_cl_org_pp_500.jpg"/>
          <p:cNvPicPr/>
          <p:nvPr/>
        </p:nvPicPr>
        <p:blipFill rotWithShape="1">
          <a:blip r:embed="rId8"/>
          <a:srcRect l="50000" t="46196" b="23500"/>
          <a:stretch/>
        </p:blipFill>
        <p:spPr bwMode="auto">
          <a:xfrm>
            <a:off x="5465507" y="3177068"/>
            <a:ext cx="3543056" cy="145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" name="Рисунок 40" descr="http://hameleons.com/uploads/posts/2011-06/1307291879_1aa_cl_org_pp_500.jpg"/>
          <p:cNvPicPr/>
          <p:nvPr/>
        </p:nvPicPr>
        <p:blipFill rotWithShape="1">
          <a:blip r:embed="rId8"/>
          <a:srcRect l="50000" t="46196" b="23500"/>
          <a:stretch/>
        </p:blipFill>
        <p:spPr bwMode="auto">
          <a:xfrm>
            <a:off x="-323002" y="2399934"/>
            <a:ext cx="3480507" cy="1653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2" name="Прямоугольник 41"/>
          <p:cNvSpPr>
            <a:spLocks noChangeArrowheads="1"/>
          </p:cNvSpPr>
          <p:nvPr/>
        </p:nvSpPr>
        <p:spPr bwMode="auto">
          <a:xfrm>
            <a:off x="419537" y="2731595"/>
            <a:ext cx="28293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uk-UA" sz="1600" dirty="0" smtClean="0"/>
              <a:t>Всеукраїнська науково-практична конференція, ДОІППО - 4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43" name="Прямоугольник 42"/>
          <p:cNvSpPr>
            <a:spLocks noChangeArrowheads="1"/>
          </p:cNvSpPr>
          <p:nvPr/>
        </p:nvSpPr>
        <p:spPr bwMode="auto">
          <a:xfrm>
            <a:off x="6223966" y="3462542"/>
            <a:ext cx="2613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uk-UA" sz="1600" dirty="0" smtClean="0"/>
              <a:t>Всеукраїнська науково-практична конференція, ДНУ - 3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pic>
        <p:nvPicPr>
          <p:cNvPr id="44" name="Picture 2" descr="&amp;Fcy;&amp;ocy;&amp;tcy;&amp;ocy; &amp;SHcy;&amp;kcy;&amp;ocy;&amp;lcy;&amp;acy; &amp;ocy;&amp;lcy;&amp;iukcy;&amp;mcy;&amp;pcy;&amp;iukcy;&amp;jcy;&amp;scy;&amp;softcy;&amp;kcy;&amp;ocy;&amp;yicy; &amp;ocy;&amp;scy;&amp;vcy;&amp;iukcy;&amp;tcy;&amp;icy; &amp;Dcy;&amp;ncy;&amp;iukcy;&amp;pcy;&amp;rcy;&amp;ocy;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5" r="29945" b="9530"/>
          <a:stretch/>
        </p:blipFill>
        <p:spPr bwMode="auto">
          <a:xfrm>
            <a:off x="7391408" y="-627766"/>
            <a:ext cx="1812218" cy="353849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 descr="http://hameleons.com/uploads/posts/2011-06/1307291879_1aa_cl_org_pp_500.jpg"/>
          <p:cNvPicPr/>
          <p:nvPr/>
        </p:nvPicPr>
        <p:blipFill rotWithShape="1">
          <a:blip r:embed="rId8"/>
          <a:srcRect l="50000" t="46196" b="23500"/>
          <a:stretch/>
        </p:blipFill>
        <p:spPr bwMode="auto">
          <a:xfrm>
            <a:off x="2298492" y="3168470"/>
            <a:ext cx="3845091" cy="128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6" name="Прямоугольник 45"/>
          <p:cNvSpPr>
            <a:spLocks noChangeArrowheads="1"/>
          </p:cNvSpPr>
          <p:nvPr/>
        </p:nvSpPr>
        <p:spPr bwMode="auto">
          <a:xfrm>
            <a:off x="3027074" y="3406781"/>
            <a:ext cx="3098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uk-UA" sz="1600" dirty="0" smtClean="0"/>
              <a:t>Міський науково-методичний семінар </a:t>
            </a:r>
            <a:r>
              <a:rPr lang="uk-UA" sz="1600" dirty="0" err="1" smtClean="0"/>
              <a:t>заст.дир</a:t>
            </a:r>
            <a:r>
              <a:rPr lang="uk-UA" sz="1600" dirty="0" smtClean="0"/>
              <a:t>., НВК №66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pic>
        <p:nvPicPr>
          <p:cNvPr id="25" name="Picture 2" descr="D:\Презенація директора школи\фото адміністрація\IMG_20170328_14574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3" r="29583"/>
          <a:stretch/>
        </p:blipFill>
        <p:spPr bwMode="auto">
          <a:xfrm>
            <a:off x="-16524" y="3900438"/>
            <a:ext cx="2212307" cy="294119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 descr="http://hameleons.com/uploads/posts/2011-06/1307291879_1aa_cl_org_pp_500.jpg"/>
          <p:cNvPicPr/>
          <p:nvPr/>
        </p:nvPicPr>
        <p:blipFill rotWithShape="1">
          <a:blip r:embed="rId8"/>
          <a:srcRect l="50000" t="46196" b="23500"/>
          <a:stretch/>
        </p:blipFill>
        <p:spPr bwMode="auto">
          <a:xfrm>
            <a:off x="5470735" y="2134614"/>
            <a:ext cx="3620292" cy="1506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0" name="Прямоугольник 41"/>
          <p:cNvSpPr>
            <a:spLocks noChangeArrowheads="1"/>
          </p:cNvSpPr>
          <p:nvPr/>
        </p:nvSpPr>
        <p:spPr bwMode="auto">
          <a:xfrm>
            <a:off x="6020651" y="2496382"/>
            <a:ext cx="31681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ru-RU" sz="1600" dirty="0" err="1" smtClean="0"/>
              <a:t>Всеукраїнськ</a:t>
            </a:r>
            <a:r>
              <a:rPr lang="uk-UA" sz="1600" dirty="0" err="1" smtClean="0"/>
              <a:t>ий</a:t>
            </a:r>
            <a:r>
              <a:rPr lang="ru-RU" sz="1600" dirty="0" smtClean="0"/>
              <a:t> </a:t>
            </a:r>
            <a:r>
              <a:rPr lang="ru-RU" sz="1600" dirty="0" err="1" smtClean="0"/>
              <a:t>науково-практичн</a:t>
            </a:r>
            <a:r>
              <a:rPr lang="uk-UA" sz="1600" dirty="0" err="1" smtClean="0"/>
              <a:t>ий</a:t>
            </a:r>
            <a:r>
              <a:rPr lang="ru-RU" sz="1600" dirty="0" smtClean="0"/>
              <a:t> </a:t>
            </a:r>
            <a:r>
              <a:rPr lang="ru-RU" sz="1600" dirty="0" err="1" smtClean="0"/>
              <a:t>семінар</a:t>
            </a:r>
            <a:r>
              <a:rPr lang="uk-UA" sz="1600" dirty="0" smtClean="0"/>
              <a:t>, </a:t>
            </a:r>
            <a:r>
              <a:rPr lang="uk-UA" sz="1600" dirty="0" err="1" smtClean="0"/>
              <a:t>м.Київ</a:t>
            </a:r>
            <a:r>
              <a:rPr lang="uk-UA" sz="1600" dirty="0" smtClean="0"/>
              <a:t> 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2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04" y="0"/>
            <a:ext cx="9144635" cy="68368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9951" y="1733713"/>
            <a:ext cx="53072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обласний </a:t>
            </a:r>
            <a:r>
              <a:rPr lang="uk-UA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семінар-практикум </a:t>
            </a:r>
            <a:endParaRPr lang="uk-UA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 регіонального освітнього проекту «Інтегрування змісту випереджаючої освіти для сталого розвитку у навчально-виховний процес» за темою «Система роботи школи щодо інтегрування змісту випереджаючої освіти для сталого розвитку у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НВП»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440940" y="825539"/>
            <a:ext cx="66836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Презентація </a:t>
            </a:r>
          </a:p>
          <a:p>
            <a:pPr algn="ctr"/>
            <a:r>
              <a:rPr lang="uk-UA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інноваційної діяльності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F:\Виктория\мои творения нет в компе\2016-2017 н.р\Бюлетені ШОО 16-17\Всеукр семінар нарада 26.10.16 2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 r="1247" b="29281"/>
          <a:stretch/>
        </p:blipFill>
        <p:spPr bwMode="auto">
          <a:xfrm>
            <a:off x="5571821" y="0"/>
            <a:ext cx="3533820" cy="402831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54" y="3898453"/>
            <a:ext cx="4197212" cy="311971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17" y="3660869"/>
            <a:ext cx="4074946" cy="308411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51" y="131501"/>
            <a:ext cx="5688669" cy="776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80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" y="-9412"/>
            <a:ext cx="9144635" cy="686741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7061740" cy="92911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69831" y="1047837"/>
            <a:ext cx="82884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Обмін </a:t>
            </a:r>
            <a:r>
              <a:rPr lang="uk-UA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передовим педагогічним </a:t>
            </a:r>
            <a:r>
              <a:rPr lang="uk-UA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досвідом 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Viktory\Desktop\2017-04-12\Image00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/>
          <a:stretch/>
        </p:blipFill>
        <p:spPr bwMode="auto">
          <a:xfrm rot="21237433">
            <a:off x="3949246" y="2335592"/>
            <a:ext cx="1783055" cy="2621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6248" r="10940" b="6339"/>
          <a:stretch/>
        </p:blipFill>
        <p:spPr bwMode="auto">
          <a:xfrm rot="248093">
            <a:off x="7232431" y="17791"/>
            <a:ext cx="1648853" cy="2424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Viktory\Desktop\2017-04-12\Image00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/>
          <a:stretch/>
        </p:blipFill>
        <p:spPr bwMode="auto">
          <a:xfrm rot="512416">
            <a:off x="7197457" y="2976908"/>
            <a:ext cx="1733812" cy="2512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1" r="12201"/>
          <a:stretch/>
        </p:blipFill>
        <p:spPr>
          <a:xfrm rot="10800000">
            <a:off x="5415297" y="1532910"/>
            <a:ext cx="2001322" cy="2676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1825625"/>
            <a:ext cx="3341176" cy="444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974187" y="5178628"/>
            <a:ext cx="517673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9388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539750" algn="l"/>
                <a:tab pos="3495675" algn="l"/>
              </a:tabLs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науково-методичний журнал </a:t>
            </a:r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tabLst>
                <a:tab pos="539750" algn="l"/>
                <a:tab pos="3495675" algn="l"/>
              </a:tabLst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Сучасний урок-2016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79388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539750" algn="l"/>
                <a:tab pos="3495675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збірники матеріалів науково-практичних конференцій (8).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41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74" y="0"/>
            <a:ext cx="9144635" cy="68580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5984307" cy="81648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508790" y="193965"/>
            <a:ext cx="82884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Учасники і переможці </a:t>
            </a:r>
          </a:p>
          <a:p>
            <a:r>
              <a:rPr lang="uk-UA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конкурсів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89595" y="825128"/>
            <a:ext cx="6266006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обласного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конкурсу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методичних матеріалів з інтегрування змісту випереджаючої освіти для сталого розвитку у навчально-виховний процес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 педагогічних працівників «Сталий розвиток – краще майбутнє для всіх»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вчителі: Смаглюк Н.В.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Саранчук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Т.В.,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всеукраїнського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конкурсу «Дотик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природи»;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конкурсу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педагогічної майстерності «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Сучасний урок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8280"/>
          <a:stretch/>
        </p:blipFill>
        <p:spPr>
          <a:xfrm>
            <a:off x="141390" y="1162843"/>
            <a:ext cx="1564299" cy="265037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lum bright="-10000" contrast="10000"/>
          </a:blip>
          <a:srcRect l="28187" t="9803" r="15347" b="20857"/>
          <a:stretch/>
        </p:blipFill>
        <p:spPr bwMode="auto">
          <a:xfrm>
            <a:off x="7014453" y="1690689"/>
            <a:ext cx="2233501" cy="232582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2" name="Рисунок 21"/>
          <p:cNvPicPr/>
          <p:nvPr/>
        </p:nvPicPr>
        <p:blipFill>
          <a:blip r:embed="rId7"/>
          <a:stretch>
            <a:fillRect/>
          </a:stretch>
        </p:blipFill>
        <p:spPr>
          <a:xfrm>
            <a:off x="1979991" y="3094211"/>
            <a:ext cx="3193266" cy="219624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351588" y="3862606"/>
            <a:ext cx="2843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uk-UA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СУЧАСНИЙ УРОК-2016»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" name="Рисунок 24" descr="C:\Users\Людмила\Desktop\награждение сучасн. урок\DSC0209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0"/>
          <a:stretch/>
        </p:blipFill>
        <p:spPr bwMode="auto">
          <a:xfrm>
            <a:off x="5041522" y="4151452"/>
            <a:ext cx="4134665" cy="295788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>
          <a:blip r:embed="rId9"/>
          <a:stretch>
            <a:fillRect/>
          </a:stretch>
        </p:blipFill>
        <p:spPr>
          <a:xfrm>
            <a:off x="5804" y="4628694"/>
            <a:ext cx="3048090" cy="215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8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6" y="32114"/>
            <a:ext cx="9144635" cy="682588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31" y="32114"/>
            <a:ext cx="6819503" cy="929118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20634" y="761177"/>
            <a:ext cx="8345108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4000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                 Черга </a:t>
            </a:r>
            <a:r>
              <a:rPr lang="uk-UA" altLang="ru-RU" sz="40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денна</a:t>
            </a:r>
          </a:p>
          <a:p>
            <a:r>
              <a:rPr lang="uk-UA" altLang="ru-RU" sz="2800" i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І</a:t>
            </a:r>
            <a:r>
              <a:rPr lang="uk-UA" altLang="ru-RU" sz="2800" b="1" i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altLang="ru-RU" sz="28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Л.В.  </a:t>
            </a:r>
            <a:r>
              <a:rPr lang="uk-UA" altLang="ru-RU" sz="2800" b="1" dirty="0" err="1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Хмеленко</a:t>
            </a:r>
            <a:r>
              <a:rPr lang="uk-UA" altLang="ru-RU" sz="2800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 </a:t>
            </a:r>
            <a:r>
              <a:rPr lang="uk-UA" alt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“</a:t>
            </a:r>
            <a:r>
              <a:rPr lang="uk-UA" sz="2800" dirty="0">
                <a:solidFill>
                  <a:srgbClr val="C00000"/>
                </a:solidFill>
                <a:latin typeface="Monotype Corsiva" pitchFamily="66" charset="0"/>
              </a:rPr>
              <a:t>Про підсумки роботи закладу в 2016-2017 </a:t>
            </a:r>
            <a:r>
              <a:rPr lang="uk-UA" sz="2800" dirty="0" err="1">
                <a:solidFill>
                  <a:srgbClr val="C00000"/>
                </a:solidFill>
                <a:latin typeface="Monotype Corsiva" pitchFamily="66" charset="0"/>
              </a:rPr>
              <a:t>н.р</a:t>
            </a:r>
            <a:r>
              <a:rPr lang="uk-UA" sz="2800" dirty="0">
                <a:solidFill>
                  <a:srgbClr val="C00000"/>
                </a:solidFill>
                <a:latin typeface="Monotype Corsiva" pitchFamily="66" charset="0"/>
              </a:rPr>
              <a:t>. та пріоритетні напрямки розвитку освіти в 2017-2018н.р</a:t>
            </a:r>
            <a:r>
              <a:rPr lang="uk-UA" sz="2800" dirty="0" smtClean="0">
                <a:solidFill>
                  <a:srgbClr val="C00000"/>
                </a:solidFill>
                <a:latin typeface="Monotype Corsiva" pitchFamily="66" charset="0"/>
              </a:rPr>
              <a:t>.»</a:t>
            </a:r>
            <a:endParaRPr lang="uk-UA" altLang="ru-RU" sz="2800" dirty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uk-UA" altLang="ru-RU" sz="2600" i="1" dirty="0" err="1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Полішко</a:t>
            </a:r>
            <a:r>
              <a:rPr lang="uk-UA" altLang="ru-RU" sz="2600" i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О.М. «ЗНО-2017: </a:t>
            </a:r>
            <a:r>
              <a:rPr lang="uk-UA" altLang="ru-RU" sz="2600" i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аналізуємо, досліджуємо, </a:t>
            </a:r>
            <a:r>
              <a:rPr lang="uk-UA" altLang="ru-RU" sz="2600" i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робимо висновки»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uk-UA" altLang="ru-RU" sz="2800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Біліченко</a:t>
            </a:r>
            <a:r>
              <a:rPr lang="uk-UA" altLang="ru-RU" sz="28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С.П. «Штаб національно-патріотичного виховання  як дійова ланка у виховній роботі школи»</a:t>
            </a:r>
            <a:endParaRPr lang="uk-UA" altLang="ru-RU" sz="2600" i="1" dirty="0" smtClean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uk-UA" altLang="ru-RU" sz="2600" i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Біла </a:t>
            </a:r>
            <a:r>
              <a:rPr lang="uk-UA" altLang="ru-RU" sz="2600" i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Н.В</a:t>
            </a:r>
            <a:r>
              <a:rPr lang="uk-UA" altLang="ru-RU" sz="2600" i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.. </a:t>
            </a:r>
            <a:r>
              <a:rPr lang="uk-UA" altLang="ru-RU" sz="2600" i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uk-UA" altLang="ru-RU" sz="2600" i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</a:t>
            </a:r>
            <a:r>
              <a:rPr lang="uk-UA" altLang="ru-RU" sz="2400" i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Інклюзивний </a:t>
            </a:r>
            <a:r>
              <a:rPr lang="uk-UA" altLang="ru-RU" sz="2400" i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простір . Практичні </a:t>
            </a:r>
            <a:r>
              <a:rPr lang="uk-UA" altLang="ru-RU" sz="2400" i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кроки»</a:t>
            </a:r>
            <a:endParaRPr lang="uk-UA" altLang="ru-RU" sz="2600" i="1" dirty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uk-UA" altLang="ru-RU" sz="2800" i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</a:t>
            </a:r>
            <a:r>
              <a:rPr lang="uk-UA" altLang="ru-RU" sz="2800" i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ихайлова В.Д. «</a:t>
            </a:r>
            <a:r>
              <a:rPr lang="uk-UA" altLang="ru-RU" sz="28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Ціннісні </a:t>
            </a:r>
            <a:r>
              <a:rPr lang="uk-UA" altLang="ru-RU" sz="2800" dirty="0">
                <a:solidFill>
                  <a:srgbClr val="0070C0"/>
                </a:solidFill>
                <a:latin typeface="Monotype Corsiva" panose="03010101010201010101" pitchFamily="66" charset="0"/>
              </a:rPr>
              <a:t>орієнтири школи - шлях до </a:t>
            </a:r>
            <a:r>
              <a:rPr lang="uk-UA" altLang="ru-RU" sz="28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євроінтеграції</a:t>
            </a:r>
            <a:r>
              <a:rPr lang="uk-UA" altLang="ru-RU" sz="2600" i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»</a:t>
            </a:r>
          </a:p>
          <a:p>
            <a:pPr lvl="1" algn="just"/>
            <a:r>
              <a:rPr lang="uk-UA" altLang="ru-RU" sz="2800" i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ІІ</a:t>
            </a:r>
            <a:r>
              <a:rPr lang="uk-UA" alt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 Затвердження плану роботи школи на 2017- 2018 </a:t>
            </a:r>
            <a:r>
              <a:rPr lang="uk-UA" altLang="ru-RU" sz="2800" dirty="0" err="1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н.р</a:t>
            </a:r>
            <a:r>
              <a:rPr lang="uk-UA" alt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  <a:endParaRPr lang="ru-RU" altLang="ru-RU" sz="2800" dirty="0" smtClean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alt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ІІІ</a:t>
            </a:r>
            <a:r>
              <a:rPr lang="ru-RU" altLang="ru-RU" sz="2800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 </a:t>
            </a:r>
            <a:r>
              <a:rPr lang="uk-UA" altLang="ru-RU" sz="2800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Різне</a:t>
            </a:r>
            <a:r>
              <a:rPr lang="uk-UA" alt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  </a:t>
            </a:r>
            <a:endParaRPr lang="uk-UA" altLang="ru-RU" sz="28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uk-UA" alt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5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9144635" cy="6857976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6930649" cy="8809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842283" y="883001"/>
            <a:ext cx="6683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Учасники і переможці  конкурсів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/>
          </p:nvPr>
        </p:nvGraphicFramePr>
        <p:xfrm>
          <a:off x="108885" y="2044388"/>
          <a:ext cx="8926230" cy="15146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80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74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38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212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566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916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Зайняте місце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Назва  ЗНЗ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Область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500">
                          <a:effectLst/>
                        </a:rPr>
                        <a:t>Місце  знаходження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500" dirty="0">
                          <a:effectLst/>
                        </a:rPr>
                        <a:t>Набрані </a:t>
                      </a:r>
                      <a:endParaRPr lang="uk-UA" sz="15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effectLst/>
                        </a:rPr>
                        <a:t> </a:t>
                      </a:r>
                      <a:r>
                        <a:rPr lang="uk-UA" sz="1500" dirty="0">
                          <a:effectLst/>
                        </a:rPr>
                        <a:t>бали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7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КЗО «СЗШ  № 101»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Дніпропетровськa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м. Дніпропетровськ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27,1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7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FF0000"/>
                          </a:solidFill>
                          <a:effectLst/>
                        </a:rPr>
                        <a:t>КЗО «СЗШ  №142»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solidFill>
                            <a:srgbClr val="FF0000"/>
                          </a:solidFill>
                          <a:effectLst/>
                        </a:rPr>
                        <a:t>Дніпропетровськa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FF0000"/>
                          </a:solidFill>
                          <a:effectLst/>
                        </a:rPr>
                        <a:t>м. </a:t>
                      </a:r>
                      <a:r>
                        <a:rPr lang="ru-RU" sz="1500" dirty="0" err="1">
                          <a:solidFill>
                            <a:srgbClr val="FF0000"/>
                          </a:solidFill>
                          <a:effectLst/>
                        </a:rPr>
                        <a:t>Дніпропетровськ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FF0000"/>
                          </a:solidFill>
                          <a:effectLst/>
                        </a:rPr>
                        <a:t>26,8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7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Миколаївська  ЗОШ  № 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Миколаївська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м. Миколаїв 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26,6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03766" y="1163996"/>
            <a:ext cx="66300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Фотоконкурс 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оформлення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зовнішньої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ЗНЗ" - 2016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200992" y="4740964"/>
          <a:ext cx="8828707" cy="1866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50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504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99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778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54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2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solidFill>
                            <a:srgbClr val="7030A0"/>
                          </a:solidFill>
                          <a:effectLst/>
                        </a:rPr>
                        <a:t>Зайняте</a:t>
                      </a:r>
                      <a:r>
                        <a:rPr lang="ru-RU" sz="1500" dirty="0">
                          <a:solidFill>
                            <a:srgbClr val="7030A0"/>
                          </a:solidFill>
                          <a:effectLst/>
                        </a:rPr>
                        <a:t>  </a:t>
                      </a:r>
                      <a:endParaRPr lang="ru-RU" sz="1500" dirty="0" smtClean="0">
                        <a:solidFill>
                          <a:srgbClr val="7030A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err="1" smtClean="0">
                          <a:solidFill>
                            <a:srgbClr val="7030A0"/>
                          </a:solidFill>
                          <a:effectLst/>
                        </a:rPr>
                        <a:t>місце</a:t>
                      </a:r>
                      <a:endParaRPr lang="ru-RU" sz="15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rgbClr val="7030A0"/>
                          </a:solidFill>
                          <a:effectLst/>
                        </a:rPr>
                        <a:t>Назва  ЗНЗ</a:t>
                      </a:r>
                      <a:endParaRPr lang="ru-RU" sz="15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500">
                          <a:solidFill>
                            <a:srgbClr val="7030A0"/>
                          </a:solidFill>
                          <a:effectLst/>
                        </a:rPr>
                        <a:t>Область</a:t>
                      </a:r>
                      <a:endParaRPr lang="ru-RU" sz="15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500">
                          <a:solidFill>
                            <a:srgbClr val="7030A0"/>
                          </a:solidFill>
                          <a:effectLst/>
                        </a:rPr>
                        <a:t>Місце  знаходження</a:t>
                      </a:r>
                      <a:endParaRPr lang="ru-RU" sz="15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solidFill>
                            <a:srgbClr val="7030A0"/>
                          </a:solidFill>
                          <a:effectLst/>
                        </a:rPr>
                        <a:t>Набрані</a:t>
                      </a:r>
                      <a:r>
                        <a:rPr lang="en-US" sz="1500" dirty="0">
                          <a:solidFill>
                            <a:srgbClr val="7030A0"/>
                          </a:solidFill>
                          <a:effectLst/>
                        </a:rPr>
                        <a:t>  </a:t>
                      </a:r>
                      <a:endParaRPr lang="uk-UA" sz="1500" dirty="0" smtClean="0">
                        <a:solidFill>
                          <a:srgbClr val="7030A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err="1" smtClean="0">
                          <a:solidFill>
                            <a:srgbClr val="7030A0"/>
                          </a:solidFill>
                          <a:effectLst/>
                        </a:rPr>
                        <a:t>бали</a:t>
                      </a:r>
                      <a:endParaRPr lang="ru-RU" sz="15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9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5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u="sng" dirty="0">
                          <a:solidFill>
                            <a:srgbClr val="FF0000"/>
                          </a:solidFill>
                          <a:effectLst/>
                          <a:hlinkClick r:id="rId5"/>
                        </a:rPr>
                        <a:t>КЗО «ССЗШ №142»</a:t>
                      </a:r>
                      <a:endParaRPr lang="ru-RU" sz="15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solidFill>
                            <a:srgbClr val="FF0000"/>
                          </a:solidFill>
                          <a:effectLst/>
                        </a:rPr>
                        <a:t>Дніпропетровська</a:t>
                      </a:r>
                      <a:endParaRPr lang="ru-RU" sz="15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FF0000"/>
                          </a:solidFill>
                          <a:effectLst/>
                        </a:rPr>
                        <a:t>м. </a:t>
                      </a:r>
                      <a:r>
                        <a:rPr lang="ru-RU" sz="1500" dirty="0" err="1">
                          <a:solidFill>
                            <a:srgbClr val="FF0000"/>
                          </a:solidFill>
                          <a:effectLst/>
                        </a:rPr>
                        <a:t>Дніпро</a:t>
                      </a:r>
                      <a:endParaRPr lang="ru-RU" sz="15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26,5</a:t>
                      </a:r>
                      <a:endParaRPr lang="ru-RU" sz="15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7030A0"/>
                          </a:solidFill>
                          <a:effectLst/>
                        </a:rPr>
                        <a:t>2</a:t>
                      </a:r>
                      <a:endParaRPr lang="ru-RU" sz="15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u="sng" dirty="0" err="1">
                          <a:solidFill>
                            <a:srgbClr val="7030A0"/>
                          </a:solidFill>
                          <a:effectLst/>
                          <a:hlinkClick r:id="rId6"/>
                        </a:rPr>
                        <a:t>Чмирівський</a:t>
                      </a:r>
                      <a:r>
                        <a:rPr lang="ru-RU" sz="1500" u="sng" dirty="0">
                          <a:solidFill>
                            <a:srgbClr val="7030A0"/>
                          </a:solidFill>
                          <a:effectLst/>
                          <a:hlinkClick r:id="rId6"/>
                        </a:rPr>
                        <a:t> НВК</a:t>
                      </a:r>
                      <a:endParaRPr lang="ru-RU" sz="15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solidFill>
                            <a:srgbClr val="7030A0"/>
                          </a:solidFill>
                          <a:effectLst/>
                        </a:rPr>
                        <a:t>Луганська</a:t>
                      </a:r>
                      <a:endParaRPr lang="ru-RU" sz="15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solidFill>
                            <a:srgbClr val="7030A0"/>
                          </a:solidFill>
                          <a:effectLst/>
                        </a:rPr>
                        <a:t>с.Чмирівка</a:t>
                      </a:r>
                      <a:r>
                        <a:rPr lang="ru-RU" sz="1500" dirty="0">
                          <a:solidFill>
                            <a:srgbClr val="7030A0"/>
                          </a:solidFill>
                          <a:effectLst/>
                        </a:rPr>
                        <a:t>, </a:t>
                      </a:r>
                      <a:r>
                        <a:rPr lang="ru-RU" sz="1500" dirty="0" err="1">
                          <a:solidFill>
                            <a:srgbClr val="7030A0"/>
                          </a:solidFill>
                          <a:effectLst/>
                        </a:rPr>
                        <a:t>Старобільський</a:t>
                      </a:r>
                      <a:r>
                        <a:rPr lang="ru-RU" sz="1500" dirty="0">
                          <a:solidFill>
                            <a:srgbClr val="7030A0"/>
                          </a:solidFill>
                          <a:effectLst/>
                        </a:rPr>
                        <a:t>  </a:t>
                      </a:r>
                      <a:endParaRPr lang="ru-RU" sz="1500" dirty="0" smtClean="0">
                        <a:solidFill>
                          <a:srgbClr val="7030A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7030A0"/>
                          </a:solidFill>
                          <a:effectLst/>
                        </a:rPr>
                        <a:t>район</a:t>
                      </a:r>
                      <a:endParaRPr lang="ru-RU" sz="15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7030A0"/>
                          </a:solidFill>
                          <a:effectLst/>
                        </a:rPr>
                        <a:t>24</a:t>
                      </a:r>
                      <a:endParaRPr lang="ru-RU" sz="15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9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7030A0"/>
                          </a:solidFill>
                          <a:effectLst/>
                        </a:rPr>
                        <a:t>3</a:t>
                      </a:r>
                      <a:endParaRPr lang="ru-RU" sz="15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u="sng" dirty="0" err="1">
                          <a:solidFill>
                            <a:srgbClr val="7030A0"/>
                          </a:solidFill>
                          <a:effectLst/>
                          <a:hlinkClick r:id="rId7"/>
                        </a:rPr>
                        <a:t>Дацьківський</a:t>
                      </a:r>
                      <a:r>
                        <a:rPr lang="ru-RU" sz="1500" u="sng" dirty="0">
                          <a:solidFill>
                            <a:srgbClr val="7030A0"/>
                          </a:solidFill>
                          <a:effectLst/>
                          <a:hlinkClick r:id="rId7"/>
                        </a:rPr>
                        <a:t> НВК</a:t>
                      </a:r>
                      <a:r>
                        <a:rPr lang="en-US" sz="1500" u="none" strike="noStrike" dirty="0">
                          <a:solidFill>
                            <a:srgbClr val="7030A0"/>
                          </a:solidFill>
                          <a:effectLst/>
                          <a:hlinkClick r:id="rId7"/>
                        </a:rPr>
                        <a:t> </a:t>
                      </a:r>
                      <a:r>
                        <a:rPr lang="ru-RU" sz="1500" u="sng" dirty="0">
                          <a:solidFill>
                            <a:srgbClr val="7030A0"/>
                          </a:solidFill>
                          <a:effectLst/>
                          <a:hlinkClick r:id="rId7"/>
                        </a:rPr>
                        <a:t>«ДНЗ-ЗОШ І-ІІІ </a:t>
                      </a:r>
                      <a:r>
                        <a:rPr lang="ru-RU" sz="1500" u="sng" dirty="0" err="1">
                          <a:solidFill>
                            <a:srgbClr val="7030A0"/>
                          </a:solidFill>
                          <a:effectLst/>
                          <a:hlinkClick r:id="rId7"/>
                        </a:rPr>
                        <a:t>ст</a:t>
                      </a:r>
                      <a:r>
                        <a:rPr lang="ru-RU" sz="1500" u="sng" dirty="0">
                          <a:solidFill>
                            <a:srgbClr val="7030A0"/>
                          </a:solidFill>
                          <a:effectLst/>
                          <a:hlinkClick r:id="rId7"/>
                        </a:rPr>
                        <a:t>»</a:t>
                      </a:r>
                      <a:endParaRPr lang="ru-RU" sz="15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7030A0"/>
                          </a:solidFill>
                          <a:effectLst/>
                        </a:rPr>
                        <a:t>Черкаська</a:t>
                      </a:r>
                      <a:endParaRPr lang="ru-RU" sz="15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solidFill>
                            <a:srgbClr val="7030A0"/>
                          </a:solidFill>
                          <a:effectLst/>
                        </a:rPr>
                        <a:t>с.Дацьки</a:t>
                      </a:r>
                      <a:r>
                        <a:rPr lang="ru-RU" sz="1500" dirty="0">
                          <a:solidFill>
                            <a:srgbClr val="7030A0"/>
                          </a:solidFill>
                          <a:effectLst/>
                        </a:rPr>
                        <a:t>, </a:t>
                      </a:r>
                      <a:r>
                        <a:rPr lang="ru-RU" sz="1500" dirty="0" err="1">
                          <a:solidFill>
                            <a:srgbClr val="7030A0"/>
                          </a:solidFill>
                          <a:effectLst/>
                        </a:rPr>
                        <a:t>Корсунь-Шевченківський</a:t>
                      </a:r>
                      <a:r>
                        <a:rPr lang="ru-RU" sz="1500" dirty="0">
                          <a:solidFill>
                            <a:srgbClr val="7030A0"/>
                          </a:solidFill>
                          <a:effectLst/>
                        </a:rPr>
                        <a:t> район</a:t>
                      </a:r>
                      <a:endParaRPr lang="ru-RU" sz="15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7030A0"/>
                          </a:solidFill>
                          <a:effectLst/>
                        </a:rPr>
                        <a:t>23,5</a:t>
                      </a:r>
                      <a:endParaRPr lang="ru-RU" sz="15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964" marR="41964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403766" y="3820405"/>
            <a:ext cx="6073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Фотоконкурс</a:t>
            </a:r>
          </a:p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«Кращий кабінет      ЗАВУЧА ЗНЗ -2016»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2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" y="0"/>
            <a:ext cx="9144635" cy="686199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7002746" cy="92911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0629" y="1352794"/>
            <a:ext cx="901337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uk-UA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Хмеленко</a:t>
            </a:r>
            <a:r>
              <a:rPr lang="uk-UA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Л.В.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нагороджена: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почесною </a:t>
            </a:r>
            <a:r>
              <a:rPr lang="uk-UA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грамотою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вагомий особистий внесок у розвиток та популяризацію футболу в Україні»;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почесною </a:t>
            </a:r>
            <a:r>
              <a:rPr lang="uk-UA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грамотою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федерації футболу Дніпропетровської області, за активний вклад у розвиток футболу в регіоні і з нагоди перемоги команди ССЗШ №142 у всеукраїнському фіналі клубу «Шкіряний м’яч»;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грамотою </a:t>
            </a:r>
            <a:r>
              <a:rPr lang="uk-UA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 освіти та науки Дніпропетровської міської ради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високий професіоналізм, стратегічне бачення та відповідальне ставлення щодо формування цінностей та переконань учасників НВП в сучасній школі – Школі майбутнього;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грамотою </a:t>
            </a:r>
            <a:r>
              <a:rPr lang="uk-UA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голови АНД районної у </a:t>
            </a:r>
            <a:r>
              <a:rPr lang="uk-UA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м.Дніпро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створення сприятливих умов для плідної співпраці педагогічного та учнівського колективів з розвитку наукових та творчих здібностей і за ІІ місце за кількістю переможців у ІІ (міському) етапі Всеукраїнських олімпіад з базових дисциплін серед спеціалізованих навчальних закладів освіти району;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почесним </a:t>
            </a:r>
            <a:r>
              <a:rPr lang="uk-UA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дипломом Інституту педагогіки НАПН України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плідну працю з упровадження освітніх інновацій і творчу участь у проведенні  конкурсу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педмайстерності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«Сучасний урок» Київ-Дніпро 2016;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грамотою </a:t>
            </a:r>
            <a:r>
              <a:rPr lang="uk-UA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КВНЗ ДОІППО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нагороджена </a:t>
            </a:r>
            <a:r>
              <a:rPr lang="uk-UA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Данюшина</a:t>
            </a:r>
            <a:r>
              <a:rPr lang="uk-UA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Л.М.,</a:t>
            </a:r>
            <a:r>
              <a:rPr lang="uk-UA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активне впровадження дослідно-експериментальної роботи в НВП та з нагоди 25 річниці незалежності України;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-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подякою </a:t>
            </a:r>
            <a:r>
              <a:rPr lang="uk-UA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КПНЗ «МАНУМ» ДОР»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нагороджені </a:t>
            </a:r>
            <a:r>
              <a:rPr lang="uk-UA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Лоянова</a:t>
            </a:r>
            <a:r>
              <a:rPr lang="uk-UA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З.М., Петлюра Г.В.,</a:t>
            </a:r>
            <a:r>
              <a:rPr lang="uk-UA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підготовку учасника обласного конкурсу науково-дослідницьких та творчих робіт «Україна-Польща - разом» для учнівської молоді в номінації «Екологія та охорона навколишнього середовища».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45328" y="851874"/>
            <a:ext cx="70475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Робота вчителів школи відзначена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71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9144635" cy="6858000"/>
          </a:xfrm>
          <a:prstGeom prst="rect">
            <a:avLst/>
          </a:prstGeom>
        </p:spPr>
      </p:pic>
      <p:pic>
        <p:nvPicPr>
          <p:cNvPr id="24" name="Рисунок 23" descr="http://school142.dnepredu.com/uploads/editor/3418/159345/news_/images/dscf664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285" y="787639"/>
            <a:ext cx="3509482" cy="272150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09" y="4505674"/>
            <a:ext cx="4278880" cy="2406870"/>
          </a:xfrm>
          <a:effectLst>
            <a:softEdge rad="317500"/>
          </a:effectLst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83265"/>
            <a:ext cx="5858280" cy="822723"/>
          </a:xfrm>
          <a:prstGeom prst="rect">
            <a:avLst/>
          </a:prstGeom>
          <a:noFill/>
        </p:spPr>
      </p:pic>
      <p:pic>
        <p:nvPicPr>
          <p:cNvPr id="10" name="Рисунок 9" descr="D:\Links\kniga165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18269" y="2974176"/>
            <a:ext cx="1857388" cy="564629"/>
          </a:xfrm>
          <a:prstGeom prst="rect">
            <a:avLst/>
          </a:prstGeom>
          <a:noFill/>
          <a:effectLst>
            <a:glow rad="63500">
              <a:schemeClr val="bg2">
                <a:alpha val="40000"/>
              </a:schemeClr>
            </a:glow>
          </a:effec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835559" y="3046252"/>
            <a:ext cx="178595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Їдальня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21803" y="810332"/>
            <a:ext cx="6286512" cy="8925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Кадровий потенціал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sz="2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/>
          <a:stretch/>
        </p:blipFill>
        <p:spPr bwMode="auto">
          <a:xfrm>
            <a:off x="-28709" y="3970198"/>
            <a:ext cx="3423298" cy="242675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 descr="D:\Links\kniga165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47478" y="4158627"/>
            <a:ext cx="2691049" cy="582259"/>
          </a:xfrm>
          <a:prstGeom prst="rect">
            <a:avLst/>
          </a:prstGeom>
          <a:noFill/>
          <a:effectLst>
            <a:glow rad="63500">
              <a:schemeClr val="bg2">
                <a:alpha val="40000"/>
              </a:schemeClr>
            </a:glow>
          </a:effectLst>
        </p:spPr>
      </p:pic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3887448" y="4272479"/>
            <a:ext cx="2214578" cy="23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Комп'ютерні класи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299294313"/>
              </p:ext>
            </p:extLst>
          </p:nvPr>
        </p:nvGraphicFramePr>
        <p:xfrm>
          <a:off x="3019798" y="869891"/>
          <a:ext cx="4339770" cy="3882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6" name="Рисунок 15" descr="D:\Links\kniga165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5261" y="6261343"/>
            <a:ext cx="3000396" cy="564629"/>
          </a:xfrm>
          <a:prstGeom prst="rect">
            <a:avLst/>
          </a:prstGeom>
          <a:noFill/>
          <a:effectLst>
            <a:glow rad="63500">
              <a:schemeClr val="bg2">
                <a:alpha val="40000"/>
              </a:schemeClr>
            </a:glow>
          </a:effec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62867" y="6299851"/>
            <a:ext cx="250033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uk-UA" dirty="0">
                <a:latin typeface="Calibri" pitchFamily="34" charset="0"/>
                <a:cs typeface="Arial" pitchFamily="34" charset="0"/>
              </a:rPr>
              <a:t>Л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огопедичний кабінет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D:\Links\kniga165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77363" y="1927694"/>
            <a:ext cx="2167272" cy="495579"/>
          </a:xfrm>
          <a:prstGeom prst="rect">
            <a:avLst/>
          </a:prstGeom>
          <a:noFill/>
          <a:effectLst>
            <a:glow rad="63500">
              <a:schemeClr val="bg2">
                <a:alpha val="40000"/>
              </a:schemeClr>
            </a:glow>
          </a:effectLst>
        </p:spPr>
      </p:pic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7307004" y="1938169"/>
            <a:ext cx="2574254" cy="41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uk-UA" dirty="0" smtClean="0">
                <a:latin typeface="Calibri" pitchFamily="34" charset="0"/>
                <a:cs typeface="Arial" pitchFamily="34" charset="0"/>
              </a:rPr>
              <a:t>Басейн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6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3695" r="3751" b="2917"/>
          <a:stretch/>
        </p:blipFill>
        <p:spPr bwMode="auto">
          <a:xfrm>
            <a:off x="5841649" y="-213501"/>
            <a:ext cx="3461458" cy="238425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-132183" y="3458496"/>
            <a:ext cx="628651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Сучасна матеріальна база</a:t>
            </a:r>
            <a:endParaRPr lang="ru-RU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sz="2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1" name="Picture 3" descr="D:\Презентація директора школи\Фото\IMG_20170413_124340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84"/>
          <a:stretch/>
        </p:blipFill>
        <p:spPr bwMode="auto">
          <a:xfrm>
            <a:off x="5981847" y="2702990"/>
            <a:ext cx="3531100" cy="262278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D:\Links\kniga165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3840" y="4945937"/>
            <a:ext cx="2324028" cy="564629"/>
          </a:xfrm>
          <a:prstGeom prst="rect">
            <a:avLst/>
          </a:prstGeom>
          <a:noFill/>
          <a:effectLst>
            <a:glow rad="63500">
              <a:schemeClr val="bg2">
                <a:alpha val="40000"/>
              </a:schemeClr>
            </a:glow>
          </a:effec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501643" y="4914477"/>
            <a:ext cx="178595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Автокласи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56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07" y="0"/>
            <a:ext cx="9144635" cy="6857655"/>
          </a:xfrm>
          <a:prstGeom prst="rect">
            <a:avLst/>
          </a:prstGeom>
        </p:spPr>
      </p:pic>
      <p:pic>
        <p:nvPicPr>
          <p:cNvPr id="36" name="Рисунок 3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2" y="100988"/>
            <a:ext cx="6136577" cy="92911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8075" y="307947"/>
            <a:ext cx="3046926" cy="179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727483" y="1544634"/>
            <a:ext cx="337455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228600">
              <a:buFont typeface="Wingdings" pitchFamily="2" charset="2"/>
              <a:buChar char="§"/>
              <a:defRPr/>
            </a:pPr>
            <a:r>
              <a:rPr lang="uk-UA" sz="2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1а, 2а, 3а, </a:t>
            </a:r>
            <a:r>
              <a:rPr lang="uk-UA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4а, 5а, 6а </a:t>
            </a:r>
            <a:r>
              <a:rPr lang="uk-UA" sz="2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класи, </a:t>
            </a:r>
            <a:endParaRPr lang="uk-UA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defRPr/>
            </a:pPr>
            <a:r>
              <a:rPr lang="uk-UA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Arial" charset="0"/>
              </a:rPr>
              <a:t>науково-педагогічний </a:t>
            </a:r>
            <a:r>
              <a:rPr lang="uk-UA" sz="2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Arial" charset="0"/>
              </a:rPr>
              <a:t>проект </a:t>
            </a:r>
            <a:endParaRPr lang="uk-UA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Arial" charset="0"/>
            </a:endParaRPr>
          </a:p>
          <a:p>
            <a:pPr>
              <a:defRPr/>
            </a:pPr>
            <a:r>
              <a:rPr lang="uk-UA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Arial" charset="0"/>
              </a:rPr>
              <a:t>“</a:t>
            </a:r>
            <a:r>
              <a:rPr lang="uk-UA" sz="2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Arial" charset="0"/>
              </a:rPr>
              <a:t>Інтелект України” </a:t>
            </a:r>
          </a:p>
        </p:txBody>
      </p:sp>
      <p:pic>
        <p:nvPicPr>
          <p:cNvPr id="14" name="Рисунок 13" descr="http://hameleons.com/uploads/posts/2011-06/1307291879_1aa_cl_org_pp_500.jpg"/>
          <p:cNvPicPr/>
          <p:nvPr/>
        </p:nvPicPr>
        <p:blipFill rotWithShape="1">
          <a:blip r:embed="rId6" cstate="print"/>
          <a:srcRect l="50000" t="46196" b="23500"/>
          <a:stretch/>
        </p:blipFill>
        <p:spPr bwMode="auto">
          <a:xfrm>
            <a:off x="81673" y="1440099"/>
            <a:ext cx="2628200" cy="1065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" name="Рисунок 14" descr="http://hameleons.com/uploads/posts/2011-06/1307291879_1aa_cl_org_pp_500.jpg"/>
          <p:cNvPicPr/>
          <p:nvPr/>
        </p:nvPicPr>
        <p:blipFill rotWithShape="1">
          <a:blip r:embed="rId6" cstate="print"/>
          <a:srcRect l="50000" t="46196" b="23500"/>
          <a:stretch/>
        </p:blipFill>
        <p:spPr bwMode="auto">
          <a:xfrm>
            <a:off x="84651" y="3976605"/>
            <a:ext cx="2415300" cy="1034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6" name="Рисунок 15" descr="http://hameleons.com/uploads/posts/2011-06/1307291879_1aa_cl_org_pp_500.jpg"/>
          <p:cNvPicPr/>
          <p:nvPr/>
        </p:nvPicPr>
        <p:blipFill rotWithShape="1">
          <a:blip r:embed="rId6" cstate="print"/>
          <a:srcRect l="50000" t="46196" b="23500"/>
          <a:stretch/>
        </p:blipFill>
        <p:spPr bwMode="auto">
          <a:xfrm>
            <a:off x="-247123" y="3076969"/>
            <a:ext cx="257175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7" name="Прямоугольник 42"/>
          <p:cNvSpPr>
            <a:spLocks noChangeArrowheads="1"/>
          </p:cNvSpPr>
          <p:nvPr/>
        </p:nvSpPr>
        <p:spPr bwMode="auto">
          <a:xfrm>
            <a:off x="572935" y="1552563"/>
            <a:ext cx="1857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uk-UA" altLang="ru-RU" sz="2000" dirty="0">
                <a:solidFill>
                  <a:srgbClr val="000000"/>
                </a:solidFill>
                <a:latin typeface="Monotype Corsiva" panose="03010101010201010101" pitchFamily="66" charset="0"/>
              </a:rPr>
              <a:t>Основи споживчих знань</a:t>
            </a:r>
            <a:endParaRPr lang="ru-RU" altLang="ru-RU" sz="2000" dirty="0">
              <a:solidFill>
                <a:srgbClr val="000000"/>
              </a:solidFill>
            </a:endParaRPr>
          </a:p>
        </p:txBody>
      </p:sp>
      <p:sp>
        <p:nvSpPr>
          <p:cNvPr id="18" name="Прямоугольник 41"/>
          <p:cNvSpPr>
            <a:spLocks noChangeArrowheads="1"/>
          </p:cNvSpPr>
          <p:nvPr/>
        </p:nvSpPr>
        <p:spPr bwMode="auto">
          <a:xfrm>
            <a:off x="61273" y="3292046"/>
            <a:ext cx="24288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uk-UA" altLang="ru-RU" sz="20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Уроки</a:t>
            </a:r>
            <a:r>
              <a:rPr lang="uk-UA" altLang="ru-RU" sz="2000" dirty="0">
                <a:solidFill>
                  <a:srgbClr val="000000"/>
                </a:solidFill>
                <a:latin typeface="Monotype Corsiva" panose="03010101010201010101" pitchFamily="66" charset="0"/>
              </a:rPr>
              <a:t> для сталого розвитку</a:t>
            </a:r>
            <a:endParaRPr lang="ru-RU" altLang="ru-RU" sz="2000" dirty="0">
              <a:solidFill>
                <a:srgbClr val="000000"/>
              </a:solidFill>
            </a:endParaRPr>
          </a:p>
        </p:txBody>
      </p:sp>
      <p:sp>
        <p:nvSpPr>
          <p:cNvPr id="19" name="Прямоугольник 36"/>
          <p:cNvSpPr>
            <a:spLocks noChangeArrowheads="1"/>
          </p:cNvSpPr>
          <p:nvPr/>
        </p:nvSpPr>
        <p:spPr bwMode="auto">
          <a:xfrm>
            <a:off x="818061" y="4206522"/>
            <a:ext cx="117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4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uk-UA" altLang="ru-RU" sz="20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Екологія</a:t>
            </a:r>
            <a:endParaRPr lang="ru-RU" altLang="ru-RU" dirty="0"/>
          </a:p>
        </p:txBody>
      </p:sp>
      <p:pic>
        <p:nvPicPr>
          <p:cNvPr id="20" name="Рисунок 19" descr="http://hameleons.com/uploads/posts/2011-06/1307291879_1aa_cl_org_pp_500.jpg"/>
          <p:cNvPicPr/>
          <p:nvPr/>
        </p:nvPicPr>
        <p:blipFill rotWithShape="1">
          <a:blip r:embed="rId6" cstate="print"/>
          <a:srcRect l="50000" t="46196" b="23500"/>
          <a:stretch/>
        </p:blipFill>
        <p:spPr bwMode="auto">
          <a:xfrm>
            <a:off x="2155142" y="4789508"/>
            <a:ext cx="2357437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3" name="Прямоугольник 22"/>
          <p:cNvSpPr/>
          <p:nvPr/>
        </p:nvSpPr>
        <p:spPr>
          <a:xfrm>
            <a:off x="2783390" y="1698207"/>
            <a:ext cx="2985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uk-UA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з </a:t>
            </a:r>
            <a:r>
              <a:rPr lang="uk-UA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вивченням двох </a:t>
            </a:r>
          </a:p>
          <a:p>
            <a:pPr>
              <a:defRPr/>
            </a:pPr>
            <a:r>
              <a:rPr lang="uk-UA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іноземних </a:t>
            </a:r>
            <a:r>
              <a:rPr lang="uk-UA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мов </a:t>
            </a:r>
            <a:r>
              <a:rPr lang="uk-UA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9 </a:t>
            </a:r>
            <a:r>
              <a:rPr lang="uk-UA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класи 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408343" y="2747539"/>
            <a:ext cx="7442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Допрофільна </a:t>
            </a:r>
            <a:r>
              <a:rPr lang="uk-UA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природничо-математична підготовка</a:t>
            </a:r>
            <a:endParaRPr lang="ru-RU" sz="2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111727" y="3071733"/>
            <a:ext cx="3000375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uk-UA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8бв, 9бв класи – </a:t>
            </a:r>
            <a:r>
              <a:rPr lang="uk-UA" sz="2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еколого-економічного</a:t>
            </a:r>
            <a:r>
              <a:rPr lang="uk-UA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напрямку</a:t>
            </a:r>
            <a:endParaRPr lang="ru-RU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84696" y="3088670"/>
            <a:ext cx="43219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uk-UA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</a:t>
            </a:r>
            <a:r>
              <a:rPr lang="uk-UA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8а,9а класи – з профільним вивченням математики, фізики</a:t>
            </a:r>
            <a:endParaRPr lang="ru-RU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27" name="Рисунок 26" descr="http://hameleons.com/uploads/posts/2011-06/1307291879_1aa_cl_org_pp_500.jpg"/>
          <p:cNvPicPr/>
          <p:nvPr/>
        </p:nvPicPr>
        <p:blipFill rotWithShape="1">
          <a:blip r:embed="rId6" cstate="print"/>
          <a:srcRect l="50000" t="46196" b="23500"/>
          <a:stretch/>
        </p:blipFill>
        <p:spPr bwMode="auto">
          <a:xfrm>
            <a:off x="-34908" y="4749386"/>
            <a:ext cx="2357437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408325" y="4963012"/>
            <a:ext cx="1734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altLang="ru-RU" dirty="0" smtClean="0">
                <a:latin typeface="Monotype Corsiva" panose="03010101010201010101" pitchFamily="66" charset="0"/>
              </a:rPr>
              <a:t>Основи </a:t>
            </a:r>
          </a:p>
          <a:p>
            <a:pPr algn="ctr"/>
            <a:r>
              <a:rPr lang="uk-UA" altLang="ru-RU" dirty="0" smtClean="0">
                <a:latin typeface="Monotype Corsiva" panose="03010101010201010101" pitchFamily="66" charset="0"/>
              </a:rPr>
              <a:t>податкових </a:t>
            </a:r>
            <a:r>
              <a:rPr lang="uk-UA" altLang="ru-RU" dirty="0">
                <a:latin typeface="Monotype Corsiva" panose="03010101010201010101" pitchFamily="66" charset="0"/>
              </a:rPr>
              <a:t>знань</a:t>
            </a:r>
          </a:p>
        </p:txBody>
      </p:sp>
      <p:pic>
        <p:nvPicPr>
          <p:cNvPr id="28" name="Рисунок 27" descr="http://hameleons.com/uploads/posts/2011-06/1307291879_1aa_cl_org_pp_500.jpg"/>
          <p:cNvPicPr/>
          <p:nvPr/>
        </p:nvPicPr>
        <p:blipFill rotWithShape="1">
          <a:blip r:embed="rId6" cstate="print"/>
          <a:srcRect l="50000" t="46196" b="23500"/>
          <a:stretch/>
        </p:blipFill>
        <p:spPr bwMode="auto">
          <a:xfrm>
            <a:off x="-105305" y="2212979"/>
            <a:ext cx="2357437" cy="1034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2697925" y="5065497"/>
            <a:ext cx="177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dirty="0" smtClean="0">
                <a:latin typeface="Monotype Corsiva" panose="03010101010201010101" pitchFamily="66" charset="0"/>
              </a:rPr>
              <a:t>Основи економіки;</a:t>
            </a:r>
            <a:endParaRPr lang="uk-UA" altLang="ru-RU" dirty="0">
              <a:latin typeface="Monotype Corsiva" panose="03010101010201010101" pitchFamily="66" charset="0"/>
            </a:endParaRPr>
          </a:p>
        </p:txBody>
      </p:sp>
      <p:pic>
        <p:nvPicPr>
          <p:cNvPr id="29" name="Рисунок 28" descr="http://hameleons.com/uploads/posts/2011-06/1307291879_1aa_cl_org_pp_500.jpg"/>
          <p:cNvPicPr/>
          <p:nvPr/>
        </p:nvPicPr>
        <p:blipFill rotWithShape="1">
          <a:blip r:embed="rId6" cstate="print"/>
          <a:srcRect l="50000" t="46196" b="23500"/>
          <a:stretch/>
        </p:blipFill>
        <p:spPr bwMode="auto">
          <a:xfrm>
            <a:off x="13417" y="5827079"/>
            <a:ext cx="2539313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62368" y="6021452"/>
            <a:ext cx="1760161" cy="664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dirty="0" smtClean="0">
                <a:latin typeface="Monotype Corsiva" panose="03010101010201010101" pitchFamily="66" charset="0"/>
              </a:rPr>
              <a:t>Основи </a:t>
            </a:r>
          </a:p>
          <a:p>
            <a:pPr algn="ctr"/>
            <a:r>
              <a:rPr lang="uk-UA" altLang="ru-RU" dirty="0" smtClean="0">
                <a:latin typeface="Monotype Corsiva" panose="03010101010201010101" pitchFamily="66" charset="0"/>
              </a:rPr>
              <a:t>теплопостачання</a:t>
            </a:r>
            <a:endParaRPr lang="uk-UA" altLang="ru-RU" dirty="0">
              <a:latin typeface="Monotype Corsiva" panose="03010101010201010101" pitchFamily="66" charset="0"/>
            </a:endParaRPr>
          </a:p>
        </p:txBody>
      </p:sp>
      <p:sp>
        <p:nvSpPr>
          <p:cNvPr id="30" name="Прямоугольник 15"/>
          <p:cNvSpPr>
            <a:spLocks noChangeArrowheads="1"/>
          </p:cNvSpPr>
          <p:nvPr/>
        </p:nvSpPr>
        <p:spPr bwMode="auto">
          <a:xfrm>
            <a:off x="4684536" y="4431569"/>
            <a:ext cx="4572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4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математичний</a:t>
            </a:r>
            <a:r>
              <a:rPr lang="ru-RU" alt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профіль</a:t>
            </a:r>
            <a:endParaRPr lang="ru-RU" altLang="ru-RU" sz="2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uk-UA" altLang="ru-RU" sz="2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ru-RU" altLang="ru-RU" sz="24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екологічний</a:t>
            </a:r>
            <a:r>
              <a:rPr lang="ru-RU" alt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профіль</a:t>
            </a:r>
            <a:r>
              <a:rPr lang="en-US" alt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</a:p>
        </p:txBody>
      </p:sp>
      <p:sp>
        <p:nvSpPr>
          <p:cNvPr id="31" name="Прямоугольник 28"/>
          <p:cNvSpPr>
            <a:spLocks noChangeArrowheads="1"/>
          </p:cNvSpPr>
          <p:nvPr/>
        </p:nvSpPr>
        <p:spPr bwMode="auto">
          <a:xfrm>
            <a:off x="2625109" y="4112357"/>
            <a:ext cx="5286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Природничо-математичний напрям</a:t>
            </a:r>
            <a:endParaRPr lang="ru-RU" altLang="ru-RU" sz="28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545161" y="3786216"/>
            <a:ext cx="392909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 charset="0"/>
              </a:rPr>
              <a:t> </a:t>
            </a:r>
            <a:endParaRPr lang="ru-RU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  <a:cs typeface="Arial" charset="0"/>
            </a:endParaRPr>
          </a:p>
        </p:txBody>
      </p:sp>
      <p:sp>
        <p:nvSpPr>
          <p:cNvPr id="33" name="Прямоугольник 20"/>
          <p:cNvSpPr>
            <a:spLocks noChangeArrowheads="1"/>
          </p:cNvSpPr>
          <p:nvPr/>
        </p:nvSpPr>
        <p:spPr bwMode="auto">
          <a:xfrm>
            <a:off x="4969183" y="5778011"/>
            <a:ext cx="4357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dirty="0"/>
              <a:t>профільна підготовка з предметів математика, біологія, екологія</a:t>
            </a:r>
            <a:endParaRPr lang="ru-RU" altLang="ru-RU" dirty="0"/>
          </a:p>
        </p:txBody>
      </p:sp>
      <p:sp>
        <p:nvSpPr>
          <p:cNvPr id="34" name="TextBox 21"/>
          <p:cNvSpPr txBox="1">
            <a:spLocks noChangeArrowheads="1"/>
          </p:cNvSpPr>
          <p:nvPr/>
        </p:nvSpPr>
        <p:spPr bwMode="auto">
          <a:xfrm>
            <a:off x="3792199" y="4864116"/>
            <a:ext cx="5078854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dirty="0">
                <a:cs typeface="Times New Roman" panose="02020603050405020304" pitchFamily="18" charset="0"/>
              </a:rPr>
              <a:t>профільна підготовка з предметів математика, економіка</a:t>
            </a:r>
            <a:endParaRPr lang="ru-RU" alt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818061" y="983785"/>
            <a:ext cx="4928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Профільне навчання учнів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37" name="Рисунок 36" descr="http://hameleons.com/uploads/posts/2011-06/1307291879_1aa_cl_org_pp_500.jpg"/>
          <p:cNvPicPr/>
          <p:nvPr/>
        </p:nvPicPr>
        <p:blipFill rotWithShape="1">
          <a:blip r:embed="rId6" cstate="print"/>
          <a:srcRect l="50000" t="46196" b="23500"/>
          <a:stretch/>
        </p:blipFill>
        <p:spPr bwMode="auto">
          <a:xfrm>
            <a:off x="2111997" y="5791937"/>
            <a:ext cx="3108931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9" name="Прямоугольник 38"/>
          <p:cNvSpPr/>
          <p:nvPr/>
        </p:nvSpPr>
        <p:spPr>
          <a:xfrm>
            <a:off x="364003" y="2489961"/>
            <a:ext cx="1859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uk-UA" altLang="ru-RU" dirty="0" smtClean="0">
                <a:latin typeface="Monotype Corsiva" panose="03010101010201010101" pitchFamily="66" charset="0"/>
              </a:rPr>
              <a:t>Олімпійська </a:t>
            </a:r>
            <a:r>
              <a:rPr lang="uk-UA" altLang="ru-RU" dirty="0">
                <a:latin typeface="Monotype Corsiva" panose="03010101010201010101" pitchFamily="66" charset="0"/>
              </a:rPr>
              <a:t>освіта</a:t>
            </a:r>
            <a:endParaRPr lang="ru-RU" altLang="ru-RU" dirty="0">
              <a:latin typeface="Monotype Corsiva" panose="03010101010201010101" pitchFamily="66" charset="0"/>
            </a:endParaRPr>
          </a:p>
        </p:txBody>
      </p:sp>
      <p:sp>
        <p:nvSpPr>
          <p:cNvPr id="40" name="Прямоугольник 42"/>
          <p:cNvSpPr>
            <a:spLocks noChangeArrowheads="1"/>
          </p:cNvSpPr>
          <p:nvPr/>
        </p:nvSpPr>
        <p:spPr bwMode="auto">
          <a:xfrm>
            <a:off x="2530396" y="6007709"/>
            <a:ext cx="27379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uk-UA" altLang="ru-RU" sz="2000" dirty="0">
                <a:solidFill>
                  <a:srgbClr val="000000"/>
                </a:solidFill>
                <a:latin typeface="Monotype Corsiva" panose="03010101010201010101" pitchFamily="66" charset="0"/>
              </a:rPr>
              <a:t>Основи </a:t>
            </a:r>
            <a:r>
              <a:rPr lang="uk-UA" altLang="ru-RU" sz="20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християнської етики</a:t>
            </a:r>
            <a:endParaRPr lang="ru-RU" altLang="ru-RU" sz="2000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01299" y="3670688"/>
            <a:ext cx="2762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Старша школа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55348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" y="1"/>
            <a:ext cx="9144635" cy="685799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6943753" cy="92911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4969" y="0"/>
            <a:ext cx="2809031" cy="189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10927565"/>
              </p:ext>
            </p:extLst>
          </p:nvPr>
        </p:nvGraphicFramePr>
        <p:xfrm>
          <a:off x="-635" y="3908630"/>
          <a:ext cx="5048863" cy="3016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Picture 2" descr="http://school142.dnepredu.com/uploads/editor/3418/159345/news_/images/imgp3949_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8" y="1019648"/>
            <a:ext cx="4409815" cy="305124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510">
            <a:off x="4297473" y="1026829"/>
            <a:ext cx="4062408" cy="3046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pic>
        <p:nvPicPr>
          <p:cNvPr id="12" name="Picture 6" descr="http://school142.dnepredu.com/uploads/editor/3418/159345/news_/images/imgp51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7047">
            <a:off x="4888526" y="3842593"/>
            <a:ext cx="4153823" cy="311536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49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580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6825766" cy="92911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10913" y="884626"/>
            <a:ext cx="8208912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Навчальні досягнення наших вихованців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611869971"/>
              </p:ext>
            </p:extLst>
          </p:nvPr>
        </p:nvGraphicFramePr>
        <p:xfrm>
          <a:off x="-373114" y="-264072"/>
          <a:ext cx="5681474" cy="7220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606728135"/>
              </p:ext>
            </p:extLst>
          </p:nvPr>
        </p:nvGraphicFramePr>
        <p:xfrm>
          <a:off x="4596022" y="1322201"/>
          <a:ext cx="4395019" cy="4173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6417" y="5294179"/>
            <a:ext cx="841211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uk-UA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спішність складає 93%, якість знань - 42%, що на 3% і 7% нижче за минулий рік.  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7-12 </a:t>
            </a:r>
            <a:r>
              <a:rPr lang="ru-RU" sz="20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балів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закінчило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навчальний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рік</a:t>
            </a:r>
            <a:r>
              <a:rPr lang="uk-UA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502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учн</a:t>
            </a:r>
            <a:r>
              <a:rPr lang="uk-UA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з них на 10-12 </a:t>
            </a:r>
            <a:r>
              <a:rPr lang="ru-RU" sz="20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балів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uk-UA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59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учн</a:t>
            </a:r>
            <a:r>
              <a:rPr lang="uk-UA" sz="20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ів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43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" y="-23812"/>
            <a:ext cx="9144635" cy="688181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6722527" cy="92911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691146" y="804400"/>
            <a:ext cx="820891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Якість знань учнів початкової школи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811473851"/>
              </p:ext>
            </p:extLst>
          </p:nvPr>
        </p:nvGraphicFramePr>
        <p:xfrm>
          <a:off x="628650" y="1075213"/>
          <a:ext cx="8176137" cy="5625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6834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580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6766772" cy="929118"/>
          </a:xfrm>
          <a:prstGeom prst="rect">
            <a:avLst/>
          </a:prstGeom>
          <a:noFill/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7552252"/>
              </p:ext>
            </p:extLst>
          </p:nvPr>
        </p:nvGraphicFramePr>
        <p:xfrm>
          <a:off x="4360163" y="-3584"/>
          <a:ext cx="5320138" cy="3330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2735624"/>
              </p:ext>
            </p:extLst>
          </p:nvPr>
        </p:nvGraphicFramePr>
        <p:xfrm>
          <a:off x="253460" y="2852382"/>
          <a:ext cx="8890540" cy="400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-1649082" y="13836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Навчальні досягнення</a:t>
            </a:r>
          </a:p>
          <a:p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учнів 5-9-х класів</a:t>
            </a:r>
            <a:endParaRPr lang="uk-U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6" y="0"/>
            <a:ext cx="9144635" cy="68580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6870011" cy="929118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6882" y="88790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Навчальні досягнення учнів 10-11-х класів</a:t>
            </a:r>
            <a:endParaRPr lang="uk-U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7041875"/>
              </p:ext>
            </p:extLst>
          </p:nvPr>
        </p:nvGraphicFramePr>
        <p:xfrm>
          <a:off x="4571681" y="2162931"/>
          <a:ext cx="4572000" cy="3882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282894"/>
              </p:ext>
            </p:extLst>
          </p:nvPr>
        </p:nvGraphicFramePr>
        <p:xfrm>
          <a:off x="82328" y="1192007"/>
          <a:ext cx="4881716" cy="5665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597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62612"/>
            <a:ext cx="6870011" cy="929118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863969" y="9070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Порівняльний аналіз досягнень </a:t>
            </a:r>
          </a:p>
          <a:p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учнів 9-х класів</a:t>
            </a:r>
            <a:endParaRPr lang="uk-U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1" t="-9641" r="-302" b="-5122"/>
          <a:stretch>
            <a:fillRect/>
          </a:stretch>
        </p:blipFill>
        <p:spPr bwMode="auto">
          <a:xfrm>
            <a:off x="140676" y="1533647"/>
            <a:ext cx="8827477" cy="5324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73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6" y="32114"/>
            <a:ext cx="9144635" cy="68258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8968" y="49846"/>
            <a:ext cx="3956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Кадрова політика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Диаграмма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0" t="-819" r="-18816" b="-9842"/>
          <a:stretch>
            <a:fillRect/>
          </a:stretch>
        </p:blipFill>
        <p:spPr bwMode="auto">
          <a:xfrm>
            <a:off x="0" y="687488"/>
            <a:ext cx="9302824" cy="403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6090" y="4400008"/>
            <a:ext cx="82137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Педагогічний колектив складає  70 вчителів, з них стаж роботи: до 3-х років –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8;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3-10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років – 6,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10-20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років – 16,  більше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20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років – 40, пенсійного віку – 20 вчителів;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22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учителів-методистів, 17 старших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учителів. </a:t>
            </a:r>
          </a:p>
          <a:p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Мають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вищу кваліфікаційну категорію – 43  вчителя,  І категорію – 10 вчителів,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ІІ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категорію – 4 вчителя, спеціаліст – 7, бакалаврів – 2, вищу вилку заробітної плати – 4 вчителів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04627" y="6346813"/>
            <a:ext cx="3336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Пройшли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атестацію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вчителів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62612"/>
            <a:ext cx="6870011" cy="929118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07150" y="8882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Якість навчальних досягнень </a:t>
            </a:r>
          </a:p>
          <a:p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випускників 11 класу</a:t>
            </a:r>
            <a:endParaRPr lang="uk-U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101552673"/>
              </p:ext>
            </p:extLst>
          </p:nvPr>
        </p:nvGraphicFramePr>
        <p:xfrm>
          <a:off x="253460" y="1380037"/>
          <a:ext cx="8890540" cy="5286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444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" y="-36086"/>
            <a:ext cx="9144635" cy="68818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9292" y="2925814"/>
            <a:ext cx="79369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Творчий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учень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починається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 </a:t>
            </a:r>
            <a:r>
              <a:rPr lang="ru-RU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творчого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вчителя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фото\фот педр\P1203474.JPG"/>
          <p:cNvPicPr>
            <a:picLocks noChangeAspect="1" noChangeArrowheads="1"/>
          </p:cNvPicPr>
          <p:nvPr/>
        </p:nvPicPr>
        <p:blipFill>
          <a:blip r:embed="rId4" cstate="print"/>
          <a:srcRect l="-529" t="3273"/>
          <a:stretch>
            <a:fillRect/>
          </a:stretch>
        </p:blipFill>
        <p:spPr bwMode="auto">
          <a:xfrm>
            <a:off x="-45198" y="4276314"/>
            <a:ext cx="3684547" cy="26591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8" name="Picture 4" descr="D:\фото\ф-то укр\P10142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6227" y="4219184"/>
            <a:ext cx="3675256" cy="275668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9" name="Picture 5" descr="D:\фото\ф-то укр\P1014248.JPG"/>
          <p:cNvPicPr>
            <a:picLocks noChangeAspect="1" noChangeArrowheads="1"/>
          </p:cNvPicPr>
          <p:nvPr/>
        </p:nvPicPr>
        <p:blipFill>
          <a:blip r:embed="rId6" cstate="print"/>
          <a:srcRect l="7704" t="121" b="6284"/>
          <a:stretch>
            <a:fillRect/>
          </a:stretch>
        </p:blipFill>
        <p:spPr bwMode="auto">
          <a:xfrm>
            <a:off x="6112327" y="833198"/>
            <a:ext cx="3334181" cy="272240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7" name="Picture 2" descr="C:\Documents and Settings\Зауч\Рабочий стол\педрада мотивація січень 2016\До педради І.С.А\P1070573.JPG"/>
          <p:cNvPicPr>
            <a:picLocks noChangeAspect="1" noChangeArrowheads="1"/>
          </p:cNvPicPr>
          <p:nvPr/>
        </p:nvPicPr>
        <p:blipFill>
          <a:blip r:embed="rId7" cstate="print"/>
          <a:srcRect l="21739" t="1923" b="17308"/>
          <a:stretch>
            <a:fillRect/>
          </a:stretch>
        </p:blipFill>
        <p:spPr bwMode="auto">
          <a:xfrm>
            <a:off x="-23390" y="688952"/>
            <a:ext cx="3685977" cy="273427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6" name="Picture 2" descr="C:\Documents and Settings\Зауч\Рабочий стол\2016-2017\фото 2016-2017\фурсова.jpg"/>
          <p:cNvPicPr>
            <a:picLocks noChangeAspect="1" noChangeArrowheads="1"/>
          </p:cNvPicPr>
          <p:nvPr/>
        </p:nvPicPr>
        <p:blipFill>
          <a:blip r:embed="rId8" cstate="print"/>
          <a:srcRect t="2210" r="14051"/>
          <a:stretch>
            <a:fillRect/>
          </a:stretch>
        </p:blipFill>
        <p:spPr bwMode="auto">
          <a:xfrm>
            <a:off x="3247475" y="512540"/>
            <a:ext cx="3469404" cy="257414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9" name="Picture 5" descr="C:\Documents and Settings\Администратор\Рабочий стол\фото с Аней Дробот\IMG_4204.JPG"/>
          <p:cNvPicPr>
            <a:picLocks noChangeAspect="1" noChangeArrowheads="1"/>
          </p:cNvPicPr>
          <p:nvPr/>
        </p:nvPicPr>
        <p:blipFill>
          <a:blip r:embed="rId9" cstate="print"/>
          <a:srcRect l="9320" t="10354" r="7462"/>
          <a:stretch>
            <a:fillRect/>
          </a:stretch>
        </p:blipFill>
        <p:spPr bwMode="auto">
          <a:xfrm>
            <a:off x="2801057" y="3876261"/>
            <a:ext cx="3413054" cy="275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341149" y="-148699"/>
            <a:ext cx="84610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Робота з обдарованими учнями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4" descr="j029912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9" y="116631"/>
            <a:ext cx="1162457" cy="160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108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81811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2784" y="-6376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етап Всеукраїнських предметних олімпіад </a:t>
            </a:r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2016-2017 </a:t>
            </a:r>
            <a:r>
              <a:rPr lang="uk-UA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529170"/>
            <a:ext cx="8281987" cy="48434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uk-UA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І-х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місць – 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uk-UA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ІІ-х 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місць – 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uk-UA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ІІІ-х 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місць – 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uk-UA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MakingTheGrad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7E7"/>
              </a:clrFrom>
              <a:clrTo>
                <a:srgbClr val="FBF7E7">
                  <a:alpha val="0"/>
                </a:srgbClr>
              </a:clrTo>
            </a:clrChange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0" y="850109"/>
            <a:ext cx="2504363" cy="25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школа\DSCN229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86" b="6447"/>
          <a:stretch/>
        </p:blipFill>
        <p:spPr bwMode="auto">
          <a:xfrm rot="5400000">
            <a:off x="166043" y="3087149"/>
            <a:ext cx="2869620" cy="3060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E:\фото весна 2017\129_0903\IMG_00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t="33652" r="47107" b="21375"/>
          <a:stretch/>
        </p:blipFill>
        <p:spPr bwMode="auto">
          <a:xfrm rot="5700000">
            <a:off x="3411603" y="1337314"/>
            <a:ext cx="3012490" cy="25066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6" descr="E:\фото весна 2017\IMG_0007 (4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0" r="8963"/>
          <a:stretch/>
        </p:blipFill>
        <p:spPr bwMode="auto">
          <a:xfrm rot="5820000">
            <a:off x="6167239" y="3736155"/>
            <a:ext cx="3221685" cy="22236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2" descr="D:\інновації Іванова\DSCN183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r="14644" b="16142"/>
          <a:stretch/>
        </p:blipFill>
        <p:spPr bwMode="auto">
          <a:xfrm>
            <a:off x="3131307" y="4200362"/>
            <a:ext cx="3062802" cy="2591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j02991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9" y="116632"/>
            <a:ext cx="1045217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4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8181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502883" y="1556792"/>
          <a:ext cx="8138865" cy="2682240"/>
        </p:xfrm>
        <a:graphic>
          <a:graphicData uri="http://schemas.openxmlformats.org/drawingml/2006/table">
            <a:tbl>
              <a:tblPr/>
              <a:tblGrid>
                <a:gridCol w="2027069"/>
                <a:gridCol w="2367380"/>
                <a:gridCol w="936104"/>
                <a:gridCol w="2808312"/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 місце:</a:t>
                      </a:r>
                      <a:endParaRPr lang="uk-UA" sz="2800" dirty="0">
                        <a:solidFill>
                          <a:srgbClr val="0070C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Прізвище, </a:t>
                      </a:r>
                      <a:r>
                        <a:rPr lang="uk-UA" sz="2400" b="0" i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ім</a:t>
                      </a:r>
                      <a:r>
                        <a:rPr lang="en-US" sz="2400" b="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ru-RU" sz="2400" b="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я </a:t>
                      </a:r>
                      <a:r>
                        <a:rPr lang="uk-UA" sz="2400" b="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учня</a:t>
                      </a:r>
                      <a:endParaRPr lang="uk-UA" sz="2400" b="0" i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клас</a:t>
                      </a:r>
                      <a:endParaRPr lang="uk-UA" sz="2400" b="0" i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0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Вчитель</a:t>
                      </a:r>
                      <a:endParaRPr lang="uk-UA" sz="2400" b="0" i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5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Трудове навчання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Швець Віталій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8б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Кравчук М.А.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5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Times New Roman"/>
                          <a:ea typeface="Times New Roman"/>
                          <a:cs typeface="Times New Roman"/>
                        </a:rPr>
                        <a:t>ОТМ</a:t>
                      </a:r>
                      <a:endParaRPr lang="uk-UA" sz="2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Times New Roman"/>
                          <a:ea typeface="Times New Roman"/>
                          <a:cs typeface="Times New Roman"/>
                        </a:rPr>
                        <a:t>Гатило Емілія</a:t>
                      </a:r>
                      <a:endParaRPr lang="uk-UA" sz="2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Times New Roman"/>
                          <a:ea typeface="Times New Roman"/>
                          <a:cs typeface="Times New Roman"/>
                        </a:rPr>
                        <a:t>6г</a:t>
                      </a:r>
                      <a:endParaRPr lang="uk-UA" sz="2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Бур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uk-UA" sz="2400" b="1" dirty="0" err="1">
                          <a:latin typeface="Times New Roman"/>
                          <a:ea typeface="Times New Roman"/>
                          <a:cs typeface="Times New Roman"/>
                        </a:rPr>
                        <a:t>ян</a:t>
                      </a: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 І.Г.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 descr="C:\Documents and Settings\Зауч\Рабочий стол\2016-2017\обдаровані 2016-2017\фото обд2016-17\IMG_70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6521" y="4161469"/>
            <a:ext cx="2171711" cy="289561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386321" y="375406"/>
            <a:ext cx="7702624" cy="936103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 </a:t>
            </a:r>
            <a: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«Творчою людиною можна народитися, </a:t>
            </a:r>
          </a:p>
          <a:p>
            <a: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 можна і навчитися»  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E:\6A ph\6A\IMG_086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210" y="4231881"/>
            <a:ext cx="1988221" cy="26499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j02991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9" y="116632"/>
            <a:ext cx="1162457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Users\polzovatel\Desktop\конференція духовність\фото\DSCN24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7" y="4324695"/>
            <a:ext cx="3425732" cy="25691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90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8181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51520" y="1420735"/>
          <a:ext cx="8712966" cy="4913375"/>
        </p:xfrm>
        <a:graphic>
          <a:graphicData uri="http://schemas.openxmlformats.org/drawingml/2006/table">
            <a:tbl>
              <a:tblPr/>
              <a:tblGrid>
                <a:gridCol w="1552195"/>
                <a:gridCol w="3033838"/>
                <a:gridCol w="1058316"/>
                <a:gridCol w="877730"/>
                <a:gridCol w="2190887"/>
              </a:tblGrid>
              <a:tr h="60354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2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ІІ місце:</a:t>
                      </a:r>
                      <a:endParaRPr lang="uk-UA" sz="3200" dirty="0">
                        <a:solidFill>
                          <a:srgbClr val="0070C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957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Біологія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 err="1">
                          <a:latin typeface="Times New Roman"/>
                          <a:ea typeface="Times New Roman"/>
                          <a:cs typeface="Times New Roman"/>
                        </a:rPr>
                        <a:t>Головаш</a:t>
                      </a: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 Марія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7б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ІІ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Петлюра Г.В.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ОТМ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Times New Roman"/>
                          <a:ea typeface="Times New Roman"/>
                          <a:cs typeface="Times New Roman"/>
                        </a:rPr>
                        <a:t>Дробот Анна</a:t>
                      </a:r>
                      <a:endParaRPr lang="uk-UA" sz="2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10а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ІІ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Бур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uk-UA" sz="2400" b="1" dirty="0" err="1">
                          <a:latin typeface="Times New Roman"/>
                          <a:ea typeface="Times New Roman"/>
                          <a:cs typeface="Times New Roman"/>
                        </a:rPr>
                        <a:t>ян</a:t>
                      </a: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 І.Г.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7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ОТМ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Times New Roman"/>
                          <a:ea typeface="Times New Roman"/>
                          <a:cs typeface="Times New Roman"/>
                        </a:rPr>
                        <a:t>Толстокорова Ганна</a:t>
                      </a:r>
                      <a:endParaRPr lang="uk-UA" sz="2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Times New Roman"/>
                          <a:ea typeface="Times New Roman"/>
                          <a:cs typeface="Times New Roman"/>
                        </a:rPr>
                        <a:t>8г</a:t>
                      </a:r>
                      <a:endParaRPr lang="uk-UA" sz="2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ІІ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Бур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uk-UA" sz="2400" b="1" dirty="0" err="1">
                          <a:latin typeface="Times New Roman"/>
                          <a:ea typeface="Times New Roman"/>
                          <a:cs typeface="Times New Roman"/>
                        </a:rPr>
                        <a:t>ян</a:t>
                      </a: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 І.Г.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7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Англійська мова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Times New Roman"/>
                          <a:ea typeface="Times New Roman"/>
                          <a:cs typeface="Times New Roman"/>
                        </a:rPr>
                        <a:t>Нікітіна Анастасія</a:t>
                      </a:r>
                      <a:endParaRPr lang="uk-UA" sz="2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Times New Roman"/>
                          <a:ea typeface="Times New Roman"/>
                          <a:cs typeface="Times New Roman"/>
                        </a:rPr>
                        <a:t>10а</a:t>
                      </a:r>
                      <a:endParaRPr lang="uk-UA" sz="2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Times New Roman"/>
                          <a:ea typeface="Times New Roman"/>
                          <a:cs typeface="Times New Roman"/>
                        </a:rPr>
                        <a:t>ІІ</a:t>
                      </a:r>
                      <a:endParaRPr lang="uk-UA" sz="2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Іванова С.А.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7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Трудове навчання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 err="1">
                          <a:latin typeface="Times New Roman"/>
                          <a:ea typeface="Times New Roman"/>
                          <a:cs typeface="Times New Roman"/>
                        </a:rPr>
                        <a:t>Малюков</a:t>
                      </a: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 Степан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7а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Times New Roman"/>
                          <a:ea typeface="Times New Roman"/>
                          <a:cs typeface="Times New Roman"/>
                        </a:rPr>
                        <a:t>ІІ</a:t>
                      </a:r>
                      <a:endParaRPr lang="uk-UA" sz="2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Кравчук М.А.</a:t>
                      </a:r>
                      <a:endParaRPr lang="uk-UA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4" descr="j02991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9" y="116632"/>
            <a:ext cx="1162457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9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8181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682933" y="809003"/>
          <a:ext cx="8461067" cy="6072808"/>
        </p:xfrm>
        <a:graphic>
          <a:graphicData uri="http://schemas.openxmlformats.org/drawingml/2006/table">
            <a:tbl>
              <a:tblPr/>
              <a:tblGrid>
                <a:gridCol w="1898403"/>
                <a:gridCol w="2386200"/>
                <a:gridCol w="720080"/>
                <a:gridCol w="864096"/>
                <a:gridCol w="2592288"/>
              </a:tblGrid>
              <a:tr h="33972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2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ІІІ місце:</a:t>
                      </a:r>
                      <a:endParaRPr lang="uk-UA" sz="3200" dirty="0">
                        <a:solidFill>
                          <a:srgbClr val="0070C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827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ОТМ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Гасленко</a:t>
                      </a: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 Вероніка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6б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Бур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uk-UA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ян</a:t>
                      </a: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 І.Г.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3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Екологія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Стешенко Марія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10а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Легостаєва</a:t>
                      </a: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 Т.В.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0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Англійська мова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Дробот</a:t>
                      </a: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 Анна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10а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Іванова С.А.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Географія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Сич Валерія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8б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Мирошник</a:t>
                      </a: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 Ю.А.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7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Математика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Дробот</a:t>
                      </a: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 Анна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10а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Ляш</a:t>
                      </a: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 С.І.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4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Інформаційні технології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Стешенко</a:t>
                      </a: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 Марина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10а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Зінченко В.В.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3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Економіка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Кунденко Павло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Куліда</a:t>
                      </a: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 О.П.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5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Історія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Сич Валерія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8б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Ніколаєва К.С.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7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Біологія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Сич Валерія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8б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  <a:endParaRPr lang="uk-UA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Петлюра Г.В.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7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Біологія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Коптєва</a:t>
                      </a: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 Єва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9б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Петлюра Г.В.</a:t>
                      </a:r>
                      <a:endParaRPr lang="uk-UA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12" marR="66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4" descr="j02991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9" y="116632"/>
            <a:ext cx="1162457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72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8181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648952" y="-199475"/>
            <a:ext cx="822960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Всеукраїнські конкурси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179512" y="548680"/>
          <a:ext cx="7774924" cy="3859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/>
          </p:nvPr>
        </p:nvGraphicFramePr>
        <p:xfrm>
          <a:off x="-972616" y="2924944"/>
          <a:ext cx="7049455" cy="4476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27" y="613169"/>
            <a:ext cx="1696108" cy="16961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&amp;Kcy;&amp;acy;&amp;rcy;&amp;tcy;&amp;icy;&amp;ncy;&amp;kcy;&amp;icy; &amp;pcy;&amp;ocy; &amp;zcy;&amp;acy;&amp;pcy;&amp;rcy;&amp;ocy;&amp;scy;&amp;ucy; &amp;kcy;&amp;ocy;&amp;ncy;&amp;kcy;&amp;ucy;&amp;rcy;&amp;scy; &amp;scy;&amp;ocy;&amp;ncy;&amp;yacy;&amp;shcy;&amp;ncy;&amp;icy;&amp;kcy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288" y="1391940"/>
            <a:ext cx="1508146" cy="113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&amp;Kcy;&amp;acy;&amp;rcy;&amp;tcy;&amp;icy;&amp;ncy;&amp;kcy;&amp;icy; &amp;pcy;&amp;ocy; &amp;zcy;&amp;acy;&amp;pcy;&amp;rcy;&amp;ocy;&amp;scy;&amp;ucy; &amp;kcy;&amp;ocy;&amp;ncy;&amp;kcy;&amp;ucy;&amp;rcy;&amp;scy; &amp;pcy;&amp;acy;&amp;tcy;&amp;rcy;&amp;iukcy;&amp;ocy;&amp;tcy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00" y="2096456"/>
            <a:ext cx="1978531" cy="148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&amp;Kcy;&amp;acy;&amp;rcy;&amp;tcy;&amp;icy;&amp;ncy;&amp;kcy;&amp;icy; &amp;pcy;&amp;ocy; &amp;zcy;&amp;acy;&amp;pcy;&amp;rcy;&amp;ocy;&amp;scy;&amp;ucy; &amp;kcy;&amp;ocy;&amp;ncy;&amp;kcy;&amp;ucy;&amp;rcy;&amp;scy; &amp;gcy;&amp;iecy;&amp;lcy;&amp;iukcy;&amp;acy;&amp;ncy;&amp;tcy;&amp;ucy;&amp;scy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087" y="263484"/>
            <a:ext cx="2049263" cy="127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&amp;Kcy;&amp;acy;&amp;rcy;&amp;tcy;&amp;icy;&amp;ncy;&amp;kcy;&amp;icy; &amp;pcy;&amp;ocy; &amp;zcy;&amp;acy;&amp;pcy;&amp;rcy;&amp;ocy;&amp;scy;&amp;ucy; &amp;kcy;&amp;ocy;&amp;ncy;&amp;kcy;&amp;ucy;&amp;rcy;&amp;scy; &amp;gcy;&amp;iecy;&amp;lcy;&amp;iukcy;&amp;acy;&amp;ncy;&amp;tcy;&amp;ucy;&amp;scy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648" y="2891709"/>
            <a:ext cx="1302702" cy="13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&amp;Kcy;&amp;acy;&amp;rcy;&amp;tcy;&amp;icy;&amp;ncy;&amp;kcy;&amp;icy; &amp;pcy;&amp;ocy; &amp;zcy;&amp;acy;&amp;pcy;&amp;rcy;&amp;ocy;&amp;scy;&amp;ucy; &amp;kcy;&amp;ocy;&amp;ncy;&amp;kcy;&amp;ucy;&amp;rcy;&amp;scy; &amp;gcy;&amp;rcy;&amp;iukcy;&amp;ncy;&amp;vcy;&amp;iukcy;&amp;chcy;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391" y="3848791"/>
            <a:ext cx="1208475" cy="116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&amp;Kcy;&amp;acy;&amp;rcy;&amp;tcy;&amp;icy;&amp;ncy;&amp;kcy;&amp;icy; &amp;pcy;&amp;ocy; &amp;zcy;&amp;acy;&amp;pcy;&amp;rcy;&amp;ocy;&amp;scy;&amp;ucy; &amp;kcy;&amp;ocy;&amp;ncy;&amp;kcy;&amp;ucy;&amp;rcy;&amp;scy; &amp;lcy;&amp;iecy;&amp;vcy;&amp;iecy;&amp;ncy;&amp;yacy;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092" y="4390425"/>
            <a:ext cx="1571816" cy="98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&amp;Kcy;&amp;acy;&amp;rcy;&amp;tcy;&amp;icy;&amp;ncy;&amp;kcy;&amp;icy; &amp;pcy;&amp;ocy; &amp;zcy;&amp;acy;&amp;pcy;&amp;rcy;&amp;ocy;&amp;scy;&amp;ucy; &amp;kcy;&amp;ocy;&amp;ncy;&amp;kcy;&amp;ucy;&amp;rcy;&amp;scy; &amp;kcy;&amp;rcy;&amp;icy;&amp;shcy;&amp;tcy;&amp;acy;&amp;lcy;&amp;iecy;&amp;vcy;&amp;acy; &amp;scy;&amp;ocy;&amp;vcy;&amp;acy;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00" y="5137238"/>
            <a:ext cx="1378552" cy="167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&amp;Kcy;&amp;acy;&amp;rcy;&amp;tcy;&amp;icy;&amp;ncy;&amp;kcy;&amp;icy; &amp;pcy;&amp;ocy; &amp;zcy;&amp;acy;&amp;pcy;&amp;rcy;&amp;ocy;&amp;scy;&amp;ucy; &amp;kcy;&amp;ocy;&amp;ncy;&amp;kcy;&amp;ucy;&amp;rcy;&amp;scy; &amp;lcy;&amp;iecy;&amp;lcy;&amp;iecy;&amp;kcy;&amp;acy;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37" y="5760016"/>
            <a:ext cx="1576125" cy="84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j029912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" y="116632"/>
            <a:ext cx="757184" cy="84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3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81811"/>
          </a:xfrm>
          <a:prstGeom prst="rect">
            <a:avLst/>
          </a:prstGeom>
        </p:spPr>
      </p:pic>
      <p:pic>
        <p:nvPicPr>
          <p:cNvPr id="26" name="Picture 6" descr="Квадратный клетчатый фон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1905" y="-981783"/>
            <a:ext cx="6318539" cy="880340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83689"/>
              </p:ext>
            </p:extLst>
          </p:nvPr>
        </p:nvGraphicFramePr>
        <p:xfrm>
          <a:off x="0" y="506270"/>
          <a:ext cx="9020909" cy="6354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59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689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53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07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7150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роботи гуртка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 гуртка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42545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годин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1564">
                <a:tc row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Військово-патріотичний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Влучний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стрілець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15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Юний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стрілець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15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Юний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командир»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15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Захисник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Батьківщини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15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Медико-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санітарна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підготовка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Надія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1564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Виробничо-технічний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Будова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автомобіля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15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Практичне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керування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автомобілем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15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дорожнього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руху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15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Художньо-технічний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Юнідизайнери (з 17.10)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1564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Навчально-пізнавальний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Пізнаємо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світ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разом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15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Вчимося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правильно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розмовляти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052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Дослідницько-експериментальний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Юні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екологи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052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Спортивно-розвивальний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Хореографія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Спортивні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танці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3-4,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в,г,д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15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Інформаційно-технічний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комп’ютерної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графіки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63129"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Науково-технічний (гуманітарний)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Орфографічно-пунктуаційний </a:t>
                      </a: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практикум 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української мови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15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Юні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філологи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10 -Б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15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Спілкуємосяанглійською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315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Вивчаємо німецьку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4453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Синтаксис та пунктуація сучасної української мови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453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спілкування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0" marR="33850" marT="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25613" y="-192841"/>
            <a:ext cx="7054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Робота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факультативів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гуртків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866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8181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2844" y="928670"/>
            <a:ext cx="8536462" cy="101837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uk-UA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14 </a:t>
            </a:r>
            <a:r>
              <a:rPr lang="uk-UA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факультативів та гуртків різноманітного спрямування, які відвідують </a:t>
            </a:r>
            <a:r>
              <a:rPr lang="uk-UA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275 </a:t>
            </a:r>
            <a:r>
              <a:rPr lang="uk-UA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учнів 5-11 </a:t>
            </a:r>
            <a:r>
              <a:rPr lang="uk-UA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класів</a:t>
            </a:r>
          </a:p>
          <a:p>
            <a:pPr algn="just"/>
            <a:endParaRPr lang="ru-RU" sz="2800" dirty="0"/>
          </a:p>
        </p:txBody>
      </p:sp>
      <p:sp>
        <p:nvSpPr>
          <p:cNvPr id="5" name="WordArt 2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1475656" y="188640"/>
            <a:ext cx="4739418" cy="6685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61"/>
              </a:avLst>
            </a:prstTxWarp>
            <a:normAutofit/>
          </a:bodyPr>
          <a:lstStyle/>
          <a:p>
            <a:pPr algn="ctr" rtl="0"/>
            <a:r>
              <a:rPr lang="ru-RU" sz="3600" b="1" kern="1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Факультативи</a:t>
            </a:r>
            <a:r>
              <a:rPr lang="ru-RU" sz="3600" b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, </a:t>
            </a:r>
            <a:r>
              <a:rPr lang="ru-RU" sz="3600" b="1" kern="1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гуртки</a:t>
            </a:r>
            <a:endParaRPr lang="ru-RU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pic>
        <p:nvPicPr>
          <p:cNvPr id="9" name="Picture 2" descr="C:\Documents and Settings\Admin\Рабочий стол\комп\Гуртки\2016-2017\Кравчук автомат\IMG_20161122_1428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714752"/>
            <a:ext cx="3929091" cy="2946818"/>
          </a:xfrm>
          <a:prstGeom prst="rect">
            <a:avLst/>
          </a:prstGeom>
          <a:noFill/>
        </p:spPr>
      </p:pic>
      <p:pic>
        <p:nvPicPr>
          <p:cNvPr id="6" name="Picture 2" descr="C:\Documents and Settings\Admin\Рабочий стол\IMG_20170616_1022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214554"/>
            <a:ext cx="4402927" cy="3071834"/>
          </a:xfrm>
          <a:prstGeom prst="rect">
            <a:avLst/>
          </a:prstGeom>
          <a:noFill/>
        </p:spPr>
      </p:pic>
      <p:pic>
        <p:nvPicPr>
          <p:cNvPr id="7" name="Picture 3" descr="C:\Documents and Settings\Admin\Рабочий стол\IMG_20170608_1016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 l="15802" t="2585"/>
          <a:stretch>
            <a:fillRect/>
          </a:stretch>
        </p:blipFill>
        <p:spPr bwMode="auto">
          <a:xfrm>
            <a:off x="6072198" y="2000240"/>
            <a:ext cx="2357454" cy="1534222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143108" y="6000768"/>
            <a:ext cx="2714644" cy="285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2000" b="1" i="1" u="none" strike="noStrike" kern="1200" cap="all" spc="0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Влучний</a:t>
            </a:r>
            <a:r>
              <a:rPr kumimoji="0" lang="ru-RU" sz="20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1" i="1" u="none" strike="noStrike" kern="1200" cap="all" spc="0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стрілець</a:t>
            </a:r>
            <a:r>
              <a:rPr kumimoji="0" lang="ru-RU" sz="20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0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500562" y="2071678"/>
            <a:ext cx="1643074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2000" b="1" i="1" u="none" strike="noStrike" kern="1200" cap="all" spc="0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Світ</a:t>
            </a:r>
            <a:endParaRPr kumimoji="0" lang="ru-RU" sz="2000" b="1" i="1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1" i="1" u="none" strike="noStrike" kern="1200" cap="all" spc="0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інформатики</a:t>
            </a:r>
            <a:r>
              <a:rPr kumimoji="0" lang="ru-RU" sz="20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0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1164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81811"/>
          </a:xfrm>
          <a:prstGeom prst="rect">
            <a:avLst/>
          </a:prstGeom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214282" y="1142984"/>
            <a:ext cx="4000528" cy="2071702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карате, </a:t>
            </a:r>
            <a:r>
              <a:rPr kumimoji="0" lang="uk-U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черлідинг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плавання, футбол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фехтування, танці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спортивні  танці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веслування на байдарках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гімнастика спортивна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0"/>
            <a:ext cx="440453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Громадські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організації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</a:p>
          <a:p>
            <a:pPr algn="ctr"/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спортивні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школи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Рисунок 5" descr="C:\Documents and Settings\pc\Рабочий стол\Фото семінар\DSCF2481.JPG"/>
          <p:cNvPicPr/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214282" y="3500438"/>
            <a:ext cx="3643338" cy="319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Admin\Рабочий стол\IMG_0199.JPG"/>
          <p:cNvPicPr>
            <a:picLocks noChangeAspect="1" noChangeArrowheads="1"/>
          </p:cNvPicPr>
          <p:nvPr/>
        </p:nvPicPr>
        <p:blipFill>
          <a:blip r:embed="rId5" cstate="print"/>
          <a:srcRect t="16991"/>
          <a:stretch>
            <a:fillRect/>
          </a:stretch>
        </p:blipFill>
        <p:spPr bwMode="auto">
          <a:xfrm>
            <a:off x="5429256" y="3214686"/>
            <a:ext cx="3194742" cy="3490113"/>
          </a:xfrm>
          <a:prstGeom prst="rect">
            <a:avLst/>
          </a:prstGeom>
          <a:noFill/>
        </p:spPr>
      </p:pic>
      <p:pic>
        <p:nvPicPr>
          <p:cNvPr id="8" name="Picture 3" descr="C:\Documents and Settings\Admin\Рабочий стол\IMG_01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14290"/>
            <a:ext cx="4038600" cy="269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3411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11" y="0"/>
            <a:ext cx="9144635" cy="68580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6884759" cy="929118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48980" y="1017437"/>
            <a:ext cx="8636769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2013-2018 роки  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Експериментальний навчальний заклад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Всеукраїнського рівня  за темою </a:t>
            </a: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«Формування гармонійно-досконалої особистості учня в сучасному освітньому середовищі навчального закладу»</a:t>
            </a:r>
            <a:endParaRPr kumimoji="0" lang="uk-UA" sz="2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739800" y="2441551"/>
            <a:ext cx="5523878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2015-2021 роки   </a:t>
            </a:r>
            <a:r>
              <a:rPr lang="uk-UA" sz="2400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Дослідно-експериментальна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робота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за темою </a:t>
            </a: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«Інтегрування змісту </a:t>
            </a: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випереджаючої</a:t>
            </a: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освіти для сталого розвитку у НВП»</a:t>
            </a:r>
            <a:endParaRPr kumimoji="0" lang="uk-UA" sz="2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2" name="Picture 2" descr="http://school142.dnepredu.com/uploads/editor/3418/159345/news_/images/img_14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011" y="3419646"/>
            <a:ext cx="4800667" cy="3668084"/>
          </a:xfrm>
          <a:prstGeom prst="flowChartManualInpu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1858" y="5001605"/>
            <a:ext cx="510190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2015-2021 роки  </a:t>
            </a:r>
            <a:r>
              <a:rPr lang="uk-UA" sz="2600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Обласний науково-педагогічний проект </a:t>
            </a:r>
            <a:r>
              <a:rPr lang="uk-UA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«Освітні </a:t>
            </a:r>
            <a:r>
              <a:rPr lang="uk-UA" sz="2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стратегії соціалізації особистості </a:t>
            </a:r>
            <a:r>
              <a:rPr lang="uk-UA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громадянського </a:t>
            </a:r>
            <a:r>
              <a:rPr lang="uk-UA" sz="2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uk-UA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933" y="1957026"/>
            <a:ext cx="4772719" cy="3579540"/>
          </a:xfrm>
          <a:prstGeom prst="flowChartMultidocumen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7109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" y="-23811"/>
            <a:ext cx="9144635" cy="688181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648952" y="-199475"/>
            <a:ext cx="822960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45261" y="73766"/>
            <a:ext cx="75371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«Водії </a:t>
            </a:r>
            <a:r>
              <a:rPr lang="uk-UA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автотранстпортних</a:t>
            </a:r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засобів»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Admin\Рабочий стол\папка\IMG_35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3" y="604266"/>
            <a:ext cx="4307100" cy="323058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Documents and Settings\Admin\Рабочий стол\автодело\IMG_90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173" y="455385"/>
            <a:ext cx="4704461" cy="352834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автодело\IMG_90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44" y="3064410"/>
            <a:ext cx="5058118" cy="379358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07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05697" y="2870181"/>
            <a:ext cx="5286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16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Всеукраїнської громадської організації </a:t>
            </a:r>
            <a:endParaRPr lang="uk-UA" sz="16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uk-UA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Всеукраїнська 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асоціація</a:t>
            </a:r>
          </a:p>
          <a:p>
            <a:pPr algn="ctr">
              <a:defRPr/>
            </a:pPr>
            <a:r>
              <a:rPr lang="uk-UA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 майбутнього”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13"/>
          <p:cNvSpPr>
            <a:spLocks noChangeArrowheads="1"/>
          </p:cNvSpPr>
          <p:nvPr/>
        </p:nvSpPr>
        <p:spPr bwMode="auto">
          <a:xfrm>
            <a:off x="-63281" y="1203105"/>
            <a:ext cx="54534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16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Всеукраїнської мережі шкіл </a:t>
            </a:r>
            <a:r>
              <a:rPr lang="uk-UA" altLang="ru-RU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олімпійської </a:t>
            </a:r>
            <a:r>
              <a:rPr lang="uk-UA" altLang="ru-RU" sz="16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uk-UA" alt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uk-UA" alt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alt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науково-дослідної </a:t>
            </a:r>
            <a:r>
              <a:rPr lang="uk-UA" alt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</a:p>
          <a:p>
            <a:pPr algn="ctr" eaLnBrk="1" hangingPunct="1"/>
            <a:r>
              <a:rPr lang="uk-UA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“Олімпійська освіта і культура”</a:t>
            </a:r>
            <a:endParaRPr lang="ru-RU" altLang="ru-RU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9799" y="4993522"/>
            <a:ext cx="46327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uk-UA" sz="1600" b="1" dirty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Учасники Всеукраїнської</a:t>
            </a:r>
            <a:r>
              <a:rPr lang="uk-UA" sz="1600" b="1" dirty="0">
                <a:ln w="0"/>
                <a:solidFill>
                  <a:srgbClr val="0EBB05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дослідно-експериментальної роботи</a:t>
            </a:r>
            <a:endParaRPr lang="uk-UA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uk-UA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Науково-методичні засади впровадження фінансової грамотності у НВП”</a:t>
            </a:r>
            <a:endParaRPr lang="uk-UA" sz="2400" b="1" i="1" cap="all" dirty="0">
              <a:ln w="0"/>
              <a:solidFill>
                <a:srgbClr val="C0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8"/>
          <a:stretch/>
        </p:blipFill>
        <p:spPr>
          <a:xfrm>
            <a:off x="-165187" y="1943532"/>
            <a:ext cx="5118358" cy="3155949"/>
          </a:xfrm>
          <a:effectLst>
            <a:softEdge rad="317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91" y="-132560"/>
            <a:ext cx="4153824" cy="31153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35"/>
          <a:stretch/>
        </p:blipFill>
        <p:spPr>
          <a:xfrm>
            <a:off x="4580741" y="3947400"/>
            <a:ext cx="4735974" cy="29392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" y="112283"/>
            <a:ext cx="6107212" cy="915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117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9912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5583" y="1001313"/>
            <a:ext cx="7046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uk-UA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</a:t>
            </a: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ауково-методична рада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-156143" y="1540006"/>
            <a:ext cx="52302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9263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tabLst>
                <a:tab pos="65088" algn="l"/>
                <a:tab pos="227013" algn="l"/>
              </a:tabLs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tabLst>
                <a:tab pos="65088" algn="l"/>
                <a:tab pos="227013" algn="l"/>
              </a:tabLs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tabLst>
                <a:tab pos="65088" algn="l"/>
                <a:tab pos="2270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tabLst>
                <a:tab pos="65088" algn="l"/>
                <a:tab pos="227013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tabLst>
                <a:tab pos="65088" algn="l"/>
                <a:tab pos="227013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tabLst>
                <a:tab pos="65088" algn="l"/>
                <a:tab pos="227013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tabLst>
                <a:tab pos="65088" algn="l"/>
                <a:tab pos="227013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tabLst>
                <a:tab pos="65088" algn="l"/>
                <a:tab pos="227013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tabLst>
                <a:tab pos="65088" algn="l"/>
                <a:tab pos="227013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Проблемний семінар</a:t>
            </a:r>
            <a:r>
              <a:rPr lang="uk-UA" alt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Свідомий вибір життєвих в інтересах сталого розвитку»                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75866" y="6137498"/>
            <a:ext cx="85756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/>
            <a:r>
              <a:rPr lang="uk-UA" altLang="uk-UA" sz="2400" b="1" i="1" dirty="0" smtClean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ЗВІТ </a:t>
            </a:r>
            <a:r>
              <a:rPr lang="uk-UA" altLang="uk-UA" sz="2400" b="1" i="1" dirty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ПРО РОБОТУ МЕТОДИЧНИХ СЛУЖБ ШКОЛИ</a:t>
            </a:r>
            <a:endParaRPr lang="uk-UA" altLang="ru-RU" sz="2400" i="1" dirty="0">
              <a:solidFill>
                <a:srgbClr val="C00000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C:\Users\NOUT\Desktop\тренінг\фото\DSCF57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1" y="3118139"/>
            <a:ext cx="3815289" cy="310834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1" t="5863"/>
          <a:stretch/>
        </p:blipFill>
        <p:spPr bwMode="auto">
          <a:xfrm>
            <a:off x="5304236" y="224870"/>
            <a:ext cx="3835947" cy="2997303"/>
          </a:xfrm>
          <a:prstGeom prst="flowChartMultidocumen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2" b="9277"/>
          <a:stretch/>
        </p:blipFill>
        <p:spPr>
          <a:xfrm>
            <a:off x="3594606" y="2106460"/>
            <a:ext cx="3698324" cy="3338393"/>
          </a:xfrm>
          <a:prstGeom prst="flowChartMultidocument">
            <a:avLst/>
          </a:prstGeom>
          <a:effectLst>
            <a:softEdge rad="317500"/>
          </a:effectLst>
        </p:spPr>
      </p:pic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-161674" y="2297415"/>
            <a:ext cx="5959224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9263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tabLst>
                <a:tab pos="65088" algn="l"/>
                <a:tab pos="227013" algn="l"/>
              </a:tabLst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tabLst>
                <a:tab pos="65088" algn="l"/>
                <a:tab pos="227013" algn="l"/>
              </a:tabLs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tabLst>
                <a:tab pos="65088" algn="l"/>
                <a:tab pos="2270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tabLst>
                <a:tab pos="65088" algn="l"/>
                <a:tab pos="227013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tabLst>
                <a:tab pos="65088" algn="l"/>
                <a:tab pos="227013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tabLst>
                <a:tab pos="65088" algn="l"/>
                <a:tab pos="227013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tabLst>
                <a:tab pos="65088" algn="l"/>
                <a:tab pos="227013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tabLst>
                <a:tab pos="65088" algn="l"/>
                <a:tab pos="227013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tabLst>
                <a:tab pos="65088" algn="l"/>
                <a:tab pos="227013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Теоретичний </a:t>
            </a:r>
            <a:r>
              <a:rPr lang="uk-UA" altLang="ru-RU" sz="1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семінар </a:t>
            </a:r>
            <a:r>
              <a:rPr lang="uk-UA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«Психолого-педагогічний супровід соціалізації особистості» </a:t>
            </a:r>
            <a:endParaRPr lang="uk-UA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uk-UA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6968750" cy="92911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4165790" y="4691578"/>
            <a:ext cx="479685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uk-UA" altLang="ru-RU" sz="1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 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Набуття навичок оволодіння стратегією життєвого проектування та самореалізації особистості»                                    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cc-m-imagesubtitle-image-7243432675" descr="http://u.jimdo.com/www400/o/sc0e635864ada6158/img/i909d69e5ba63910e/1439640690/std/imag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62" y="2789857"/>
            <a:ext cx="1372251" cy="201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8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6829265" cy="92911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-171701" y="765842"/>
            <a:ext cx="7062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Предметні методичні комісії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-20684" y="1806357"/>
            <a:ext cx="4513537" cy="32452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6081" y="5460216"/>
            <a:ext cx="422899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1" i="1" dirty="0" smtClean="0"/>
              <a:t>«</a:t>
            </a:r>
            <a:r>
              <a:rPr lang="uk-UA" sz="2000" b="1" i="1" dirty="0"/>
              <a:t>Створення умов для формування психологічних основ  </a:t>
            </a:r>
            <a:r>
              <a:rPr lang="uk-UA" sz="2000" b="1" i="1" dirty="0" smtClean="0"/>
              <a:t>навчально-пізнавальної </a:t>
            </a:r>
            <a:r>
              <a:rPr lang="uk-UA" sz="2000" b="1" i="1" dirty="0"/>
              <a:t>діяльності учнів»  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315436" y="1294244"/>
            <a:ext cx="3961696" cy="882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kern="10" dirty="0" err="1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Вчителів</a:t>
            </a:r>
            <a:r>
              <a:rPr lang="ru-RU" sz="2000" b="1" kern="10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</a:t>
            </a:r>
            <a:r>
              <a:rPr lang="ru-RU" sz="2000" b="1" kern="10" dirty="0" err="1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початкової</a:t>
            </a:r>
            <a:r>
              <a:rPr lang="ru-RU" sz="2000" b="1" kern="10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</a:t>
            </a:r>
            <a:r>
              <a:rPr lang="ru-RU" sz="2000" b="1" kern="10" dirty="0" err="1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школи</a:t>
            </a:r>
            <a:endParaRPr lang="ru-RU" sz="2000" b="1" dirty="0">
              <a:solidFill>
                <a:srgbClr val="002060"/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2" b="11959"/>
          <a:stretch/>
        </p:blipFill>
        <p:spPr>
          <a:xfrm>
            <a:off x="4239747" y="1393076"/>
            <a:ext cx="5084225" cy="283012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868640" y="5910932"/>
            <a:ext cx="33631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uk-UA" sz="2000" b="1" i="1" dirty="0" smtClean="0"/>
              <a:t>“Психічний розвиток учня”</a:t>
            </a:r>
            <a:endParaRPr lang="uk-UA" altLang="uk-UA" sz="2000" b="1" i="1" dirty="0"/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5209738" y="719751"/>
            <a:ext cx="3961696" cy="882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kern="10" dirty="0" err="1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Вчителів</a:t>
            </a:r>
            <a:r>
              <a:rPr lang="ru-RU" sz="2000" b="1" kern="10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</a:t>
            </a:r>
            <a:r>
              <a:rPr lang="ru-RU" sz="2000" b="1" kern="10" dirty="0" err="1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суспільно-гуманітарного</a:t>
            </a:r>
            <a:r>
              <a:rPr lang="ru-RU" sz="2000" b="1" kern="10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</a:t>
            </a:r>
            <a:r>
              <a:rPr lang="ru-RU" sz="2000" b="1" kern="10" dirty="0" err="1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профілю</a:t>
            </a:r>
            <a:endParaRPr lang="ru-RU" sz="2000" b="1" dirty="0">
              <a:solidFill>
                <a:srgbClr val="002060"/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-1162976" y="4676157"/>
            <a:ext cx="6943753" cy="882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kern="10" dirty="0" err="1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Науково</a:t>
            </a:r>
            <a:r>
              <a:rPr lang="ru-RU" sz="1800" b="1" kern="10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-методична        </a:t>
            </a:r>
          </a:p>
          <a:p>
            <a:pPr algn="ctr"/>
            <a:r>
              <a:rPr lang="ru-RU" sz="1800" b="1" kern="10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проблема</a:t>
            </a:r>
            <a:endParaRPr lang="ru-RU" sz="1800" b="1" dirty="0">
              <a:solidFill>
                <a:srgbClr val="002060"/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5" name="Picture 23" descr="C:\Users\1\Desktop\YNWaN3eGnD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0642" y="3176831"/>
            <a:ext cx="1178780" cy="14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/>
          </a:blip>
          <a:srcRect l="6749" t="26731" r="62951" b="55732"/>
          <a:stretch/>
        </p:blipFill>
        <p:spPr>
          <a:xfrm>
            <a:off x="6590488" y="3120168"/>
            <a:ext cx="1388583" cy="160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/>
          <p:nvPr/>
        </p:nvPicPr>
        <p:blipFill rotWithShape="1">
          <a:blip r:embed="rId9" cstate="print">
            <a:extLst/>
          </a:blip>
          <a:srcRect l="40153" t="18155" r="38343" b="46648"/>
          <a:stretch/>
        </p:blipFill>
        <p:spPr bwMode="auto">
          <a:xfrm>
            <a:off x="5569017" y="3033722"/>
            <a:ext cx="1311247" cy="16302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9" t="30461" r="46149" b="25322"/>
          <a:stretch/>
        </p:blipFill>
        <p:spPr>
          <a:xfrm rot="530616">
            <a:off x="7714267" y="3299958"/>
            <a:ext cx="1439623" cy="180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9" t="4838" r="2460" b="43549"/>
          <a:stretch/>
        </p:blipFill>
        <p:spPr bwMode="auto">
          <a:xfrm rot="424387">
            <a:off x="6636246" y="3897971"/>
            <a:ext cx="1729347" cy="19763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2" t="13964" r="15332" b="42939"/>
          <a:stretch/>
        </p:blipFill>
        <p:spPr>
          <a:xfrm rot="21255531">
            <a:off x="4977285" y="3767667"/>
            <a:ext cx="1658866" cy="2255314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095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" y="-1622"/>
            <a:ext cx="9144635" cy="68580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6829265" cy="92911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488202" y="808900"/>
            <a:ext cx="7062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Предметні методичні комісії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209074" y="1085912"/>
            <a:ext cx="3961696" cy="882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kern="10" dirty="0" err="1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Вчителів</a:t>
            </a:r>
            <a:r>
              <a:rPr lang="ru-RU" sz="2000" b="1" kern="10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</a:t>
            </a:r>
            <a:r>
              <a:rPr lang="ru-RU" sz="2000" b="1" kern="10" dirty="0" err="1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природничо-математичного</a:t>
            </a:r>
            <a:r>
              <a:rPr lang="ru-RU" sz="2000" b="1" kern="10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</a:t>
            </a:r>
            <a:r>
              <a:rPr lang="ru-RU" sz="2000" b="1" kern="10" dirty="0" err="1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профілю</a:t>
            </a:r>
            <a:endParaRPr lang="ru-RU" sz="2000" b="1" dirty="0">
              <a:solidFill>
                <a:srgbClr val="002060"/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373" y="5134329"/>
            <a:ext cx="49750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uk-UA" sz="2000" b="1" i="1" dirty="0" smtClean="0"/>
              <a:t>“</a:t>
            </a:r>
            <a:r>
              <a:rPr lang="uk-UA" altLang="uk-UA" sz="2000" b="1" i="1" dirty="0">
                <a:cs typeface="Times New Roman" panose="02020603050405020304" pitchFamily="18" charset="0"/>
              </a:rPr>
              <a:t>С</a:t>
            </a:r>
            <a:r>
              <a:rPr lang="uk-UA" sz="2000" b="1" i="1" dirty="0" smtClean="0">
                <a:cs typeface="Times New Roman" panose="02020603050405020304" pitchFamily="18" charset="0"/>
              </a:rPr>
              <a:t>творення педагогічних умов для духовно-творчого розвитку, </a:t>
            </a:r>
          </a:p>
          <a:p>
            <a:pPr>
              <a:spcBef>
                <a:spcPct val="0"/>
              </a:spcBef>
            </a:pPr>
            <a:r>
              <a:rPr lang="uk-UA" sz="2000" b="1" i="1" dirty="0" smtClean="0">
                <a:cs typeface="Times New Roman" panose="02020603050405020304" pitchFamily="18" charset="0"/>
              </a:rPr>
              <a:t>духовної самореалізації та самоствердження успішної  особистості</a:t>
            </a:r>
            <a:r>
              <a:rPr lang="uk-UA" altLang="uk-UA" sz="2000" b="1" i="1" dirty="0" smtClean="0"/>
              <a:t>”</a:t>
            </a:r>
            <a:endParaRPr lang="uk-UA" altLang="uk-UA" sz="2000" b="1" i="1" dirty="0"/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4868649" y="1317889"/>
            <a:ext cx="3961696" cy="882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kern="10" dirty="0" err="1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Вчителів</a:t>
            </a:r>
            <a:r>
              <a:rPr lang="ru-RU" sz="2000" b="1" kern="10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спортивно-</a:t>
            </a:r>
            <a:r>
              <a:rPr lang="ru-RU" sz="2000" b="1" kern="10" dirty="0" err="1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розвивального</a:t>
            </a:r>
            <a:r>
              <a:rPr lang="ru-RU" sz="2000" b="1" kern="10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 </a:t>
            </a:r>
            <a:r>
              <a:rPr lang="ru-RU" sz="2000" b="1" kern="10" dirty="0" err="1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профілю</a:t>
            </a:r>
            <a:endParaRPr lang="ru-RU" sz="2000" b="1" dirty="0">
              <a:solidFill>
                <a:srgbClr val="002060"/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1450246" y="4409148"/>
            <a:ext cx="6943753" cy="882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kern="10" dirty="0" err="1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Науково</a:t>
            </a:r>
            <a:r>
              <a:rPr lang="ru-RU" sz="1800" b="1" kern="10" dirty="0" smtClean="0">
                <a:solidFill>
                  <a:srgbClr val="00206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/>
              </a:rPr>
              <a:t>-методична        проблема</a:t>
            </a:r>
            <a:endParaRPr lang="ru-RU" sz="1800" b="1" dirty="0">
              <a:solidFill>
                <a:srgbClr val="002060"/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5"/>
          <a:srcRect t="9465" b="-1"/>
          <a:stretch/>
        </p:blipFill>
        <p:spPr>
          <a:xfrm>
            <a:off x="705" y="1802162"/>
            <a:ext cx="4572635" cy="310443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20347" y="4950678"/>
            <a:ext cx="51370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/>
              <a:t>«Підвищення рівня  професіоналізму вчителів шляхом виконання завдань </a:t>
            </a:r>
          </a:p>
          <a:p>
            <a:r>
              <a:rPr lang="uk-UA" sz="2000" b="1" i="1" dirty="0" smtClean="0"/>
              <a:t>ІІІ етапу Всеукраїнського експерименту «Формування гармонійно-досконалої особистості в умовах сучасного навчального закладу»</a:t>
            </a:r>
            <a:endParaRPr lang="ru-RU" sz="2000" b="1" i="1" dirty="0"/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t="36111"/>
          <a:stretch/>
        </p:blipFill>
        <p:spPr bwMode="auto">
          <a:xfrm>
            <a:off x="4316110" y="2011843"/>
            <a:ext cx="4780439" cy="2489006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34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" y="-28252"/>
            <a:ext cx="9144635" cy="6875454"/>
          </a:xfrm>
          <a:prstGeom prst="rect">
            <a:avLst/>
          </a:prstGeom>
        </p:spPr>
      </p:pic>
      <p:pic>
        <p:nvPicPr>
          <p:cNvPr id="14" name="Рисунок 13" descr="D:\Documents and Settings\Admin\Рабочий стол\Новая папка\IMG_4833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8" t="28215" r="19046"/>
          <a:stretch/>
        </p:blipFill>
        <p:spPr bwMode="auto">
          <a:xfrm>
            <a:off x="5191432" y="693178"/>
            <a:ext cx="3957276" cy="2245254"/>
          </a:xfrm>
          <a:prstGeom prst="flowChartMultidocumen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2" descr="C:\тв гр\робота тв гр\16-17\материалы\21 12 16\IMG_52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3" t="7813" r="7230" b="13924"/>
          <a:stretch/>
        </p:blipFill>
        <p:spPr bwMode="auto">
          <a:xfrm>
            <a:off x="76294" y="1937807"/>
            <a:ext cx="4104608" cy="2444624"/>
          </a:xfrm>
          <a:prstGeom prst="flowChartMultidocumen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8" y="9436"/>
            <a:ext cx="6751774" cy="92911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61284" y="838731"/>
            <a:ext cx="86256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    </a:t>
            </a: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Творча група </a:t>
            </a:r>
          </a:p>
          <a:p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високої </a:t>
            </a:r>
            <a:r>
              <a:rPr lang="uk-UA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пед.майстерності</a:t>
            </a: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23750" y="2936932"/>
            <a:ext cx="32968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</a:t>
            </a:r>
            <a:r>
              <a:rPr lang="uk-UA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«Етичні аспекти соціально-педагогічної діяльності»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Анкетування</a:t>
            </a:r>
            <a:r>
              <a:rPr lang="uk-UA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«Морально-етичний кодекс вчителя» </a:t>
            </a:r>
          </a:p>
        </p:txBody>
      </p:sp>
      <p:pic>
        <p:nvPicPr>
          <p:cNvPr id="15" name="Picture 2" descr="C:\тв гр\рисунки к през\Рисунок17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2" t="24372" r="4269" b="29489"/>
          <a:stretch/>
        </p:blipFill>
        <p:spPr bwMode="auto">
          <a:xfrm>
            <a:off x="3656445" y="2158942"/>
            <a:ext cx="2355216" cy="22234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/>
          <p:cNvSpPr/>
          <p:nvPr/>
        </p:nvSpPr>
        <p:spPr>
          <a:xfrm rot="490633">
            <a:off x="4565882" y="4757570"/>
            <a:ext cx="4332842" cy="16004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Труднощі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відчувають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стосунках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педагогами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І.Д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Бех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наголошує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спостерігають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спільної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взаєморозуміння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бачать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необ’єктивний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  до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неповаги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учителями.</a:t>
            </a: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160460" y="4100792"/>
            <a:ext cx="457279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Круглий </a:t>
            </a:r>
            <a:r>
              <a:rPr lang="uk-UA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стіл</a:t>
            </a:r>
            <a:r>
              <a:rPr lang="uk-UA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«Етичні аспекти соціально-педагогічної діяльності. </a:t>
            </a:r>
            <a:r>
              <a:rPr lang="uk-UA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Психологізація </a:t>
            </a:r>
            <a:r>
              <a:rPr lang="uk-UA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НВП» 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uk-UA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Дискусія</a:t>
            </a:r>
            <a:r>
              <a:rPr lang="uk-UA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«Етичні засади у відносинах між вчителем та учнем. Морально-етичний кодекс вчителя» </a:t>
            </a:r>
            <a:endParaRPr lang="en-US" alt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Круглий </a:t>
            </a:r>
            <a:r>
              <a:rPr lang="uk-UA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стіл </a:t>
            </a:r>
            <a:r>
              <a:rPr lang="uk-UA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«Взаємообумовлений розвиток моральності особи та її духовності</a:t>
            </a:r>
            <a:r>
              <a:rPr lang="uk-UA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Особистісна </a:t>
            </a:r>
            <a:r>
              <a:rPr lang="uk-UA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рефлексія вчителя»</a:t>
            </a:r>
            <a:r>
              <a:rPr lang="uk-UA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417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1173</TotalTime>
  <Words>2072</Words>
  <Application>Microsoft Office PowerPoint</Application>
  <PresentationFormat>Экран (4:3)</PresentationFormat>
  <Paragraphs>517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ІІ етап Всеукраїнських предметних олімпіад  у 2016-2017 н.р.</vt:lpstr>
      <vt:lpstr>Презентация PowerPoint</vt:lpstr>
      <vt:lpstr>Презентация PowerPoint</vt:lpstr>
      <vt:lpstr>Презентация PowerPoint</vt:lpstr>
      <vt:lpstr>Всеукраїнські конкурси</vt:lpstr>
      <vt:lpstr>Презентация PowerPoint</vt:lpstr>
      <vt:lpstr>Факультативи, гуртки</vt:lpstr>
      <vt:lpstr>Презентация PowerPoint</vt:lpstr>
      <vt:lpstr>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Viktory</cp:lastModifiedBy>
  <cp:revision>134</cp:revision>
  <dcterms:created xsi:type="dcterms:W3CDTF">2017-07-20T07:35:30Z</dcterms:created>
  <dcterms:modified xsi:type="dcterms:W3CDTF">2017-09-17T06:40:37Z</dcterms:modified>
</cp:coreProperties>
</file>