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.xml" ContentType="application/vnd.openxmlformats-officedocument.presentationml.notesSlide+xml"/>
  <Override PartName="/ppt/charts/chart7.xml" ContentType="application/vnd.openxmlformats-officedocument.drawingml.chart+xml"/>
  <Override PartName="/ppt/drawings/drawing2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theme/themeOverride1.xml" ContentType="application/vnd.openxmlformats-officedocument.themeOverride+xml"/>
  <Override PartName="/ppt/drawings/drawing3.xml" ContentType="application/vnd.openxmlformats-officedocument.drawingml.chartshapes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7" r:id="rId2"/>
    <p:sldId id="273" r:id="rId3"/>
    <p:sldId id="261" r:id="rId4"/>
    <p:sldId id="268" r:id="rId5"/>
    <p:sldId id="275" r:id="rId6"/>
    <p:sldId id="264" r:id="rId7"/>
    <p:sldId id="262" r:id="rId8"/>
    <p:sldId id="274" r:id="rId9"/>
    <p:sldId id="265" r:id="rId10"/>
    <p:sldId id="266" r:id="rId11"/>
    <p:sldId id="267" r:id="rId12"/>
    <p:sldId id="269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11" r:id="rId45"/>
    <p:sldId id="310" r:id="rId46"/>
    <p:sldId id="308" r:id="rId47"/>
    <p:sldId id="309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4" autoAdjust="0"/>
    <p:restoredTop sz="94660"/>
  </p:normalViewPr>
  <p:slideViewPr>
    <p:cSldViewPr>
      <p:cViewPr varScale="1">
        <p:scale>
          <a:sx n="61" d="100"/>
          <a:sy n="61" d="100"/>
        </p:scale>
        <p:origin x="15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1;&#1102;&#1076;&#1084;&#1080;&#1083;&#1072;\Desktop\&#1057;&#1045;&#1056;&#1055;%20&#1087;&#1077;&#1076;&#1088;&#1072;&#1076;&#1072;\&#1043;&#1072;&#1083;&#1110;&#1094;&#1100;&#1082;&#1072;%20&#1057;.&#1055;.%20&#1084;&#1086;&#1085;&#1110;&#1090;&#1086;&#1088;&#1080;&#1085;&#1075;%202017\&#1044;&#1080;&#1072;&#1075;&#1088;&#1072;&#1084;&#1084;&#1072;%20&#1086;&#1087;%20-%20&#1088;&#1091;&#1093;%20&#1072;&#1087;&#1072;&#1088;%20d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1;&#1102;&#1076;&#1084;&#1080;&#1083;&#1072;\Desktop\&#1057;&#1045;&#1056;&#1055;%20&#1087;&#1077;&#1076;&#1088;&#1072;&#1076;&#1072;\&#1043;&#1072;&#1083;&#1110;&#1094;&#1100;&#1082;&#1072;%20&#1057;.&#1055;.%20&#1084;&#1086;&#1085;&#1110;&#1090;&#1086;&#1088;&#1080;&#1085;&#1075;%202017\&#1085;&#1077;&#1088;&#1074;&#1086;&#1074;&#1072;%20&#1089;&#1080;&#1089;&#1090;&#1077;&#1084;&#1072;%20d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1;&#1102;&#1076;&#1084;&#1080;&#1083;&#1072;\Desktop\&#1057;&#1045;&#1056;&#1055;%20&#1087;&#1077;&#1076;&#1088;&#1072;&#1076;&#1072;\&#1043;&#1072;&#1083;&#1110;&#1094;&#1100;&#1082;&#1072;%20&#1057;.&#1055;.%20&#1084;&#1086;&#1085;&#1110;&#1090;&#1086;&#1088;&#1080;&#1085;&#1075;%202017\&#1047;&#1110;&#1088;,%20&#1051;&#1086;&#1088;-&#1086;&#1088;&#1075;&#1072;&#1085;&#1080;%20d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1;&#1102;&#1076;&#1084;&#1080;&#1083;&#1072;\Desktop\&#1057;&#1045;&#1056;&#1055;%20&#1087;&#1077;&#1076;&#1088;&#1072;&#1076;&#1072;\&#1043;&#1072;&#1083;&#1110;&#1094;&#1100;&#1082;&#1072;%20&#1057;.&#1055;.%20&#1084;&#1086;&#1085;&#1110;&#1090;&#1086;&#1088;&#1080;&#1085;&#1075;%202017\&#1086;&#1088;&#1075;&#1072;&#1085;&#1080;%20&#1090;&#1088;&#1072;&#1074;&#1083;&#1077;&#1085;&#1085;&#1103;,%20&#1077;&#1085;&#1076;&#1086;&#1082;&#1088;&#1080;&#1085;&#1085;&#1072;%20&#1089;&#1080;&#1089;&#1090;&#1077;&#1084;&#1072;%20d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1;&#1102;&#1076;&#1084;&#1080;&#1083;&#1072;\Desktop\&#1057;&#1045;&#1056;&#1055;%20&#1087;&#1077;&#1076;&#1088;&#1072;&#1076;&#1072;\&#1043;&#1072;&#1083;&#1110;&#1094;&#1100;&#1082;&#1072;%20&#1057;.&#1055;.%20&#1084;&#1086;&#1085;&#1110;&#1090;&#1086;&#1088;&#1080;&#1085;&#1075;%202017\&#1052;&#1077;&#1076;&#1080;&#1082;&#1086;-&#1087;&#1077;&#1076;&#1072;&#1075;&#1086;&#1075;&#1110;&#1095;&#1085;&#1080;&#1081;%20&#1082;&#1086;&#1085;&#1090;&#1088;&#1086;&#1083;&#1100;%20d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1;&#1102;&#1076;&#1084;&#1080;&#1083;&#1072;\Desktop\&#1057;&#1045;&#1056;&#1055;%20&#1087;&#1077;&#1076;&#1088;&#1072;&#1076;&#1072;\&#1043;&#1072;&#1083;&#1110;&#1094;&#1100;&#1082;&#1072;%20&#1057;.&#1055;.%20&#1084;&#1086;&#1085;&#1110;&#1090;&#1086;&#1088;&#1080;&#1085;&#1075;%202017\&#1055;&#1088;&#1086;&#1092;&#1110;&#1083;&#1072;&#1082;&#1090;&#1080;&#1095;&#1085;&#1110;%20&#1086;&#1075;&#1083;&#1103;&#1076;&#1080;%20d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1;&#1102;&#1076;&#1084;&#1080;&#1083;&#1072;\Desktop\&#1057;&#1045;&#1056;&#1055;%20&#1087;&#1077;&#1076;&#1088;&#1072;&#1076;&#1072;\&#1043;&#1072;&#1083;&#1110;&#1094;&#1100;&#1082;&#1072;%20&#1057;.&#1055;.%20&#1084;&#1086;&#1085;&#1110;&#1090;&#1086;&#1088;&#1080;&#1085;&#1075;%202017\&#1065;&#1086;&#1088;&#1110;&#1095;&#1085;&#1077;%20&#1086;&#1094;&#1110;&#1085;&#1102;&#1074;&#1072;&#1085;&#1085;&#1103;%20Excel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1;&#1102;&#1076;&#1084;&#1080;&#1083;&#1072;\Desktop\&#1057;&#1045;&#1056;&#1055;%20&#1087;&#1077;&#1076;&#1088;&#1072;&#1076;&#1072;\&#1043;&#1072;&#1083;&#1110;&#1094;&#1100;&#1082;&#1072;%20&#1057;.&#1055;.%20&#1084;&#1086;&#1085;&#1110;&#1090;&#1086;&#1088;&#1080;&#1085;&#1075;%202017\&#1065;&#1086;&#1088;&#1110;&#1095;&#1085;&#1077;%20&#1086;&#1094;&#1110;&#1085;&#1102;&#1074;&#1072;&#1085;&#1085;&#1103;%20Excel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61;&#1072;&#1088;&#1095;&#1091;&#1074;&#1072;&#1085;&#1085;&#1103;\&#1093;&#1072;&#1088;&#1095;&#1091;&#1074;&#1072;&#1085;&#1085;&#1103;%20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Documents%20and%20Settings\Admin\&#1056;&#1072;&#1073;&#1086;&#1095;&#1080;&#1081;%20&#1089;&#1090;&#1086;&#1083;\&#1058;&#1088;&#1072;&#1074;&#1084;&#1072;&#1090;&#1080;&#1079;&#1084;%20&#1091;&#1095;&#1085;&#1110;&#1074;&#1089;&#1100;&#1082;&#1080;&#1081;%20Office%20Excel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61;&#1072;&#1088;&#1095;&#1091;&#1074;&#1072;&#1085;&#1085;&#1103;\&#1093;&#1072;&#1088;&#1095;&#1091;&#1074;&#1072;&#1085;&#1085;&#1103;%20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Admin\&#1056;&#1072;&#1073;&#1086;&#1095;&#1080;&#1081;%20&#1089;&#1090;&#1086;&#1083;\&#1058;&#1088;&#1072;&#1074;&#1084;&#1072;&#1090;&#1080;&#1079;&#1084;%20Office%20Exce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oleObject" Target="file:///C:\Users\Kucherenko_YA\Desktop\&#1050;&#1085;&#1080;&#1075;&#1072;1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7.1726450860309127E-2"/>
          <c:y val="4.8432695913010873E-2"/>
          <c:w val="0.90281058617672794"/>
          <c:h val="0.7924271966004249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7D1-4CD8-8D3B-2277E7AFB1D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7D1-4CD8-8D3B-2277E7AFB1D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7D1-4CD8-8D3B-2277E7AFB1D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3"/>
                <c:pt idx="0">
                  <c:v>1-4 класи</c:v>
                </c:pt>
                <c:pt idx="1">
                  <c:v>5-9 класи</c:v>
                </c:pt>
                <c:pt idx="2">
                  <c:v>10-11 класи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100</c:v>
                </c:pt>
                <c:pt idx="1">
                  <c:v>87</c:v>
                </c:pt>
                <c:pt idx="2">
                  <c:v>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7D1-4CD8-8D3B-2277E7AFB1D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3"/>
                <c:pt idx="0">
                  <c:v>1-4 класи</c:v>
                </c:pt>
                <c:pt idx="1">
                  <c:v>5-9 класи</c:v>
                </c:pt>
                <c:pt idx="2">
                  <c:v>10-11 класи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7D1-4CD8-8D3B-2277E7AFB1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00852168"/>
        <c:axId val="200852560"/>
        <c:axId val="0"/>
      </c:bar3DChart>
      <c:catAx>
        <c:axId val="200852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200852560"/>
        <c:crosses val="autoZero"/>
        <c:auto val="1"/>
        <c:lblAlgn val="ctr"/>
        <c:lblOffset val="100"/>
        <c:noMultiLvlLbl val="0"/>
      </c:catAx>
      <c:valAx>
        <c:axId val="2008525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08521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4957979492306807E-2"/>
          <c:y val="0"/>
          <c:w val="0.92983736599352973"/>
          <c:h val="1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explosion val="31"/>
            <c:spPr>
              <a:solidFill>
                <a:srgbClr val="FF00FF"/>
              </a:solidFill>
            </c:spPr>
          </c:dPt>
          <c:dPt>
            <c:idx val="1"/>
            <c:bubble3D val="0"/>
            <c:spPr>
              <a:solidFill>
                <a:srgbClr val="00FFCC"/>
              </a:solidFill>
            </c:spPr>
          </c:dPt>
          <c:dLbls>
            <c:dLbl>
              <c:idx val="0"/>
              <c:layout>
                <c:manualLayout>
                  <c:x val="-0.14646631149698283"/>
                  <c:y val="-0.18977908158759235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1341651680894414"/>
                  <c:y val="5.5549975495841217E-2"/>
                </c:manualLayout>
              </c:layout>
              <c:spPr/>
              <c:txPr>
                <a:bodyPr/>
                <a:lstStyle/>
                <a:p>
                  <a:pPr>
                    <a:defRPr sz="1600" b="1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Лист1!$A$1:$A$2</c:f>
              <c:strCache>
                <c:ptCount val="2"/>
                <c:pt idx="0">
                  <c:v>випущено з виправленою мовою</c:v>
                </c:pt>
                <c:pt idx="1">
                  <c:v>залишено для подальшої роботи</c:v>
                </c:pt>
              </c:strCache>
            </c:strRef>
          </c:cat>
          <c:val>
            <c:numRef>
              <c:f>Лист1!$B$1:$B$2</c:f>
              <c:numCache>
                <c:formatCode>General</c:formatCode>
                <c:ptCount val="2"/>
                <c:pt idx="0">
                  <c:v>17</c:v>
                </c:pt>
                <c:pt idx="1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2.7856279721428741E-2"/>
          <c:y val="0.81792169685019867"/>
          <c:w val="0.88878238456614755"/>
          <c:h val="0.13382257002880779"/>
        </c:manualLayout>
      </c:layout>
      <c:overlay val="0"/>
      <c:txPr>
        <a:bodyPr/>
        <a:lstStyle/>
        <a:p>
          <a:pPr>
            <a:defRPr sz="1400"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опорно-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рухового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апарату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5588188976377954"/>
          <c:y val="2.314814814814814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6570048309178744E-2"/>
          <c:y val="0.12430817610062893"/>
          <c:w val="0.97342995169082125"/>
          <c:h val="0.739161343039667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2014-2015н.р.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3.055555555555553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сколіоз</c:v>
                </c:pt>
                <c:pt idx="1">
                  <c:v>порушення постави</c:v>
                </c:pt>
                <c:pt idx="2">
                  <c:v>плоскостопість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1.4E-2</c:v>
                </c:pt>
                <c:pt idx="1">
                  <c:v>2.3E-2</c:v>
                </c:pt>
                <c:pt idx="2">
                  <c:v>6.0999999999999999E-2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2015-2016н.р.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5555555555555558E-3"/>
                  <c:y val="4.166666666666666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3,5%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3333333333333332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4,9%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сколіоз</c:v>
                </c:pt>
                <c:pt idx="1">
                  <c:v>порушення постави</c:v>
                </c:pt>
                <c:pt idx="2">
                  <c:v>плоскостопість</c:v>
                </c:pt>
              </c:strCache>
            </c:strRef>
          </c:cat>
          <c:val>
            <c:numRef>
              <c:f>Лист1!$C$2:$C$4</c:f>
              <c:numCache>
                <c:formatCode>0.00%</c:formatCode>
                <c:ptCount val="3"/>
                <c:pt idx="0">
                  <c:v>1.04E-2</c:v>
                </c:pt>
                <c:pt idx="1">
                  <c:v>3.5000000000000003E-2</c:v>
                </c:pt>
                <c:pt idx="2">
                  <c:v>4.9000000000000002E-2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2016-2017н.р.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8,2%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6666666666666666E-2"/>
                  <c:y val="4.629629629629629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2,6%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5555555555555552E-2"/>
                  <c:y val="5.092592592592592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5,1%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сколіоз</c:v>
                </c:pt>
                <c:pt idx="1">
                  <c:v>порушення постави</c:v>
                </c:pt>
                <c:pt idx="2">
                  <c:v>плоскостопість</c:v>
                </c:pt>
              </c:strCache>
            </c:strRef>
          </c:cat>
          <c:val>
            <c:numRef>
              <c:f>Лист1!$D$2:$D$4</c:f>
              <c:numCache>
                <c:formatCode>0.00%</c:formatCode>
                <c:ptCount val="3"/>
                <c:pt idx="0">
                  <c:v>8.2000000000000003E-2</c:v>
                </c:pt>
                <c:pt idx="1">
                  <c:v>2.5999999999999999E-2</c:v>
                </c:pt>
                <c:pt idx="2">
                  <c:v>5.0999999999999997E-2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8901160"/>
        <c:axId val="198901552"/>
      </c:barChart>
      <c:catAx>
        <c:axId val="1989011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98901552"/>
        <c:crosses val="autoZero"/>
        <c:auto val="1"/>
        <c:lblAlgn val="ctr"/>
        <c:lblOffset val="100"/>
        <c:noMultiLvlLbl val="0"/>
      </c:catAx>
      <c:valAx>
        <c:axId val="198901552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98901160"/>
        <c:crosses val="autoZero"/>
        <c:crossBetween val="between"/>
      </c:valAx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37464966335729777"/>
          <c:y val="0.14940152528103798"/>
          <c:w val="0.32866668525260301"/>
          <c:h val="0.19342965384043975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solidFill>
                  <a:srgbClr val="C00000"/>
                </a:solidFill>
              </a:defRPr>
            </a:pP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Нервова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</a:t>
            </a:r>
          </a:p>
        </c:rich>
      </c:tx>
      <c:layout>
        <c:manualLayout>
          <c:xMode val="edge"/>
          <c:yMode val="edge"/>
          <c:x val="0.55894127422962225"/>
          <c:y val="5.128205128205128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8908790564755791E-2"/>
          <c:y val="0"/>
          <c:w val="0.9434197663913132"/>
          <c:h val="0.845015675123942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2014-2015н.р.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-1.9444444444444445E-2"/>
                  <c:y val="-5.092592592592592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функції захворювання НС</c:v>
                </c:pt>
                <c:pt idx="1">
                  <c:v>органи захворювання НС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4.2000000000000003E-2</c:v>
                </c:pt>
                <c:pt idx="1">
                  <c:v>3.0000000000000001E-3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2015-2016н.р.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5.5555555555555532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4,6%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функції захворювання НС</c:v>
                </c:pt>
                <c:pt idx="1">
                  <c:v>органи захворювання НС</c:v>
                </c:pt>
              </c:strCache>
            </c:strRef>
          </c:cat>
          <c:val>
            <c:numRef>
              <c:f>Лист1!$C$2:$C$3</c:f>
              <c:numCache>
                <c:formatCode>0.00%</c:formatCode>
                <c:ptCount val="2"/>
                <c:pt idx="0">
                  <c:v>4.5999999999999999E-2</c:v>
                </c:pt>
                <c:pt idx="1">
                  <c:v>8.0000000000000004E-4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2016-2017н.р.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4444444444444446E-2"/>
                  <c:y val="3.240740740740740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500000000000000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функції захворювання НС</c:v>
                </c:pt>
                <c:pt idx="1">
                  <c:v>органи захворювання НС</c:v>
                </c:pt>
              </c:strCache>
            </c:strRef>
          </c:cat>
          <c:val>
            <c:numRef>
              <c:f>Лист1!$D$2:$D$3</c:f>
              <c:numCache>
                <c:formatCode>0.00%</c:formatCode>
                <c:ptCount val="2"/>
                <c:pt idx="0">
                  <c:v>5.3400000000000003E-2</c:v>
                </c:pt>
                <c:pt idx="1">
                  <c:v>0.01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8902336"/>
        <c:axId val="198902728"/>
      </c:barChart>
      <c:catAx>
        <c:axId val="1989023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98902728"/>
        <c:crosses val="autoZero"/>
        <c:auto val="1"/>
        <c:lblAlgn val="ctr"/>
        <c:lblOffset val="100"/>
        <c:noMultiLvlLbl val="0"/>
      </c:catAx>
      <c:valAx>
        <c:axId val="198902728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98902336"/>
        <c:crosses val="autoZero"/>
        <c:crossBetween val="between"/>
      </c:valAx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70587399154182051"/>
          <c:y val="0.16717155147273255"/>
          <c:w val="0.24444044438724793"/>
          <c:h val="0.31831911636045496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 органів зору, дихання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1.8900343642611683E-2"/>
          <c:y val="0.15609756097560976"/>
          <c:w val="0.98109965635738827"/>
          <c:h val="0.711883682222648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2014-2015н.р.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1111111111111112E-2"/>
                  <c:y val="1.388888888888888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7777777777777776E-2"/>
                  <c:y val="1.851851851851851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зниження гостроти зору</c:v>
                </c:pt>
                <c:pt idx="1">
                  <c:v>хронічні тонзиліти</c:v>
                </c:pt>
                <c:pt idx="2">
                  <c:v>бронхіальна астма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7.4999999999999997E-2</c:v>
                </c:pt>
                <c:pt idx="1">
                  <c:v>3.1E-2</c:v>
                </c:pt>
                <c:pt idx="2">
                  <c:v>8.0000000000000002E-3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2015-2016н.р.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2222222222222233E-2"/>
                  <c:y val="-6.01851851851851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7777777777777779E-3"/>
                  <c:y val="-6.944444444444444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0,7%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зниження гостроти зору</c:v>
                </c:pt>
                <c:pt idx="1">
                  <c:v>хронічні тонзиліти</c:v>
                </c:pt>
                <c:pt idx="2">
                  <c:v>бронхіальна астма</c:v>
                </c:pt>
              </c:strCache>
            </c:strRef>
          </c:cat>
          <c:val>
            <c:numRef>
              <c:f>Лист1!$C$2:$C$4</c:f>
              <c:numCache>
                <c:formatCode>0.00%</c:formatCode>
                <c:ptCount val="3"/>
                <c:pt idx="0">
                  <c:v>7.9000000000000001E-2</c:v>
                </c:pt>
                <c:pt idx="1">
                  <c:v>4.2000000000000003E-2</c:v>
                </c:pt>
                <c:pt idx="2">
                  <c:v>7.0000000000000001E-3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2016-2017н.р.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4444444444444467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05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7222222222222221E-2"/>
                  <c:y val="3.24074074074074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зниження гостроти зору</c:v>
                </c:pt>
                <c:pt idx="1">
                  <c:v>хронічні тонзиліти</c:v>
                </c:pt>
                <c:pt idx="2">
                  <c:v>бронхіальна астма</c:v>
                </c:pt>
              </c:strCache>
            </c:strRef>
          </c:cat>
          <c:val>
            <c:numRef>
              <c:f>Лист1!$D$2:$D$4</c:f>
              <c:numCache>
                <c:formatCode>0.00%</c:formatCode>
                <c:ptCount val="3"/>
                <c:pt idx="0">
                  <c:v>9.3799999999999994E-2</c:v>
                </c:pt>
                <c:pt idx="1">
                  <c:v>3.1199999999999999E-2</c:v>
                </c:pt>
                <c:pt idx="2">
                  <c:v>1.15E-2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98903512"/>
        <c:axId val="199469656"/>
      </c:barChart>
      <c:catAx>
        <c:axId val="198903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99469656"/>
        <c:crosses val="autoZero"/>
        <c:auto val="1"/>
        <c:lblAlgn val="ctr"/>
        <c:lblOffset val="100"/>
        <c:noMultiLvlLbl val="0"/>
      </c:catAx>
      <c:valAx>
        <c:axId val="199469656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98903512"/>
        <c:crosses val="autoZero"/>
        <c:crossBetween val="between"/>
      </c:valAx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77167370186974049"/>
          <c:y val="0.14721848793291081"/>
          <c:w val="0.21323468941382326"/>
          <c:h val="0.25115157480314959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Захворювання органів травлення</a:t>
            </a:r>
            <a:r>
              <a:rPr lang="uk-UA" sz="1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uk-UA" sz="1800" baseline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ендокринні захворювання</a:t>
            </a:r>
            <a:endParaRPr lang="ru-RU" sz="1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5470729832804048"/>
          <c:y val="2.3255813953488372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0257826887661142E-2"/>
          <c:y val="0.22015503875968992"/>
          <c:w val="0.95201476196690882"/>
          <c:h val="0.7013309528169443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2014-2015н.р.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3.33333333333333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b="1"/>
                      <a:t>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5000000000000001E-2"/>
                  <c:y val="5.55555555555555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 органи травлення</c:v>
                </c:pt>
                <c:pt idx="1">
                  <c:v>хвороба печінки</c:v>
                </c:pt>
                <c:pt idx="2">
                  <c:v>ендокринні захворювання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6.0999999999999999E-2</c:v>
                </c:pt>
                <c:pt idx="1">
                  <c:v>0.06</c:v>
                </c:pt>
                <c:pt idx="2">
                  <c:v>1.4999999999999999E-2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2015-2016н.р.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3333333333333367E-3"/>
                  <c:y val="2.3147783610382028E-2"/>
                </c:manualLayout>
              </c:layout>
              <c:tx>
                <c:rich>
                  <a:bodyPr/>
                  <a:lstStyle/>
                  <a:p>
                    <a:r>
                      <a:rPr lang="en-US" b="1"/>
                      <a:t>5,1%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945580543439227E-2"/>
                  <c:y val="-1.3888787157419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666666666666673E-2"/>
                  <c:y val="-5.555555555555552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1,3%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 органи травлення</c:v>
                </c:pt>
                <c:pt idx="1">
                  <c:v>хвороба печінки</c:v>
                </c:pt>
                <c:pt idx="2">
                  <c:v>ендокринні захворювання</c:v>
                </c:pt>
              </c:strCache>
            </c:strRef>
          </c:cat>
          <c:val>
            <c:numRef>
              <c:f>Лист1!$C$2:$C$4</c:f>
              <c:numCache>
                <c:formatCode>0.00%</c:formatCode>
                <c:ptCount val="3"/>
                <c:pt idx="0">
                  <c:v>5.0999999999999997E-2</c:v>
                </c:pt>
                <c:pt idx="1">
                  <c:v>5.0200000000000002E-2</c:v>
                </c:pt>
                <c:pt idx="2">
                  <c:v>1.2999999999999999E-2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2016-2017н.р.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8333333333333369E-2"/>
                  <c:y val="0.11111111111111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0491701127287169E-2"/>
                  <c:y val="8.7747665262772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05"/>
                  <c:y val="0.10185185185185186"/>
                </c:manualLayout>
              </c:layout>
              <c:tx>
                <c:rich>
                  <a:bodyPr/>
                  <a:lstStyle/>
                  <a:p>
                    <a:r>
                      <a:rPr lang="en-US" sz="1600" b="1"/>
                      <a:t>1,8%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 органи травлення</c:v>
                </c:pt>
                <c:pt idx="1">
                  <c:v>хвороба печінки</c:v>
                </c:pt>
                <c:pt idx="2">
                  <c:v>ендокринні захворювання</c:v>
                </c:pt>
              </c:strCache>
            </c:strRef>
          </c:cat>
          <c:val>
            <c:numRef>
              <c:f>Лист1!$D$2:$D$4</c:f>
              <c:numCache>
                <c:formatCode>0.00%</c:formatCode>
                <c:ptCount val="3"/>
                <c:pt idx="0">
                  <c:v>5.0200000000000002E-2</c:v>
                </c:pt>
                <c:pt idx="1">
                  <c:v>4.9299999999999997E-2</c:v>
                </c:pt>
                <c:pt idx="2">
                  <c:v>1.7999999999999999E-2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99470440"/>
        <c:axId val="199470832"/>
        <c:axId val="0"/>
      </c:bar3DChart>
      <c:catAx>
        <c:axId val="1994704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99470832"/>
        <c:crosses val="autoZero"/>
        <c:auto val="1"/>
        <c:lblAlgn val="ctr"/>
        <c:lblOffset val="100"/>
        <c:noMultiLvlLbl val="0"/>
      </c:catAx>
      <c:valAx>
        <c:axId val="199470832"/>
        <c:scaling>
          <c:orientation val="minMax"/>
        </c:scaling>
        <c:delete val="1"/>
        <c:axPos val="l"/>
        <c:numFmt formatCode="0.0%" sourceLinked="1"/>
        <c:majorTickMark val="out"/>
        <c:minorTickMark val="none"/>
        <c:tickLblPos val="nextTo"/>
        <c:crossAx val="1994704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168240019721289"/>
          <c:y val="2.55868888481963E-2"/>
          <c:w val="0.21323468941382331"/>
          <c:h val="0.33911453776611267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uk-UA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Медико-педагогічний</a:t>
            </a:r>
            <a:r>
              <a:rPr lang="uk-UA" sz="2400" baseline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контроль</a:t>
            </a:r>
            <a:endParaRPr lang="ru-RU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3820144356955381"/>
          <c:y val="2.7777777777777776E-2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9713261648745518E-2"/>
          <c:y val="0.16150793650793652"/>
          <c:w val="0.9748100640645726"/>
          <c:h val="0.739080739907511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2014-2015н.р.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444444444444444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6.018518518518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8.3333333333333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Всього</c:v>
                </c:pt>
                <c:pt idx="1">
                  <c:v>Основна</c:v>
                </c:pt>
                <c:pt idx="2">
                  <c:v>підготовча</c:v>
                </c:pt>
                <c:pt idx="3">
                  <c:v>спеціальна</c:v>
                </c:pt>
                <c:pt idx="4">
                  <c:v>звільнені</c:v>
                </c:pt>
              </c:strCache>
            </c:strRef>
          </c:cat>
          <c:val>
            <c:numRef>
              <c:f>Лист1!$B$2:$B$6</c:f>
              <c:numCache>
                <c:formatCode>0</c:formatCode>
                <c:ptCount val="5"/>
                <c:pt idx="0" formatCode="General">
                  <c:v>1111</c:v>
                </c:pt>
                <c:pt idx="1">
                  <c:v>880</c:v>
                </c:pt>
                <c:pt idx="2">
                  <c:v>194</c:v>
                </c:pt>
                <c:pt idx="3">
                  <c:v>27</c:v>
                </c:pt>
                <c:pt idx="4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2015-2016н.р.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3333333333333332E-3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Всього</c:v>
                </c:pt>
                <c:pt idx="1">
                  <c:v>Основна</c:v>
                </c:pt>
                <c:pt idx="2">
                  <c:v>підготовча</c:v>
                </c:pt>
                <c:pt idx="3">
                  <c:v>спеціальна</c:v>
                </c:pt>
                <c:pt idx="4">
                  <c:v>звільнені</c:v>
                </c:pt>
              </c:strCache>
            </c:strRef>
          </c:cat>
          <c:val>
            <c:numRef>
              <c:f>Лист1!$C$2:$C$6</c:f>
              <c:numCache>
                <c:formatCode>0</c:formatCode>
                <c:ptCount val="5"/>
                <c:pt idx="0">
                  <c:v>1154</c:v>
                </c:pt>
                <c:pt idx="1">
                  <c:v>919</c:v>
                </c:pt>
                <c:pt idx="2">
                  <c:v>207</c:v>
                </c:pt>
                <c:pt idx="3">
                  <c:v>17</c:v>
                </c:pt>
                <c:pt idx="4">
                  <c:v>11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2016-2017н.р.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3.611111111111110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1111111111111112E-2"/>
                  <c:y val="-8.3333333333333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6.4814814814814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-8.33333333333332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Всього</c:v>
                </c:pt>
                <c:pt idx="1">
                  <c:v>Основна</c:v>
                </c:pt>
                <c:pt idx="2">
                  <c:v>підготовча</c:v>
                </c:pt>
                <c:pt idx="3">
                  <c:v>спеціальна</c:v>
                </c:pt>
                <c:pt idx="4">
                  <c:v>звільнені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1215</c:v>
                </c:pt>
                <c:pt idx="1">
                  <c:v>961</c:v>
                </c:pt>
                <c:pt idx="2">
                  <c:v>216</c:v>
                </c:pt>
                <c:pt idx="3">
                  <c:v>27</c:v>
                </c:pt>
                <c:pt idx="4">
                  <c:v>11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one"/>
        <c:axId val="199471616"/>
        <c:axId val="199472008"/>
        <c:axId val="0"/>
      </c:bar3DChart>
      <c:catAx>
        <c:axId val="1994716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99472008"/>
        <c:crosses val="autoZero"/>
        <c:auto val="1"/>
        <c:lblAlgn val="ctr"/>
        <c:lblOffset val="100"/>
        <c:noMultiLvlLbl val="0"/>
      </c:catAx>
      <c:valAx>
        <c:axId val="1994720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9471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918282392120343"/>
          <c:y val="4.9490063742032235E-2"/>
          <c:w val="0.1882723732114131"/>
          <c:h val="0.27284495688038995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Профілактичний огляд</a:t>
            </a:r>
          </a:p>
        </c:rich>
      </c:tx>
      <c:layout>
        <c:manualLayout>
          <c:xMode val="edge"/>
          <c:yMode val="edge"/>
          <c:x val="7.0881823316389259E-2"/>
          <c:y val="4.6296296296296294E-3"/>
        </c:manualLayout>
      </c:layout>
      <c:overlay val="0"/>
      <c:spPr>
        <a:noFill/>
        <a:ln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1.0126582278481013E-2"/>
          <c:y val="0.11562518226888306"/>
          <c:w val="0.8805865414243329"/>
          <c:h val="0.75716827063283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Оглянуто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2014-2015н.р.2</c:v>
                </c:pt>
                <c:pt idx="1">
                  <c:v>2015-2016н.р.</c:v>
                </c:pt>
                <c:pt idx="2">
                  <c:v>2016-2017н.р.</c:v>
                </c:pt>
              </c:strCache>
            </c:strRef>
          </c:cat>
          <c:val>
            <c:numRef>
              <c:f>Лист1!$B$2:$D$2</c:f>
              <c:numCache>
                <c:formatCode>0</c:formatCode>
                <c:ptCount val="3"/>
                <c:pt idx="0">
                  <c:v>1111</c:v>
                </c:pt>
                <c:pt idx="1">
                  <c:v>1154</c:v>
                </c:pt>
                <c:pt idx="2" formatCode="General">
                  <c:v>1215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Виявлено захворювань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6877637130801688E-3"/>
                  <c:y val="2.356481481481472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1.430555555555564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0632911392405064E-3"/>
                  <c:y val="1.893518518518518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2014-2015н.р.2</c:v>
                </c:pt>
                <c:pt idx="1">
                  <c:v>2015-2016н.р.</c:v>
                </c:pt>
                <c:pt idx="2">
                  <c:v>2016-2017н.р.</c:v>
                </c:pt>
              </c:strCache>
            </c:strRef>
          </c:cat>
          <c:val>
            <c:numRef>
              <c:f>Лист1!$B$3:$D$3</c:f>
              <c:numCache>
                <c:formatCode>0</c:formatCode>
                <c:ptCount val="3"/>
                <c:pt idx="0">
                  <c:v>473</c:v>
                </c:pt>
                <c:pt idx="1">
                  <c:v>510</c:v>
                </c:pt>
                <c:pt idx="2" formatCode="General">
                  <c:v>520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"Д" група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1.3888888888888892E-2"/>
                  <c:y val="-6.944444444444446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2014-2015н.р.2</c:v>
                </c:pt>
                <c:pt idx="1">
                  <c:v>2015-2016н.р.</c:v>
                </c:pt>
                <c:pt idx="2">
                  <c:v>2016-2017н.р.</c:v>
                </c:pt>
              </c:strCache>
            </c:strRef>
          </c:cat>
          <c:val>
            <c:numRef>
              <c:f>Лист1!$B$4:$D$4</c:f>
              <c:numCache>
                <c:formatCode>0</c:formatCode>
                <c:ptCount val="3"/>
                <c:pt idx="0">
                  <c:v>516</c:v>
                </c:pt>
                <c:pt idx="1">
                  <c:v>333</c:v>
                </c:pt>
                <c:pt idx="2" formatCode="General">
                  <c:v>351</c:v>
                </c:pt>
              </c:numCache>
            </c:numRef>
          </c:val>
        </c:ser>
        <c:ser>
          <c:idx val="3"/>
          <c:order val="3"/>
          <c:tx>
            <c:strRef>
              <c:f>Лист1!$A$5</c:f>
              <c:strCache>
                <c:ptCount val="1"/>
                <c:pt idx="0">
                  <c:v>Дієт харчування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Лист1!$B$1:$D$1</c:f>
              <c:strCache>
                <c:ptCount val="3"/>
                <c:pt idx="0">
                  <c:v>2014-2015н.р.2</c:v>
                </c:pt>
                <c:pt idx="1">
                  <c:v>2015-2016н.р.</c:v>
                </c:pt>
                <c:pt idx="2">
                  <c:v>2016-2017н.р.</c:v>
                </c:pt>
              </c:strCache>
            </c:strRef>
          </c:cat>
          <c:val>
            <c:numRef>
              <c:f>Лист1!$B$5:$D$5</c:f>
              <c:numCache>
                <c:formatCode>0</c:formatCode>
                <c:ptCount val="3"/>
                <c:pt idx="0">
                  <c:v>91</c:v>
                </c:pt>
                <c:pt idx="1">
                  <c:v>76</c:v>
                </c:pt>
                <c:pt idx="2" formatCode="General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9472792"/>
        <c:axId val="199473184"/>
      </c:barChart>
      <c:catAx>
        <c:axId val="199472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99473184"/>
        <c:crosses val="autoZero"/>
        <c:auto val="1"/>
        <c:lblAlgn val="ctr"/>
        <c:lblOffset val="100"/>
        <c:noMultiLvlLbl val="0"/>
      </c:catAx>
      <c:valAx>
        <c:axId val="199473184"/>
        <c:scaling>
          <c:orientation val="minMax"/>
        </c:scaling>
        <c:delete val="1"/>
        <c:axPos val="l"/>
        <c:numFmt formatCode="0" sourceLinked="1"/>
        <c:majorTickMark val="out"/>
        <c:minorTickMark val="none"/>
        <c:tickLblPos val="nextTo"/>
        <c:crossAx val="199472792"/>
        <c:crosses val="autoZero"/>
        <c:crossBetween val="between"/>
      </c:valAx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79570258224658741"/>
          <c:y val="2.4361033923816139E-2"/>
          <c:w val="0.20429741775341248"/>
          <c:h val="0.59273889029229421"/>
        </c:manualLayout>
      </c:layout>
      <c:overlay val="0"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Результативність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щорічного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оцінювання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фізичної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підготовленості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5-11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(2016 - 2017н.р.)</a:t>
            </a:r>
          </a:p>
        </c:rich>
      </c:tx>
      <c:layout>
        <c:manualLayout>
          <c:xMode val="edge"/>
          <c:yMode val="edge"/>
          <c:x val="0.17790261085785325"/>
          <c:y val="1.9127100130447764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9559692114080648"/>
          <c:w val="1"/>
          <c:h val="0.6747556929577648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Лист1!$C$6</c:f>
              <c:strCache>
                <c:ptCount val="1"/>
                <c:pt idx="0">
                  <c:v>хлопців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Лист1!$B$7:$B$9</c:f>
              <c:strCache>
                <c:ptCount val="3"/>
                <c:pt idx="0">
                  <c:v>високий</c:v>
                </c:pt>
                <c:pt idx="1">
                  <c:v>достатній</c:v>
                </c:pt>
                <c:pt idx="2">
                  <c:v>середній</c:v>
                </c:pt>
              </c:strCache>
            </c:strRef>
          </c:cat>
          <c:val>
            <c:numRef>
              <c:f>Лист1!$C$7:$C$9</c:f>
              <c:numCache>
                <c:formatCode>General</c:formatCode>
                <c:ptCount val="3"/>
                <c:pt idx="0">
                  <c:v>111</c:v>
                </c:pt>
                <c:pt idx="1">
                  <c:v>93</c:v>
                </c:pt>
                <c:pt idx="2">
                  <c:v>34</c:v>
                </c:pt>
              </c:numCache>
            </c:numRef>
          </c:val>
        </c:ser>
        <c:ser>
          <c:idx val="1"/>
          <c:order val="1"/>
          <c:tx>
            <c:strRef>
              <c:f>Лист1!$D$6</c:f>
              <c:strCache>
                <c:ptCount val="1"/>
                <c:pt idx="0">
                  <c:v>дівчат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Лист1!$B$7:$B$9</c:f>
              <c:strCache>
                <c:ptCount val="3"/>
                <c:pt idx="0">
                  <c:v>високий</c:v>
                </c:pt>
                <c:pt idx="1">
                  <c:v>достатній</c:v>
                </c:pt>
                <c:pt idx="2">
                  <c:v>середній</c:v>
                </c:pt>
              </c:strCache>
            </c:strRef>
          </c:cat>
          <c:val>
            <c:numRef>
              <c:f>Лист1!$D$7:$D$9</c:f>
              <c:numCache>
                <c:formatCode>General</c:formatCode>
                <c:ptCount val="3"/>
                <c:pt idx="0">
                  <c:v>81</c:v>
                </c:pt>
                <c:pt idx="1">
                  <c:v>116</c:v>
                </c:pt>
                <c:pt idx="2">
                  <c:v>42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00208704"/>
        <c:axId val="200209096"/>
        <c:axId val="0"/>
      </c:bar3DChart>
      <c:catAx>
        <c:axId val="200208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200209096"/>
        <c:crosses val="autoZero"/>
        <c:auto val="1"/>
        <c:lblAlgn val="ctr"/>
        <c:lblOffset val="100"/>
        <c:noMultiLvlLbl val="0"/>
      </c:catAx>
      <c:valAx>
        <c:axId val="2002090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0208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696028526737187"/>
          <c:y val="0.21759468972579685"/>
          <c:w val="0.11712446470506976"/>
          <c:h val="0.18298583934493218"/>
        </c:manualLayout>
      </c:layout>
      <c:overlay val="0"/>
      <c:txPr>
        <a:bodyPr/>
        <a:lstStyle/>
        <a:p>
          <a:pPr>
            <a:defRPr sz="14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C00000"/>
                </a:solidFill>
              </a:defRPr>
            </a:pPr>
            <a:r>
              <a:rPr lang="ru-RU">
                <a:solidFill>
                  <a:srgbClr val="C00000"/>
                </a:solidFill>
              </a:rPr>
              <a:t>Результативність щорічного оцінювання фізичної підготовленості учнів 5-11 класів (2016-2017н.р.</a:t>
            </a:r>
          </a:p>
        </c:rich>
      </c:tx>
      <c:layout>
        <c:manualLayout>
          <c:xMode val="edge"/>
          <c:yMode val="edge"/>
          <c:x val="0.29815235712358384"/>
          <c:y val="2.5279734769995857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1144178000477212"/>
          <c:w val="1"/>
          <c:h val="0.7885582199952279"/>
        </c:manualLayout>
      </c:layout>
      <c:pie3DChart>
        <c:varyColors val="1"/>
        <c:ser>
          <c:idx val="0"/>
          <c:order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Лист1!$B$7:$B$9</c:f>
              <c:strCache>
                <c:ptCount val="3"/>
                <c:pt idx="0">
                  <c:v>високий</c:v>
                </c:pt>
                <c:pt idx="1">
                  <c:v>достатній</c:v>
                </c:pt>
                <c:pt idx="2">
                  <c:v>середній</c:v>
                </c:pt>
              </c:strCache>
            </c:strRef>
          </c:cat>
          <c:val>
            <c:numRef>
              <c:f>Лист1!$E$7:$E$9</c:f>
              <c:numCache>
                <c:formatCode>0%</c:formatCode>
                <c:ptCount val="3"/>
                <c:pt idx="0">
                  <c:v>0.4</c:v>
                </c:pt>
                <c:pt idx="1">
                  <c:v>0.44</c:v>
                </c:pt>
                <c:pt idx="2">
                  <c:v>0.16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i="1">
                <a:solidFill>
                  <a:srgbClr val="FF0000"/>
                </a:solidFill>
              </a:defRPr>
            </a:pPr>
            <a:r>
              <a:rPr lang="ru-RU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охоплення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1-4 </a:t>
            </a:r>
            <a:r>
              <a:rPr lang="ru-RU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харчуванням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І семестр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1"/>
              <c:layout>
                <c:manualLayout>
                  <c:x val="1.412429535614298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1.553672489175719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1.6949154427371594E-2"/>
                  <c:y val="-5.78030823455735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1.8361583962985789E-2"/>
                  <c:y val="-3.85353882303823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1.2711865820528696E-2"/>
                  <c:y val="-3.53236978154788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layout>
                <c:manualLayout>
                  <c:x val="1.4124295356142996E-2"/>
                  <c:y val="1.541415529215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Лист1!$A$2:$A$20</c:f>
              <c:strCache>
                <c:ptCount val="19"/>
                <c:pt idx="0">
                  <c:v>1-А</c:v>
                </c:pt>
                <c:pt idx="1">
                  <c:v>1-Б</c:v>
                </c:pt>
                <c:pt idx="2">
                  <c:v>1-В</c:v>
                </c:pt>
                <c:pt idx="3">
                  <c:v>1-Г</c:v>
                </c:pt>
                <c:pt idx="4">
                  <c:v>1-Д</c:v>
                </c:pt>
                <c:pt idx="5">
                  <c:v>2-А</c:v>
                </c:pt>
                <c:pt idx="6">
                  <c:v>2-Б</c:v>
                </c:pt>
                <c:pt idx="7">
                  <c:v>2-В</c:v>
                </c:pt>
                <c:pt idx="8">
                  <c:v>2-Г</c:v>
                </c:pt>
                <c:pt idx="9">
                  <c:v>2-Д</c:v>
                </c:pt>
                <c:pt idx="10">
                  <c:v>3-А</c:v>
                </c:pt>
                <c:pt idx="11">
                  <c:v>3-Б</c:v>
                </c:pt>
                <c:pt idx="12">
                  <c:v>3-В</c:v>
                </c:pt>
                <c:pt idx="13">
                  <c:v>3-Г</c:v>
                </c:pt>
                <c:pt idx="14">
                  <c:v>3-Д</c:v>
                </c:pt>
                <c:pt idx="15">
                  <c:v>4-А</c:v>
                </c:pt>
                <c:pt idx="16">
                  <c:v>4-Б</c:v>
                </c:pt>
                <c:pt idx="17">
                  <c:v>4-В</c:v>
                </c:pt>
                <c:pt idx="18">
                  <c:v>4-Г</c:v>
                </c:pt>
              </c:strCache>
            </c:strRef>
          </c:cat>
          <c:val>
            <c:numRef>
              <c:f>Лист1!$B$2:$B$20</c:f>
              <c:numCache>
                <c:formatCode>0%</c:formatCode>
                <c:ptCount val="19"/>
                <c:pt idx="0">
                  <c:v>1</c:v>
                </c:pt>
                <c:pt idx="1">
                  <c:v>1</c:v>
                </c:pt>
                <c:pt idx="2">
                  <c:v>0.91</c:v>
                </c:pt>
                <c:pt idx="3">
                  <c:v>0.83000000000000007</c:v>
                </c:pt>
                <c:pt idx="4">
                  <c:v>0.68000000000000016</c:v>
                </c:pt>
                <c:pt idx="5">
                  <c:v>0.93</c:v>
                </c:pt>
                <c:pt idx="6">
                  <c:v>0.96000000000000008</c:v>
                </c:pt>
                <c:pt idx="7">
                  <c:v>0.96000000000000008</c:v>
                </c:pt>
                <c:pt idx="8">
                  <c:v>0.81</c:v>
                </c:pt>
                <c:pt idx="9">
                  <c:v>0.75000000000000011</c:v>
                </c:pt>
                <c:pt idx="10">
                  <c:v>1</c:v>
                </c:pt>
                <c:pt idx="11">
                  <c:v>0.65000000000000013</c:v>
                </c:pt>
                <c:pt idx="12">
                  <c:v>0.83000000000000007</c:v>
                </c:pt>
                <c:pt idx="13">
                  <c:v>0.73000000000000009</c:v>
                </c:pt>
                <c:pt idx="14">
                  <c:v>0.93</c:v>
                </c:pt>
                <c:pt idx="15">
                  <c:v>0.65000000000000013</c:v>
                </c:pt>
                <c:pt idx="16">
                  <c:v>0.89000000000000012</c:v>
                </c:pt>
                <c:pt idx="17">
                  <c:v>0.82000000000000006</c:v>
                </c:pt>
                <c:pt idx="18">
                  <c:v>0.53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ІІ семестр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Лист1!$A$2:$A$20</c:f>
              <c:strCache>
                <c:ptCount val="19"/>
                <c:pt idx="0">
                  <c:v>1-А</c:v>
                </c:pt>
                <c:pt idx="1">
                  <c:v>1-Б</c:v>
                </c:pt>
                <c:pt idx="2">
                  <c:v>1-В</c:v>
                </c:pt>
                <c:pt idx="3">
                  <c:v>1-Г</c:v>
                </c:pt>
                <c:pt idx="4">
                  <c:v>1-Д</c:v>
                </c:pt>
                <c:pt idx="5">
                  <c:v>2-А</c:v>
                </c:pt>
                <c:pt idx="6">
                  <c:v>2-Б</c:v>
                </c:pt>
                <c:pt idx="7">
                  <c:v>2-В</c:v>
                </c:pt>
                <c:pt idx="8">
                  <c:v>2-Г</c:v>
                </c:pt>
                <c:pt idx="9">
                  <c:v>2-Д</c:v>
                </c:pt>
                <c:pt idx="10">
                  <c:v>3-А</c:v>
                </c:pt>
                <c:pt idx="11">
                  <c:v>3-Б</c:v>
                </c:pt>
                <c:pt idx="12">
                  <c:v>3-В</c:v>
                </c:pt>
                <c:pt idx="13">
                  <c:v>3-Г</c:v>
                </c:pt>
                <c:pt idx="14">
                  <c:v>3-Д</c:v>
                </c:pt>
                <c:pt idx="15">
                  <c:v>4-А</c:v>
                </c:pt>
                <c:pt idx="16">
                  <c:v>4-Б</c:v>
                </c:pt>
                <c:pt idx="17">
                  <c:v>4-В</c:v>
                </c:pt>
                <c:pt idx="18">
                  <c:v>4-Г</c:v>
                </c:pt>
              </c:strCache>
            </c:strRef>
          </c:cat>
          <c:val>
            <c:numRef>
              <c:f>Лист1!$C$2:$C$20</c:f>
              <c:numCache>
                <c:formatCode>0%</c:formatCode>
                <c:ptCount val="19"/>
                <c:pt idx="0">
                  <c:v>1</c:v>
                </c:pt>
                <c:pt idx="1">
                  <c:v>1</c:v>
                </c:pt>
                <c:pt idx="2">
                  <c:v>0.8600000000000001</c:v>
                </c:pt>
                <c:pt idx="3">
                  <c:v>0.79</c:v>
                </c:pt>
                <c:pt idx="4">
                  <c:v>0.84000000000000008</c:v>
                </c:pt>
                <c:pt idx="5">
                  <c:v>0.93</c:v>
                </c:pt>
                <c:pt idx="6">
                  <c:v>0.84000000000000008</c:v>
                </c:pt>
                <c:pt idx="7">
                  <c:v>0.91</c:v>
                </c:pt>
                <c:pt idx="8">
                  <c:v>0.68000000000000016</c:v>
                </c:pt>
                <c:pt idx="9">
                  <c:v>0.75000000000000011</c:v>
                </c:pt>
                <c:pt idx="10">
                  <c:v>0.94000000000000006</c:v>
                </c:pt>
                <c:pt idx="11">
                  <c:v>0.59000000000000008</c:v>
                </c:pt>
                <c:pt idx="12">
                  <c:v>0.83000000000000007</c:v>
                </c:pt>
                <c:pt idx="13">
                  <c:v>0.73000000000000009</c:v>
                </c:pt>
                <c:pt idx="14">
                  <c:v>0.93</c:v>
                </c:pt>
                <c:pt idx="15">
                  <c:v>0.65000000000000013</c:v>
                </c:pt>
                <c:pt idx="16">
                  <c:v>0.89000000000000012</c:v>
                </c:pt>
                <c:pt idx="17">
                  <c:v>0.82000000000000006</c:v>
                </c:pt>
                <c:pt idx="18">
                  <c:v>0.53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one"/>
        <c:axId val="200210272"/>
        <c:axId val="200210664"/>
        <c:axId val="0"/>
      </c:bar3DChart>
      <c:catAx>
        <c:axId val="2002102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00210664"/>
        <c:crosses val="autoZero"/>
        <c:auto val="1"/>
        <c:lblAlgn val="ctr"/>
        <c:lblOffset val="100"/>
        <c:noMultiLvlLbl val="0"/>
      </c:catAx>
      <c:valAx>
        <c:axId val="20021066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00210272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461105115846271E-2"/>
          <c:y val="0.13175293815205394"/>
          <c:w val="0.94753889488415377"/>
          <c:h val="0.8682470618479460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ДТП</c:v>
                </c:pt>
              </c:strCache>
            </c:strRef>
          </c:tx>
          <c:spPr>
            <a:solidFill>
              <a:srgbClr val="4F81BD"/>
            </a:solidFill>
            <a:ln>
              <a:noFill/>
            </a:ln>
            <a:effectLst/>
          </c:spPr>
          <c:invertIfNegative val="1"/>
          <c:dLbls>
            <c:dLbl>
              <c:idx val="0"/>
              <c:layout>
                <c:manualLayout>
                  <c:x val="-2.6781490534005408E-3"/>
                  <c:y val="2.9226862868824175E-4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003312333030903E-2"/>
                  <c:y val="8.3570131410904119E-3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6306041262681325E-2"/>
                  <c:y val="-6.6913843992340294E-3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  <a:effectLst/>
                </c14:spPr>
              </c14:invertSolidFillFmt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навчально-виховному процесі</c:v>
                </c:pt>
              </c:strCache>
            </c:strRef>
          </c:tx>
          <c:spPr>
            <a:solidFill>
              <a:srgbClr val="C0504D"/>
            </a:solidFill>
            <a:ln>
              <a:noFill/>
            </a:ln>
            <a:effectLst/>
          </c:spPr>
          <c:invertIfNegative val="1"/>
          <c:dLbls>
            <c:dLbl>
              <c:idx val="0"/>
              <c:layout>
                <c:manualLayout>
                  <c:x val="-6.0937416788311244E-2"/>
                  <c:y val="2.7116644877119327E-2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1218278172316466"/>
                  <c:y val="3.0608471391080316E-2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14393574656491101"/>
                  <c:y val="-1.2803215980680556E-16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  <a:effectLst/>
                </c14:spPr>
              </c14:invertSolidFillFmt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 побуті</c:v>
                </c:pt>
              </c:strCache>
            </c:strRef>
          </c:tx>
          <c:spPr>
            <a:solidFill>
              <a:srgbClr val="9BBB59"/>
            </a:solidFill>
            <a:ln>
              <a:noFill/>
            </a:ln>
            <a:effectLst/>
          </c:spPr>
          <c:invertIfNegative val="1"/>
          <c:dLbls>
            <c:dLbl>
              <c:idx val="0"/>
              <c:layout>
                <c:manualLayout>
                  <c:x val="3.8848132027264086E-3"/>
                  <c:y val="-7.655623421632585E-3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4759814243032E-2"/>
                  <c:y val="-6.9836530279222394E-3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5.8413575571960016E-2"/>
                  <c:y val="-1.2803215980680556E-16"/>
                </c:manualLayout>
              </c:layout>
              <c:showLegendKey val="1"/>
              <c:showVal val="1"/>
              <c:showCatName val="1"/>
              <c:showSerName val="1"/>
              <c:showPercent val="1"/>
              <c:showBubbleSiz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2014-2015</c:v>
                </c:pt>
                <c:pt idx="1">
                  <c:v>2015-2016</c:v>
                </c:pt>
                <c:pt idx="2">
                  <c:v>2016-2017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0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>
                    <a:noFill/>
                  </a:ln>
                  <a:effectLst/>
                </c14:spPr>
              </c14:invertSolidFillFmt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897656"/>
        <c:axId val="196898048"/>
      </c:barChart>
      <c:catAx>
        <c:axId val="196897656"/>
        <c:scaling>
          <c:orientation val="minMax"/>
        </c:scaling>
        <c:delete val="1"/>
        <c:axPos val="b"/>
        <c:numFmt formatCode="General" sourceLinked="1"/>
        <c:majorTickMark val="none"/>
        <c:minorTickMark val="cross"/>
        <c:tickLblPos val="nextTo"/>
        <c:crossAx val="196898048"/>
        <c:crosses val="autoZero"/>
        <c:auto val="1"/>
        <c:lblAlgn val="ctr"/>
        <c:lblOffset val="100"/>
        <c:noMultiLvlLbl val="1"/>
      </c:catAx>
      <c:valAx>
        <c:axId val="196898048"/>
        <c:scaling>
          <c:orientation val="minMax"/>
        </c:scaling>
        <c:delete val="1"/>
        <c:axPos val="l"/>
        <c:numFmt formatCode="General" sourceLinked="1"/>
        <c:majorTickMark val="none"/>
        <c:minorTickMark val="cross"/>
        <c:tickLblPos val="nextTo"/>
        <c:crossAx val="196897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007873120933836"/>
          <c:y val="0.48187205892663454"/>
          <c:w val="0.30728215223097138"/>
          <c:h val="0.24180898609180754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1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i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000" i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Моніторинг</a:t>
            </a:r>
            <a:r>
              <a:rPr lang="ru-RU" sz="2000" i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охоплення</a:t>
            </a:r>
            <a:r>
              <a:rPr lang="ru-RU" sz="2000" i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організованим</a:t>
            </a:r>
            <a:r>
              <a:rPr lang="ru-RU" sz="2000" i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харчуванням</a:t>
            </a:r>
            <a:endParaRPr lang="ru-RU" sz="2000" i="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2000" i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2000" i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ru-RU" sz="2000" i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i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5-11 </a:t>
            </a:r>
            <a:r>
              <a:rPr lang="ru-RU" sz="2000" i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класів</a:t>
            </a:r>
            <a:endParaRPr lang="ru-RU" sz="2000" i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2.3157808398950132E-2"/>
          <c:y val="3.258865558471858E-2"/>
          <c:w val="0.96944444444444444"/>
          <c:h val="0.86521376494604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Лист2!$B$1</c:f>
              <c:strCache>
                <c:ptCount val="1"/>
                <c:pt idx="0">
                  <c:v>І семестр</c:v>
                </c:pt>
              </c:strCache>
            </c:strRef>
          </c:tx>
          <c:invertIfNegative val="0"/>
          <c:dLbls>
            <c:dLbl>
              <c:idx val="1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0"/>
              <c:layout>
                <c:manualLayout>
                  <c:x val="1.2499999999999898E-2"/>
                  <c:y val="-6.790045017610662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Лист2!$A$2:$A$23</c:f>
              <c:strCache>
                <c:ptCount val="22"/>
                <c:pt idx="0">
                  <c:v>5-А</c:v>
                </c:pt>
                <c:pt idx="1">
                  <c:v>5-Б</c:v>
                </c:pt>
                <c:pt idx="2">
                  <c:v>5-В</c:v>
                </c:pt>
                <c:pt idx="3">
                  <c:v>5-Г</c:v>
                </c:pt>
                <c:pt idx="4">
                  <c:v>6-А</c:v>
                </c:pt>
                <c:pt idx="5">
                  <c:v>6-Б</c:v>
                </c:pt>
                <c:pt idx="6">
                  <c:v>6-В</c:v>
                </c:pt>
                <c:pt idx="7">
                  <c:v>6-Г </c:v>
                </c:pt>
                <c:pt idx="8">
                  <c:v>7-А</c:v>
                </c:pt>
                <c:pt idx="9">
                  <c:v>7-Б</c:v>
                </c:pt>
                <c:pt idx="10">
                  <c:v>7-В</c:v>
                </c:pt>
                <c:pt idx="11">
                  <c:v>7-Г</c:v>
                </c:pt>
                <c:pt idx="12">
                  <c:v>8-А</c:v>
                </c:pt>
                <c:pt idx="13">
                  <c:v>8-Б</c:v>
                </c:pt>
                <c:pt idx="14">
                  <c:v>8-В</c:v>
                </c:pt>
                <c:pt idx="15">
                  <c:v>8-Г</c:v>
                </c:pt>
                <c:pt idx="16">
                  <c:v>9-А</c:v>
                </c:pt>
                <c:pt idx="17">
                  <c:v>9-Б</c:v>
                </c:pt>
                <c:pt idx="18">
                  <c:v>9-В</c:v>
                </c:pt>
                <c:pt idx="19">
                  <c:v>10-А</c:v>
                </c:pt>
                <c:pt idx="20">
                  <c:v>10-Б</c:v>
                </c:pt>
                <c:pt idx="21">
                  <c:v>11-А</c:v>
                </c:pt>
              </c:strCache>
            </c:strRef>
          </c:cat>
          <c:val>
            <c:numRef>
              <c:f>Лист2!$B$2:$B$23</c:f>
              <c:numCache>
                <c:formatCode>0%</c:formatCode>
                <c:ptCount val="2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0.8</c:v>
                </c:pt>
                <c:pt idx="4">
                  <c:v>0.74</c:v>
                </c:pt>
                <c:pt idx="5">
                  <c:v>0.63</c:v>
                </c:pt>
                <c:pt idx="6">
                  <c:v>0.65</c:v>
                </c:pt>
                <c:pt idx="7">
                  <c:v>0.51</c:v>
                </c:pt>
                <c:pt idx="8">
                  <c:v>0.71</c:v>
                </c:pt>
                <c:pt idx="9">
                  <c:v>0.87</c:v>
                </c:pt>
                <c:pt idx="10">
                  <c:v>0.57999999999999996</c:v>
                </c:pt>
                <c:pt idx="11">
                  <c:v>1</c:v>
                </c:pt>
                <c:pt idx="12">
                  <c:v>0.52</c:v>
                </c:pt>
                <c:pt idx="13">
                  <c:v>1</c:v>
                </c:pt>
                <c:pt idx="14">
                  <c:v>0</c:v>
                </c:pt>
                <c:pt idx="15">
                  <c:v>0.32</c:v>
                </c:pt>
                <c:pt idx="16">
                  <c:v>0.91</c:v>
                </c:pt>
                <c:pt idx="17">
                  <c:v>0.88</c:v>
                </c:pt>
                <c:pt idx="18">
                  <c:v>0</c:v>
                </c:pt>
                <c:pt idx="19">
                  <c:v>0.51</c:v>
                </c:pt>
                <c:pt idx="20">
                  <c:v>0.51</c:v>
                </c:pt>
                <c:pt idx="21">
                  <c:v>0.66</c:v>
                </c:pt>
              </c:numCache>
            </c:numRef>
          </c:val>
        </c:ser>
        <c:ser>
          <c:idx val="1"/>
          <c:order val="1"/>
          <c:tx>
            <c:strRef>
              <c:f>Лист2!$C$1</c:f>
              <c:strCache>
                <c:ptCount val="1"/>
                <c:pt idx="0">
                  <c:v>ІІ семестр</c:v>
                </c:pt>
              </c:strCache>
            </c:strRef>
          </c:tx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2.7777777777777779E-3"/>
                  <c:y val="-2.22222222222222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-2.5000000000000102E-2"/>
                  <c:y val="-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Лист2!$A$2:$A$23</c:f>
              <c:strCache>
                <c:ptCount val="22"/>
                <c:pt idx="0">
                  <c:v>5-А</c:v>
                </c:pt>
                <c:pt idx="1">
                  <c:v>5-Б</c:v>
                </c:pt>
                <c:pt idx="2">
                  <c:v>5-В</c:v>
                </c:pt>
                <c:pt idx="3">
                  <c:v>5-Г</c:v>
                </c:pt>
                <c:pt idx="4">
                  <c:v>6-А</c:v>
                </c:pt>
                <c:pt idx="5">
                  <c:v>6-Б</c:v>
                </c:pt>
                <c:pt idx="6">
                  <c:v>6-В</c:v>
                </c:pt>
                <c:pt idx="7">
                  <c:v>6-Г </c:v>
                </c:pt>
                <c:pt idx="8">
                  <c:v>7-А</c:v>
                </c:pt>
                <c:pt idx="9">
                  <c:v>7-Б</c:v>
                </c:pt>
                <c:pt idx="10">
                  <c:v>7-В</c:v>
                </c:pt>
                <c:pt idx="11">
                  <c:v>7-Г</c:v>
                </c:pt>
                <c:pt idx="12">
                  <c:v>8-А</c:v>
                </c:pt>
                <c:pt idx="13">
                  <c:v>8-Б</c:v>
                </c:pt>
                <c:pt idx="14">
                  <c:v>8-В</c:v>
                </c:pt>
                <c:pt idx="15">
                  <c:v>8-Г</c:v>
                </c:pt>
                <c:pt idx="16">
                  <c:v>9-А</c:v>
                </c:pt>
                <c:pt idx="17">
                  <c:v>9-Б</c:v>
                </c:pt>
                <c:pt idx="18">
                  <c:v>9-В</c:v>
                </c:pt>
                <c:pt idx="19">
                  <c:v>10-А</c:v>
                </c:pt>
                <c:pt idx="20">
                  <c:v>10-Б</c:v>
                </c:pt>
                <c:pt idx="21">
                  <c:v>11-А</c:v>
                </c:pt>
              </c:strCache>
            </c:strRef>
          </c:cat>
          <c:val>
            <c:numRef>
              <c:f>Лист2!$C$2:$C$23</c:f>
              <c:numCache>
                <c:formatCode>0%</c:formatCode>
                <c:ptCount val="2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0.8</c:v>
                </c:pt>
                <c:pt idx="4">
                  <c:v>0.74</c:v>
                </c:pt>
                <c:pt idx="5">
                  <c:v>0.68</c:v>
                </c:pt>
                <c:pt idx="6">
                  <c:v>0.65</c:v>
                </c:pt>
                <c:pt idx="7">
                  <c:v>0.51</c:v>
                </c:pt>
                <c:pt idx="8">
                  <c:v>0.71</c:v>
                </c:pt>
                <c:pt idx="9">
                  <c:v>0.87</c:v>
                </c:pt>
                <c:pt idx="10">
                  <c:v>0.6</c:v>
                </c:pt>
                <c:pt idx="11">
                  <c:v>1</c:v>
                </c:pt>
                <c:pt idx="12">
                  <c:v>0.52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0.91</c:v>
                </c:pt>
                <c:pt idx="17">
                  <c:v>0.85</c:v>
                </c:pt>
                <c:pt idx="18">
                  <c:v>0</c:v>
                </c:pt>
                <c:pt idx="19">
                  <c:v>0.51</c:v>
                </c:pt>
                <c:pt idx="20">
                  <c:v>0.51</c:v>
                </c:pt>
                <c:pt idx="21">
                  <c:v>0.66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200211448"/>
        <c:axId val="200211840"/>
      </c:barChart>
      <c:catAx>
        <c:axId val="2002114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200211840"/>
        <c:crosses val="autoZero"/>
        <c:auto val="1"/>
        <c:lblAlgn val="ctr"/>
        <c:lblOffset val="100"/>
        <c:noMultiLvlLbl val="0"/>
      </c:catAx>
      <c:valAx>
        <c:axId val="200211840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0021144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8288274278215223"/>
          <c:y val="0.10861111111111112"/>
          <c:w val="0.15589479440069992"/>
          <c:h val="9.9849956255468067E-2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645821585539067E-2"/>
          <c:y val="0.21183786766232987"/>
          <c:w val="0.67289014859472851"/>
          <c:h val="0.76505319711149056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'[Травматизм Office Excel.xlsx]Лист1'!$B$1</c:f>
              <c:strCache>
                <c:ptCount val="1"/>
                <c:pt idx="0">
                  <c:v>Виробничий травматизм</c:v>
                </c:pt>
              </c:strCache>
            </c:strRef>
          </c:tx>
          <c:invertIfNegative val="1"/>
          <c:cat>
            <c:strRef>
              <c:f>'[Травматизм Office Excel.xlsx]Лист1'!$A$2:$A$4</c:f>
              <c:strCache>
                <c:ptCount val="3"/>
                <c:pt idx="0">
                  <c:v>2014 - 2015</c:v>
                </c:pt>
                <c:pt idx="1">
                  <c:v>2015 - 2016</c:v>
                </c:pt>
                <c:pt idx="2">
                  <c:v>2016 - 2017</c:v>
                </c:pt>
              </c:strCache>
            </c:strRef>
          </c:cat>
          <c:val>
            <c:numRef>
              <c:f>'[Травматизм Office Excel.xlsx]Лист1'!$B$2:$B$4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'[Травматизм Office Excel.xlsx]Лист1'!$C$1</c:f>
              <c:strCache>
                <c:ptCount val="1"/>
                <c:pt idx="0">
                  <c:v>Побутовий травматизм</c:v>
                </c:pt>
              </c:strCache>
            </c:strRef>
          </c:tx>
          <c:invertIfNegative val="1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1"/>
            <c:showVal val="1"/>
            <c:showCatName val="1"/>
            <c:showSerName val="1"/>
            <c:showPercent val="1"/>
            <c:showBubbleSize val="1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'[Травматизм Office Excel.xlsx]Лист1'!$A$2:$A$4</c:f>
              <c:strCache>
                <c:ptCount val="3"/>
                <c:pt idx="0">
                  <c:v>2014 - 2015</c:v>
                </c:pt>
                <c:pt idx="1">
                  <c:v>2015 - 2016</c:v>
                </c:pt>
                <c:pt idx="2">
                  <c:v>2016 - 2017</c:v>
                </c:pt>
              </c:strCache>
            </c:strRef>
          </c:cat>
          <c:val>
            <c:numRef>
              <c:f>'[Травматизм Office Excel.xlsx]Лист1'!$C$2:$C$4</c:f>
              <c:numCache>
                <c:formatCode>General</c:formatCode>
                <c:ptCount val="3"/>
                <c:pt idx="0">
                  <c:v>3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6138152"/>
        <c:axId val="196103488"/>
      </c:barChart>
      <c:catAx>
        <c:axId val="196138152"/>
        <c:scaling>
          <c:orientation val="minMax"/>
        </c:scaling>
        <c:delete val="1"/>
        <c:axPos val="b"/>
        <c:numFmt formatCode="General" sourceLinked="0"/>
        <c:majorTickMark val="cross"/>
        <c:minorTickMark val="cross"/>
        <c:tickLblPos val="nextTo"/>
        <c:crossAx val="196103488"/>
        <c:crosses val="autoZero"/>
        <c:auto val="1"/>
        <c:lblAlgn val="ctr"/>
        <c:lblOffset val="100"/>
        <c:noMultiLvlLbl val="1"/>
      </c:catAx>
      <c:valAx>
        <c:axId val="196103488"/>
        <c:scaling>
          <c:orientation val="minMax"/>
        </c:scaling>
        <c:delete val="1"/>
        <c:axPos val="l"/>
        <c:numFmt formatCode="General" sourceLinked="1"/>
        <c:majorTickMark val="cross"/>
        <c:minorTickMark val="cross"/>
        <c:tickLblPos val="nextTo"/>
        <c:crossAx val="196138152"/>
        <c:crosses val="autoZero"/>
        <c:crossBetween val="between"/>
      </c:valAx>
    </c:plotArea>
    <c:legend>
      <c:legendPos val="r"/>
      <c:overlay val="1"/>
      <c:txPr>
        <a:bodyPr/>
        <a:lstStyle/>
        <a:p>
          <a:pPr>
            <a:defRPr sz="18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1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47041168465053"/>
          <c:y val="5.0473457250976204E-2"/>
          <c:w val="0.83986378438806264"/>
          <c:h val="0.5393725048127878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9А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10 клас</c:v>
                </c:pt>
                <c:pt idx="1">
                  <c:v>ВНЗ І-ІІ р.а.</c:v>
                </c:pt>
                <c:pt idx="2">
                  <c:v>ПТНЗ</c:v>
                </c:pt>
                <c:pt idx="3">
                  <c:v>Не працевлаштовано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</c:v>
                </c:pt>
                <c:pt idx="1">
                  <c:v>15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09B-411B-976D-05C81131E77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9Б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10 клас</c:v>
                </c:pt>
                <c:pt idx="1">
                  <c:v>ВНЗ І-ІІ р.а.</c:v>
                </c:pt>
                <c:pt idx="2">
                  <c:v>ПТНЗ</c:v>
                </c:pt>
                <c:pt idx="3">
                  <c:v>Не працевлаштовано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20</c:v>
                </c:pt>
                <c:pt idx="1">
                  <c:v>8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09B-411B-976D-05C81131E77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9В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10 клас</c:v>
                </c:pt>
                <c:pt idx="1">
                  <c:v>ВНЗ І-ІІ р.а.</c:v>
                </c:pt>
                <c:pt idx="2">
                  <c:v>ПТНЗ</c:v>
                </c:pt>
                <c:pt idx="3">
                  <c:v>Не працевлаштовано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</c:v>
                </c:pt>
                <c:pt idx="1">
                  <c:v>9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09B-411B-976D-05C81131E7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0853344"/>
        <c:axId val="200853736"/>
        <c:axId val="0"/>
      </c:bar3DChart>
      <c:catAx>
        <c:axId val="200853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0853736"/>
        <c:crosses val="autoZero"/>
        <c:auto val="1"/>
        <c:lblAlgn val="ctr"/>
        <c:lblOffset val="100"/>
        <c:noMultiLvlLbl val="0"/>
      </c:catAx>
      <c:valAx>
        <c:axId val="2008537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085334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013621561193739"/>
          <c:y val="0.19699563296385872"/>
          <c:w val="0.83986378438806253"/>
          <c:h val="0.5393725048127877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11 клас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ВНЗ ІІІ-Іvр.а.</c:v>
                </c:pt>
                <c:pt idx="1">
                  <c:v>ВНЗ І-ІІ р.а.</c:v>
                </c:pt>
                <c:pt idx="2">
                  <c:v>ПТНЗ</c:v>
                </c:pt>
                <c:pt idx="3">
                  <c:v>Працюють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</c:v>
                </c:pt>
                <c:pt idx="1">
                  <c:v>1</c:v>
                </c:pt>
                <c:pt idx="2">
                  <c:v>1</c:v>
                </c:pt>
                <c:pt idx="3">
                  <c:v>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22-4B3F-B964-5B0C525E78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0854520"/>
        <c:axId val="200854912"/>
        <c:axId val="0"/>
      </c:bar3DChart>
      <c:catAx>
        <c:axId val="200854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00854912"/>
        <c:crosses val="autoZero"/>
        <c:auto val="1"/>
        <c:lblAlgn val="ctr"/>
        <c:lblOffset val="100"/>
        <c:noMultiLvlLbl val="0"/>
      </c:catAx>
      <c:valAx>
        <c:axId val="2008549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008545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3419900532505227"/>
          <c:y val="0.15967412898929809"/>
          <c:w val="0.83986378438806253"/>
          <c:h val="0.4764250105624702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11 клас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lumMod val="89000"/>
                  </a:schemeClr>
                </a:gs>
                <a:gs pos="23000">
                  <a:schemeClr val="accent2">
                    <a:lumMod val="89000"/>
                  </a:schemeClr>
                </a:gs>
                <a:gs pos="69000">
                  <a:schemeClr val="accent2">
                    <a:lumMod val="75000"/>
                  </a:schemeClr>
                </a:gs>
                <a:gs pos="97000">
                  <a:schemeClr val="accent2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Лист1!$A$2:$A$7</c:f>
              <c:strCache>
                <c:ptCount val="6"/>
                <c:pt idx="0">
                  <c:v>Ун-т ім.Нобеля</c:v>
                </c:pt>
                <c:pt idx="1">
                  <c:v>НГУ</c:v>
                </c:pt>
                <c:pt idx="2">
                  <c:v>Фінанс.-митний ун-т</c:v>
                </c:pt>
                <c:pt idx="3">
                  <c:v>ДНУ</c:v>
                </c:pt>
                <c:pt idx="4">
                  <c:v>Металургійна академія</c:v>
                </c:pt>
                <c:pt idx="5">
                  <c:v>Будівельна академія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</c:v>
                </c:pt>
                <c:pt idx="1">
                  <c:v>6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shape val="pyramid"/>
          <c:extLst xmlns:c16r2="http://schemas.microsoft.com/office/drawing/2015/06/chart">
            <c:ext xmlns:c16="http://schemas.microsoft.com/office/drawing/2014/chart" uri="{C3380CC4-5D6E-409C-BE32-E72D297353CC}">
              <c16:uniqueId val="{00000000-557D-47F0-B89C-DB7A9715CB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52722832"/>
        <c:axId val="252723224"/>
        <c:axId val="0"/>
      </c:bar3DChart>
      <c:catAx>
        <c:axId val="252722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52723224"/>
        <c:crosses val="autoZero"/>
        <c:auto val="1"/>
        <c:lblAlgn val="ctr"/>
        <c:lblOffset val="100"/>
        <c:noMultiLvlLbl val="0"/>
      </c:catAx>
      <c:valAx>
        <c:axId val="2527232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2722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0"/>
      <c:hPercent val="100"/>
      <c:rotY val="301"/>
      <c:depthPercent val="10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894347966778126"/>
          <c:y val="0"/>
          <c:w val="0.7896963650091684"/>
          <c:h val="1"/>
        </c:manualLayout>
      </c:layout>
      <c:pie3DChart>
        <c:varyColors val="1"/>
        <c:ser>
          <c:idx val="0"/>
          <c:order val="0"/>
          <c:explosion val="28"/>
          <c:dPt>
            <c:idx val="0"/>
            <c:bubble3D val="0"/>
            <c:explosion val="5"/>
            <c:spPr>
              <a:solidFill>
                <a:srgbClr val="FF00FF"/>
              </a:solidFill>
              <a:ln w="25400">
                <a:solidFill>
                  <a:srgbClr val="C00000"/>
                </a:solidFill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contourClr>
                  <a:srgbClr val="000000"/>
                </a:contourClr>
              </a:sp3d>
            </c:spPr>
          </c:dPt>
          <c:dPt>
            <c:idx val="1"/>
            <c:bubble3D val="0"/>
            <c:explosion val="10"/>
            <c:spPr>
              <a:solidFill>
                <a:srgbClr val="08E813"/>
              </a:solidFill>
              <a:ln w="25400">
                <a:solidFill>
                  <a:srgbClr val="006600"/>
                </a:solidFill>
              </a:ln>
            </c:spPr>
          </c:dPt>
          <c:dPt>
            <c:idx val="2"/>
            <c:bubble3D val="0"/>
            <c:explosion val="14"/>
            <c:spPr>
              <a:solidFill>
                <a:srgbClr val="0000FF"/>
              </a:solidFill>
              <a:ln w="25400">
                <a:solidFill>
                  <a:srgbClr val="00FFFF"/>
                </a:solidFill>
              </a:ln>
              <a:scene3d>
                <a:camera prst="orthographicFront"/>
                <a:lightRig rig="threePt" dir="t"/>
              </a:scene3d>
              <a:sp3d>
                <a:bevelT w="0"/>
                <a:contourClr>
                  <a:srgbClr val="000000"/>
                </a:contourClr>
              </a:sp3d>
            </c:spPr>
          </c:dPt>
          <c:cat>
            <c:strRef>
              <c:f>Лист1!$W$4:$W$6</c:f>
              <c:strCache>
                <c:ptCount val="3"/>
                <c:pt idx="0">
                  <c:v>Обстежено учнів початкових класів </c:v>
                </c:pt>
                <c:pt idx="1">
                  <c:v>Виявлено учнів з дефектами мови</c:v>
                </c:pt>
                <c:pt idx="2">
                  <c:v>Зараховано учнів до логопедичних груп</c:v>
                </c:pt>
              </c:strCache>
            </c:strRef>
          </c:cat>
          <c:val>
            <c:numRef>
              <c:f>Лист1!$Q$5:$Q$7</c:f>
              <c:numCache>
                <c:formatCode>General</c:formatCode>
                <c:ptCount val="3"/>
                <c:pt idx="0">
                  <c:v>555</c:v>
                </c:pt>
                <c:pt idx="1">
                  <c:v>175</c:v>
                </c:pt>
                <c:pt idx="2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0916">
          <a:noFill/>
        </a:ln>
      </c:spPr>
    </c:plotArea>
    <c:legend>
      <c:legendPos val="b"/>
      <c:legendEntry>
        <c:idx val="0"/>
        <c:txPr>
          <a:bodyPr/>
          <a:lstStyle/>
          <a:p>
            <a:pPr rtl="0">
              <a:defRPr sz="1700" b="0" i="1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 rtl="0">
              <a:defRPr sz="1700" b="0" i="1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 rtl="0">
              <a:defRPr sz="1700" b="0" i="1" baseline="0"/>
            </a:pPr>
            <a:endParaRPr lang="ru-RU"/>
          </a:p>
        </c:txPr>
      </c:legendEntry>
      <c:layout>
        <c:manualLayout>
          <c:xMode val="edge"/>
          <c:yMode val="edge"/>
          <c:x val="0.25819742566425774"/>
          <c:y val="0.68607573805613753"/>
          <c:w val="0.73928091180383282"/>
          <c:h val="0.19031519574532341"/>
        </c:manualLayout>
      </c:layout>
      <c:overlay val="0"/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0"/>
      <c:rotY val="1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8537717507533778E-2"/>
          <c:w val="1"/>
          <c:h val="0.7949795767716535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2013/2014</c:v>
                </c:pt>
              </c:strCache>
            </c:strRef>
          </c:tx>
          <c:spPr>
            <a:solidFill>
              <a:srgbClr val="0066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00"/>
              </a:solidFill>
              <a:ln>
                <a:solidFill>
                  <a:srgbClr val="00CC00"/>
                </a:solidFill>
              </a:ln>
            </c:spPr>
          </c:dPt>
          <c:dLbls>
            <c:dLbl>
              <c:idx val="0"/>
              <c:layout>
                <c:manualLayout>
                  <c:x val="2.2088353413654633E-2"/>
                  <c:y val="-2.5000000000000001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137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2014/2015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0080321285140569E-2"/>
                  <c:y val="-3.1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148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2015/2016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2048192771084406E-2"/>
                  <c:y val="-1.5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175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2016/2017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183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52724008"/>
        <c:axId val="198504600"/>
        <c:axId val="0"/>
      </c:bar3DChart>
      <c:catAx>
        <c:axId val="252724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8504600"/>
        <c:crosses val="autoZero"/>
        <c:auto val="1"/>
        <c:lblAlgn val="ctr"/>
        <c:lblOffset val="100"/>
        <c:noMultiLvlLbl val="0"/>
      </c:catAx>
      <c:valAx>
        <c:axId val="1985046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52724008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8.4212194629517456E-2"/>
          <c:y val="0.81759259259259243"/>
          <c:w val="0.80536462749848581"/>
          <c:h val="0.13302481057792304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2339219546086145"/>
          <c:y val="8.5993313600682381E-2"/>
          <c:w val="0.61869113787247187"/>
          <c:h val="0.91400668639931759"/>
        </c:manualLayout>
      </c:layout>
      <c:pie3DChart>
        <c:varyColors val="1"/>
        <c:dLbls>
          <c:showLegendKey val="0"/>
          <c:showVal val="0"/>
          <c:showCatName val="1"/>
          <c:showSerName val="0"/>
          <c:showPercent val="1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0.07708</cdr:x>
      <cdr:y>0.03839</cdr:y>
    </cdr:from>
    <cdr:to>
      <cdr:x>0.76458</cdr:x>
      <cdr:y>0.18225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691839" y="139627"/>
          <a:ext cx="6170727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ru-RU" sz="2800" cap="none" spc="0" dirty="0" err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rPr>
            <a:t>Рівень</a:t>
          </a:r>
          <a:r>
            <a:rPr lang="ru-RU" sz="28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cap="none" spc="0" dirty="0" err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rPr>
            <a:t>учнівського</a:t>
          </a:r>
          <a:r>
            <a:rPr lang="ru-RU" sz="2800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rPr>
            <a:t>  травматизму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0.69863</cdr:x>
      <cdr:y>0.27307</cdr:y>
    </cdr:from>
    <cdr:to>
      <cdr:x>0.80905</cdr:x>
      <cdr:y>0.46888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86200" y="1851682"/>
          <a:ext cx="614222" cy="13277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572</a:t>
          </a:r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0.23288</cdr:x>
      <cdr:y>0.58422</cdr:y>
    </cdr:from>
    <cdr:to>
      <cdr:x>0.3433</cdr:x>
      <cdr:y>0.78003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295400" y="3961656"/>
          <a:ext cx="614222" cy="13277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183</a:t>
          </a:r>
          <a:endParaRPr lang="ru-RU" sz="2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0.26027</cdr:x>
      <cdr:y>0.3311</cdr:y>
    </cdr:from>
    <cdr:to>
      <cdr:x>0.37069</cdr:x>
      <cdr:y>0.52691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447800" y="2245216"/>
          <a:ext cx="614222" cy="13277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26</a:t>
          </a:r>
        </a:p>
        <a:p xmlns:a="http://schemas.openxmlformats.org/drawingml/2006/main">
          <a:endParaRPr lang="ru-RU" sz="2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0.47664</cdr:x>
      <cdr:y>0.09157</cdr:y>
    </cdr:from>
    <cdr:to>
      <cdr:x>0.59679</cdr:x>
      <cdr:y>0.19381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672408" y="250576"/>
          <a:ext cx="925738" cy="2797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2000" b="1" dirty="0"/>
        </a:p>
      </cdr:txBody>
    </cdr:sp>
  </cdr:relSizeAnchor>
  <cdr:relSizeAnchor xmlns:cdr="http://schemas.openxmlformats.org/drawingml/2006/chartDrawing">
    <cdr:from>
      <cdr:x>0.48725</cdr:x>
      <cdr:y>0.19981</cdr:y>
    </cdr:from>
    <cdr:to>
      <cdr:x>0.6074</cdr:x>
      <cdr:y>0.30205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3754162" y="648072"/>
          <a:ext cx="925738" cy="3316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b="1" dirty="0" smtClean="0"/>
            <a:t> </a:t>
          </a:r>
          <a:endParaRPr lang="ru-RU" sz="2000" b="1" dirty="0"/>
        </a:p>
      </cdr:txBody>
    </cdr:sp>
  </cdr:relSizeAnchor>
  <cdr:relSizeAnchor xmlns:cdr="http://schemas.openxmlformats.org/drawingml/2006/chartDrawing">
    <cdr:from>
      <cdr:x>0.38847</cdr:x>
      <cdr:y>0.53282</cdr:y>
    </cdr:from>
    <cdr:to>
      <cdr:x>0.50862</cdr:x>
      <cdr:y>0.63507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993068" y="1728192"/>
          <a:ext cx="925739" cy="3316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2000" b="1" dirty="0"/>
        </a:p>
      </cdr:txBody>
    </cdr:sp>
  </cdr:relSizeAnchor>
  <cdr:relSizeAnchor xmlns:cdr="http://schemas.openxmlformats.org/drawingml/2006/chartDrawing">
    <cdr:from>
      <cdr:x>0.42056</cdr:x>
      <cdr:y>0.62157</cdr:y>
    </cdr:from>
    <cdr:to>
      <cdr:x>0.54071</cdr:x>
      <cdr:y>0.79948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3240354" y="1700804"/>
          <a:ext cx="925739" cy="4868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2000" b="1" dirty="0"/>
            <a:t> </a:t>
          </a:r>
          <a:endParaRPr lang="ru-RU" sz="28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5D252-079E-48F2-AA8C-9D9EEB106F84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F529E-70AA-4871-ACD2-F0858F52B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92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98A297-DE6E-4E15-8B7C-270E19C9F707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153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microsoft.com/office/2007/relationships/hdphoto" Target="../media/hdphoto1.wdp"/><Relationship Id="rId7" Type="http://schemas.openxmlformats.org/officeDocument/2006/relationships/image" Target="../media/image53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JPG"/><Relationship Id="rId7" Type="http://schemas.openxmlformats.org/officeDocument/2006/relationships/image" Target="../media/image68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7" Type="http://schemas.openxmlformats.org/officeDocument/2006/relationships/image" Target="../media/image87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0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кточка-Лапочка\Desktop\nacional-ramka-ps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" y="0"/>
            <a:ext cx="9129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42388" y="621333"/>
            <a:ext cx="667362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Напрямки </a:t>
            </a:r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виховної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роботи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: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1721" y="2276872"/>
            <a:ext cx="60486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національно-патріотичне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виховання;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ревентивне виховання;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ізичне виховання;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художньо-естетичне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виховання;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сімейно-родинне виховання;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еколого-натуралістичне виховання; 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професійна орієнтація.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36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кточка-Лапочка\Desktop\nacional-ramka-ps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" y="0"/>
            <a:ext cx="9129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97337" y="0"/>
            <a:ext cx="45784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Волонтерські акції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631" y="3307119"/>
            <a:ext cx="309091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«Допоможи пораненому»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60540" y="6229161"/>
            <a:ext cx="435087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Виготовлення оберегів «Повертайтесь живими»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4045" y="3381440"/>
            <a:ext cx="286400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«Хвиля доброти»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837" y="6165304"/>
            <a:ext cx="334739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«Напиши листа захиснику України»</a:t>
            </a:r>
          </a:p>
        </p:txBody>
      </p:sp>
      <p:pic>
        <p:nvPicPr>
          <p:cNvPr id="15" name="Picture 3" descr="E:\Допоможи солдату\патриот фото\помощь в ато\4-г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213" y="690422"/>
            <a:ext cx="3689875" cy="2738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5" descr="P101086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886" y="3679035"/>
            <a:ext cx="3600400" cy="2504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619" y="3679035"/>
            <a:ext cx="3528392" cy="26462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270" y="754817"/>
            <a:ext cx="4780739" cy="268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743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кточка-Лапочка\Desktop\nacional-ramka-ps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" y="0"/>
            <a:ext cx="9129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97337" y="0"/>
            <a:ext cx="45784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Волонтерські акції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728" y="3307119"/>
            <a:ext cx="363272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«Хай ангели тебе оберігають»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8321" y="3424644"/>
            <a:ext cx="4199844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«Тепло сердець дітей-</a:t>
            </a:r>
            <a:r>
              <a:rPr lang="uk-UA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амурчан</a:t>
            </a:r>
            <a:r>
              <a:rPr lang="uk-UA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, тобі , захиснику України»</a:t>
            </a:r>
            <a:endParaRPr lang="uk-UA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4176" y="6165304"/>
            <a:ext cx="19207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«Від серця до серця»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7" y="600082"/>
            <a:ext cx="3773449" cy="2828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D:\school\Акція Тепло сердець  23122016\акція 23.12.16\Lenovo_A1000_IMG_20161223_122129.jpg"/>
          <p:cNvPicPr>
            <a:picLocks noChangeAspect="1" noChangeArrowheads="1"/>
          </p:cNvPicPr>
          <p:nvPr/>
        </p:nvPicPr>
        <p:blipFill>
          <a:blip r:embed="rId4" cstate="print"/>
          <a:srcRect l="12502" t="15557"/>
          <a:stretch>
            <a:fillRect/>
          </a:stretch>
        </p:blipFill>
        <p:spPr bwMode="auto">
          <a:xfrm>
            <a:off x="4836651" y="650966"/>
            <a:ext cx="4078365" cy="2951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729" y="3921806"/>
            <a:ext cx="3286272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N:\ФОТО\Від серця до серця дит.будинки\Sight_2017_02_22_095512_78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307" y="4026228"/>
            <a:ext cx="4068248" cy="228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724128" y="6349970"/>
            <a:ext cx="19207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«Від серця до серця»</a:t>
            </a:r>
          </a:p>
        </p:txBody>
      </p:sp>
    </p:spTree>
    <p:extLst>
      <p:ext uri="{BB962C8B-B14F-4D97-AF65-F5344CB8AC3E}">
        <p14:creationId xmlns:p14="http://schemas.microsoft.com/office/powerpoint/2010/main" val="146886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кточка-Лапочка\Desktop\nacional-ramka-ps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" y="0"/>
            <a:ext cx="9129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00416" y="0"/>
            <a:ext cx="55723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Рада лідерів «Ровесник»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6187" y="3307119"/>
            <a:ext cx="271580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Інформаційний стенд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29622" y="3342103"/>
            <a:ext cx="419984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Засідання Ради лідерів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486814"/>
            <a:ext cx="448071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Участь у районному учнівському самоврядуванні</a:t>
            </a:r>
          </a:p>
        </p:txBody>
      </p:sp>
      <p:pic>
        <p:nvPicPr>
          <p:cNvPr id="12" name="Picture 2" descr="D:\school\Лідери 2016\шкільні акції\Lenovo_A1000_IMG_20161215_153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0997"/>
            <a:ext cx="3888432" cy="2573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D:\school\Лідери 2016\шкільні акції\Lenovo_A1000_IMG_20161227_111403.jpg"/>
          <p:cNvPicPr>
            <a:picLocks noChangeAspect="1" noChangeArrowheads="1"/>
          </p:cNvPicPr>
          <p:nvPr/>
        </p:nvPicPr>
        <p:blipFill>
          <a:blip r:embed="rId4" cstate="print"/>
          <a:srcRect t="12501"/>
          <a:stretch>
            <a:fillRect/>
          </a:stretch>
        </p:blipFill>
        <p:spPr bwMode="auto">
          <a:xfrm>
            <a:off x="4629622" y="909040"/>
            <a:ext cx="3840000" cy="2519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D:\school\Лідери 2016\Районний парламент лідерів\у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892209"/>
            <a:ext cx="3954016" cy="2604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3" descr="D:\school\День Св. Миколая\IMG_72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2885" y="3709936"/>
            <a:ext cx="3673474" cy="2755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TextBox 21"/>
          <p:cNvSpPr txBox="1"/>
          <p:nvPr/>
        </p:nvSpPr>
        <p:spPr>
          <a:xfrm>
            <a:off x="4857330" y="6431704"/>
            <a:ext cx="392447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Привітання для дітей в дитсадочку № 348</a:t>
            </a:r>
          </a:p>
        </p:txBody>
      </p:sp>
    </p:spTree>
    <p:extLst>
      <p:ext uri="{BB962C8B-B14F-4D97-AF65-F5344CB8AC3E}">
        <p14:creationId xmlns:p14="http://schemas.microsoft.com/office/powerpoint/2010/main" val="390561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кточка-Лапочка\Desktop\nacional-ramka-ps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" y="0"/>
            <a:ext cx="9129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80200" y="621333"/>
            <a:ext cx="55980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Позитивні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результати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4866" y="1628800"/>
            <a:ext cx="65455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400" dirty="0" err="1" smtClean="0">
                <a:latin typeface="Monotype Corsiva" panose="03010101010201010101" pitchFamily="66" charset="0"/>
              </a:rPr>
              <a:t>підвищення</a:t>
            </a:r>
            <a:r>
              <a:rPr lang="ru-RU" sz="2400" dirty="0" smtClean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якості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проведення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виховних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smtClean="0">
                <a:latin typeface="Monotype Corsiva" panose="03010101010201010101" pitchFamily="66" charset="0"/>
              </a:rPr>
              <a:t>годин;</a:t>
            </a:r>
            <a:endParaRPr lang="uk-UA" sz="2400" dirty="0">
              <a:latin typeface="Monotype Corsiva" panose="03010101010201010101" pitchFamily="66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uk-UA" sz="2400" dirty="0">
                <a:latin typeface="Monotype Corsiva" panose="03010101010201010101" pitchFamily="66" charset="0"/>
              </a:rPr>
              <a:t>врахування індивідуальних особливостей учнів;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uk-UA" sz="2400" dirty="0">
                <a:latin typeface="Monotype Corsiva" panose="03010101010201010101" pitchFamily="66" charset="0"/>
              </a:rPr>
              <a:t> використання інтерактивних виховних технологій;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виховання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громадянина</a:t>
            </a:r>
            <a:r>
              <a:rPr lang="ru-RU" sz="2400" dirty="0">
                <a:latin typeface="Monotype Corsiva" panose="03010101010201010101" pitchFamily="66" charset="0"/>
              </a:rPr>
              <a:t> з </a:t>
            </a:r>
            <a:r>
              <a:rPr lang="ru-RU" sz="2400" dirty="0" err="1">
                <a:latin typeface="Monotype Corsiva" panose="03010101010201010101" pitchFamily="66" charset="0"/>
              </a:rPr>
              <a:t>демократичним</a:t>
            </a:r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err="1">
                <a:latin typeface="Monotype Corsiva" panose="03010101010201010101" pitchFamily="66" charset="0"/>
              </a:rPr>
              <a:t>світоглядом</a:t>
            </a:r>
            <a:r>
              <a:rPr lang="ru-RU" sz="2400" dirty="0">
                <a:latin typeface="Monotype Corsiva" panose="03010101010201010101" pitchFamily="66" charset="0"/>
              </a:rPr>
              <a:t> і культурою; </a:t>
            </a:r>
            <a:endParaRPr lang="uk-UA" sz="2400" dirty="0">
              <a:latin typeface="Monotype Corsiva" panose="03010101010201010101" pitchFamily="66" charset="0"/>
            </a:endParaRP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uk-UA" sz="2400" dirty="0">
                <a:latin typeface="Monotype Corsiva" panose="03010101010201010101" pitchFamily="66" charset="0"/>
              </a:rPr>
              <a:t> створення комфортних  умов для розвитку творчих здібностей учнів;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uk-UA" sz="2400" dirty="0">
                <a:latin typeface="Monotype Corsiva" panose="03010101010201010101" pitchFamily="66" charset="0"/>
              </a:rPr>
              <a:t>врахування індивідуальних особливостей учнів</a:t>
            </a:r>
          </a:p>
        </p:txBody>
      </p:sp>
    </p:spTree>
    <p:extLst>
      <p:ext uri="{BB962C8B-B14F-4D97-AF65-F5344CB8AC3E}">
        <p14:creationId xmlns:p14="http://schemas.microsoft.com/office/powerpoint/2010/main" val="245605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кточка-Лапочка\Desktop\nacional-ramka-ps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" y="0"/>
            <a:ext cx="9129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44118" y="621333"/>
            <a:ext cx="22701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Недоліки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4866" y="1628800"/>
            <a:ext cx="65455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uk-UA" sz="2400" dirty="0">
                <a:latin typeface="Monotype Corsiva" panose="03010101010201010101" pitchFamily="66" charset="0"/>
              </a:rPr>
              <a:t>недостатньо згуртовані класні колективи;</a:t>
            </a:r>
          </a:p>
          <a:p>
            <a:pPr marL="342900" lvl="0" indent="-342900">
              <a:buFont typeface="Wingdings" panose="05000000000000000000" pitchFamily="2" charset="2"/>
              <a:buChar char="v"/>
            </a:pPr>
            <a:r>
              <a:rPr lang="uk-UA" sz="2400" dirty="0">
                <a:latin typeface="Monotype Corsiva" panose="03010101010201010101" pitchFamily="66" charset="0"/>
              </a:rPr>
              <a:t>не всі класні керівники доводять до відома дітей графіки шкільних свят;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dirty="0" smtClean="0">
                <a:latin typeface="Monotype Corsiva" panose="03010101010201010101" pitchFamily="66" charset="0"/>
              </a:rPr>
              <a:t>класні </a:t>
            </a:r>
            <a:r>
              <a:rPr lang="uk-UA" sz="2400" dirty="0">
                <a:latin typeface="Monotype Corsiva" panose="03010101010201010101" pitchFamily="66" charset="0"/>
              </a:rPr>
              <a:t>керівники не завжди користуються в роботі річним планом з виховної </a:t>
            </a:r>
            <a:r>
              <a:rPr lang="uk-UA" sz="2400" dirty="0" smtClean="0">
                <a:latin typeface="Monotype Corsiva" panose="03010101010201010101" pitchFamily="66" charset="0"/>
              </a:rPr>
              <a:t>роботи;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400" dirty="0">
                <a:latin typeface="Monotype Corsiva" panose="03010101010201010101" pitchFamily="66" charset="0"/>
              </a:rPr>
              <a:t>к</a:t>
            </a:r>
            <a:r>
              <a:rPr lang="uk-UA" sz="2400" smtClean="0">
                <a:effectLst/>
                <a:latin typeface="Monotype Corsiva" panose="03010101010201010101" pitchFamily="66" charset="0"/>
              </a:rPr>
              <a:t>ласні </a:t>
            </a:r>
            <a:r>
              <a:rPr lang="uk-UA" sz="2400" dirty="0" smtClean="0">
                <a:effectLst/>
                <a:latin typeface="Monotype Corsiva" panose="03010101010201010101" pitchFamily="66" charset="0"/>
              </a:rPr>
              <a:t>керівники не завжди своєчасно висвітлюють інформацію про заходи в класі на сайті школи</a:t>
            </a:r>
            <a:endParaRPr lang="uk-UA" sz="2400" dirty="0">
              <a:effectLst/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2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635" cy="6881811"/>
          </a:xfrm>
          <a:prstGeom prst="rect">
            <a:avLst/>
          </a:prstGeom>
        </p:spPr>
      </p:pic>
      <p:pic>
        <p:nvPicPr>
          <p:cNvPr id="2" name="Picture 4" descr="C:\Documents and Settings\Admin\Рабочий стол\img_20170509_1038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285860"/>
            <a:ext cx="4310092" cy="3232569"/>
          </a:xfrm>
          <a:prstGeom prst="rect">
            <a:avLst/>
          </a:prstGeom>
          <a:noFill/>
        </p:spPr>
      </p:pic>
      <p:pic>
        <p:nvPicPr>
          <p:cNvPr id="3" name="Picture 3" descr="C:\Documents and Settings\Admin\Рабочий стол\18921692_452772618414166_4357923172906123669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500438"/>
            <a:ext cx="4254534" cy="31909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034" y="4572008"/>
            <a:ext cx="3714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Чемпіонат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ФСТ "Динамо"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легкоатлетичного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чотириборства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юнаків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дівчат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2004 р.н.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молодші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1-3.06.17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43504" y="1571612"/>
            <a:ext cx="37861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Збірна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9-11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складі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дівчат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та 6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хлопців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взяла участь 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традиційній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легкоатлетичній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естафеті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присвяченій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Дню Перемоги.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Увійшли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десятку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найшвидших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!  (9.05.2017)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15386" y="23001"/>
            <a:ext cx="851322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Фізкультурно-оздоровча та спортивно-масова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робота  навчального закладу</a:t>
            </a:r>
            <a:endParaRPr kumimoji="0" lang="uk-UA" sz="2800" b="1" i="0" u="none" strike="noStrike" normalizeH="0" baseline="0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507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635" cy="688181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14942" y="214291"/>
            <a:ext cx="3714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Учні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6 - Б та 6 - 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учасники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традиційного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обласного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Олімпійського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Дня.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Спортивний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Олімпійський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сквері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Героїв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(2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червня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2017)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school142.dnepredu.com/uploads/editor/3418/400550/news_/images/img_07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142852"/>
            <a:ext cx="4214842" cy="3161132"/>
          </a:xfrm>
          <a:prstGeom prst="rect">
            <a:avLst/>
          </a:prstGeom>
          <a:noFill/>
        </p:spPr>
      </p:pic>
      <p:pic>
        <p:nvPicPr>
          <p:cNvPr id="3076" name="Picture 4" descr="http://school142.dnepredu.com/uploads/editor/3418/400550/news_/images/img_20170602_16212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1857364"/>
            <a:ext cx="3867157" cy="2900368"/>
          </a:xfrm>
          <a:prstGeom prst="rect">
            <a:avLst/>
          </a:prstGeom>
          <a:noFill/>
        </p:spPr>
      </p:pic>
      <p:pic>
        <p:nvPicPr>
          <p:cNvPr id="5" name="Picture 5" descr="C:\Documents and Settings\Admin\Рабочий стол\izobrazhenie_08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3429000"/>
            <a:ext cx="4214842" cy="316113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929158" y="5214950"/>
            <a:ext cx="42148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Переможці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міського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туру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змагань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Всеукраїнського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спортивно-масового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заходу для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Олімпійське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лелеченя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".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34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635" cy="6881811"/>
          </a:xfrm>
          <a:prstGeom prst="rect">
            <a:avLst/>
          </a:prstGeom>
        </p:spPr>
      </p:pic>
      <p:pic>
        <p:nvPicPr>
          <p:cNvPr id="2050" name="Picture 2" descr="C:\Documents and Settings\Admin\Рабочий стол\2017_05_18_14_26_5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500042"/>
            <a:ext cx="4857784" cy="364333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214942" y="785794"/>
            <a:ext cx="35718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/>
              <a:t>Кубок за І </a:t>
            </a:r>
            <a:r>
              <a:rPr lang="ru-RU" sz="2400" b="1" i="1" dirty="0" err="1" smtClean="0"/>
              <a:t>місце</a:t>
            </a:r>
            <a:r>
              <a:rPr lang="ru-RU" sz="2400" b="1" i="1" dirty="0" smtClean="0"/>
              <a:t> </a:t>
            </a:r>
            <a:r>
              <a:rPr lang="ru-RU" i="1" dirty="0" smtClean="0"/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Дванадцятий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раз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поспіль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володарі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районного кубку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учнівської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Спартакіади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4572008"/>
            <a:ext cx="44291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Фінал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Всеукраїнського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спортивно-масового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заходу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юнацтва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Олімпійське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лелеченя-2017».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Наші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учні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вибороли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призове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ІІІ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місце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!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5" name="Picture 7" descr="http://school142.dnepredu.com/uploads/editor/3418/159345/news_/images/img_20170426_16034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3714752"/>
            <a:ext cx="3962408" cy="29718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7475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635" cy="68818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29132"/>
            <a:ext cx="4714876" cy="1214446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Ми - перша та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єдина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школа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, яку запросив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Міжнародний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Комітет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П'єра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де Кубертена (CIPC)!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2066" y="357166"/>
            <a:ext cx="3786214" cy="235745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Делегація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нашої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представляла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Україну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на XI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Міжнародному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Молодіжному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Форумі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П'єра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де Кубертена,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відбувся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Естонії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місті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Юленурме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19 по 26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серпня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2017 р.</a:t>
            </a:r>
          </a:p>
          <a:p>
            <a:pPr algn="ctr"/>
            <a:endParaRPr lang="ru-RU" dirty="0"/>
          </a:p>
        </p:txBody>
      </p:sp>
      <p:pic>
        <p:nvPicPr>
          <p:cNvPr id="22530" name="Picture 2" descr="http://school142.dnepredu.com/uploads/editor/3418/159345/sitepage_375/images/img_20170821_1338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14290"/>
            <a:ext cx="4500594" cy="3375446"/>
          </a:xfrm>
          <a:prstGeom prst="rect">
            <a:avLst/>
          </a:prstGeom>
          <a:noFill/>
        </p:spPr>
      </p:pic>
      <p:pic>
        <p:nvPicPr>
          <p:cNvPr id="22532" name="Picture 4" descr="http://school142.dnepredu.com/uploads/editor/3418/159345/sitepage_375/images/img_20170822_09255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3" y="3518297"/>
            <a:ext cx="4033846" cy="30253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882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510" y="0"/>
            <a:ext cx="9144635" cy="688181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07437" y="21598"/>
            <a:ext cx="748474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Навчальний</a:t>
            </a:r>
            <a:r>
              <a:rPr lang="ru-RU" sz="4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заклад </a:t>
            </a:r>
            <a:r>
              <a:rPr lang="ru-RU" sz="4800" b="1" cap="none" spc="0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співпрацює</a:t>
            </a:r>
            <a:r>
              <a:rPr lang="ru-RU" sz="48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:</a:t>
            </a:r>
            <a:endParaRPr lang="ru-RU" sz="4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054614"/>
              </p:ext>
            </p:extLst>
          </p:nvPr>
        </p:nvGraphicFramePr>
        <p:xfrm>
          <a:off x="242479" y="852595"/>
          <a:ext cx="8614655" cy="58167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02288"/>
                <a:gridCol w="1925637"/>
                <a:gridCol w="1386730"/>
              </a:tblGrid>
              <a:tr h="6446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Назва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спортивної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школи</a:t>
                      </a:r>
                      <a:r>
                        <a:rPr lang="ru-RU" sz="1200" dirty="0">
                          <a:effectLst/>
                        </a:rPr>
                        <a:t>, </a:t>
                      </a:r>
                      <a:r>
                        <a:rPr lang="ru-RU" sz="1200" dirty="0" err="1">
                          <a:effectLst/>
                        </a:rPr>
                        <a:t>громадської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організації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Вид спорту, </a:t>
                      </a:r>
                      <a:r>
                        <a:rPr lang="ru-RU" sz="1200" dirty="0" err="1">
                          <a:effectLst/>
                        </a:rPr>
                        <a:t>який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культивується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К-</a:t>
                      </a:r>
                      <a:r>
                        <a:rPr lang="ru-RU" sz="1200" dirty="0" err="1">
                          <a:effectLst/>
                        </a:rPr>
                        <a:t>сть</a:t>
                      </a:r>
                      <a:r>
                        <a:rPr lang="ru-RU" sz="1200" dirty="0">
                          <a:effectLst/>
                        </a:rPr>
                        <a:t> </a:t>
                      </a:r>
                      <a:r>
                        <a:rPr lang="ru-RU" sz="1200" dirty="0" err="1">
                          <a:effectLst/>
                        </a:rPr>
                        <a:t>вихованців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388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   КПНЗ «СДЮСШОР №6» ДМР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фехтування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12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446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КПНЗ  «Дитячо-юнацька спортивна школа №8» Дніпропетровської міської ради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веслування на байдарках і каное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446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КПНЗ «Міська дитячо-юнацька спортивна школа з ігрових видів спорту» ДМР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футбол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774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КПНЗ «Міська дитячо-юнацька спортивна школа з опорних видів спорту Дніпропетровської міської ради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гімнастика спортивна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446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КПНЗ «Міська комплексна дитячо-юнацька спортивна школа» </a:t>
                      </a:r>
                      <a:r>
                        <a:rPr lang="uk-UA" sz="1600">
                          <a:effectLst/>
                        </a:rPr>
                        <a:t>ДМР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плавання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4461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Громадська організація «Дніпропетровськ» навчально-тренувальні заняття з черлідингу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черлідинг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30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7741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u="none" strike="noStrike" spc="0">
                          <a:effectLst/>
                        </a:rPr>
                        <a:t>Громадська організація «Дніпропетровська обласна федерація кіокушінкан карате-до Ренмей»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карате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429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24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2574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кточка-Лапочка\Desktop\nacional-ramka-ps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" y="0"/>
            <a:ext cx="9129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1390" y="0"/>
            <a:ext cx="751038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Зустрічі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з </a:t>
            </a:r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представниками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ГО </a:t>
            </a:r>
          </a:p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«</a:t>
            </a:r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Патріот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» та «</a:t>
            </a:r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Характерники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»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90" y="1558034"/>
            <a:ext cx="3537530" cy="2653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98" y="1569660"/>
            <a:ext cx="4428062" cy="2487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491" y="4032753"/>
            <a:ext cx="4934185" cy="2771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417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55" y="0"/>
            <a:ext cx="9144635" cy="688181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303780" y="-107411"/>
            <a:ext cx="76431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виконання  </a:t>
            </a:r>
            <a:r>
              <a:rPr lang="uk-UA" sz="28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указу  Президента  України  «Про  шкільну  форму» 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043359105"/>
              </p:ext>
            </p:extLst>
          </p:nvPr>
        </p:nvGraphicFramePr>
        <p:xfrm>
          <a:off x="3085" y="1012719"/>
          <a:ext cx="3138992" cy="5531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3"/>
          <a:stretch/>
        </p:blipFill>
        <p:spPr>
          <a:xfrm>
            <a:off x="4147502" y="445400"/>
            <a:ext cx="2584588" cy="36840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1" b="11569"/>
          <a:stretch/>
        </p:blipFill>
        <p:spPr>
          <a:xfrm>
            <a:off x="1723355" y="445400"/>
            <a:ext cx="2586938" cy="32403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68"/>
          <a:stretch/>
        </p:blipFill>
        <p:spPr>
          <a:xfrm>
            <a:off x="2416057" y="3525560"/>
            <a:ext cx="3170488" cy="366883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Picture 3" descr="G:\фото форма\WP_20160906_12_34_41_Pr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9878" y="2274090"/>
            <a:ext cx="2574912" cy="4583910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132908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635" cy="6881811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90216" y="165489"/>
            <a:ext cx="54470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Безпека життєдіяльності,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Arial" pitchFamily="34" charset="0"/>
                <a:ea typeface="Times New Roman" pitchFamily="18" charset="0"/>
              </a:rPr>
              <a:t>попередження нещасних випадків</a:t>
            </a:r>
            <a:endParaRPr kumimoji="0" lang="uk-UA" sz="2400" b="1" i="0" u="none" strike="noStrike" normalizeH="0" baseline="0" dirty="0" smtClean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</p:txBody>
      </p:sp>
      <p:pic>
        <p:nvPicPr>
          <p:cNvPr id="3" name="Picture 4" descr="D:\Школа 142\Кл. рук. 5-В\2015-2016\ПРАВИЛА ДР\фото\14.11.16\IMG_74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930070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Школа 142\тиждень ТБ\2016-2017\Новая папка\IMG_028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803" y="1031073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NOUT\Desktop\DSCF570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/>
          <a:stretch/>
        </p:blipFill>
        <p:spPr bwMode="auto">
          <a:xfrm>
            <a:off x="464461" y="3619564"/>
            <a:ext cx="3440107" cy="25615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500826" y="3429000"/>
            <a:ext cx="2143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Конкурс малюнків</a:t>
            </a:r>
            <a:endParaRPr lang="ru-RU" b="1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226931" y="6406535"/>
            <a:ext cx="26909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ea typeface="Times New Roman" pitchFamily="18" charset="0"/>
              </a:rPr>
              <a:t>Предметні тижні</a:t>
            </a:r>
            <a:endParaRPr kumimoji="0" lang="uk-UA" sz="2400" b="1" i="0" u="none" strike="noStrike" normalizeH="0" baseline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57224" y="6215082"/>
            <a:ext cx="2143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Випуск </a:t>
            </a:r>
            <a:r>
              <a:rPr lang="uk-UA" b="1" dirty="0" err="1" smtClean="0"/>
              <a:t>стінівок</a:t>
            </a:r>
            <a:endParaRPr lang="ru-RU" b="1" dirty="0"/>
          </a:p>
        </p:txBody>
      </p:sp>
      <p:pic>
        <p:nvPicPr>
          <p:cNvPr id="10" name="Picture 2" descr="C:\Users\Inna\Desktop\Пож.безп\PB1409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9253" y="3716598"/>
            <a:ext cx="3623146" cy="271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2230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635" cy="68818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2500306"/>
            <a:ext cx="4686304" cy="1000124"/>
          </a:xfrm>
        </p:spPr>
        <p:txBody>
          <a:bodyPr>
            <a:normAutofit/>
          </a:bodyPr>
          <a:lstStyle/>
          <a:p>
            <a:r>
              <a:rPr lang="ru-RU" sz="20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Флешмоб</a:t>
            </a: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«</a:t>
            </a:r>
            <a:r>
              <a:rPr lang="ru-RU" sz="20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Україна</a:t>
            </a: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за </a:t>
            </a:r>
            <a:r>
              <a:rPr lang="ru-RU" sz="20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безпеку</a:t>
            </a: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дорожнього</a:t>
            </a: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2000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руху</a:t>
            </a:r>
            <a:r>
              <a:rPr lang="ru-RU" sz="20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»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3" descr="C:\Documents and Settings\Admin\Рабочий стол\Копия img_05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2936" y="3286124"/>
            <a:ext cx="4370395" cy="3277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Documents and Settings\Admin\Рабочий стол\Копия img_055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0"/>
            <a:ext cx="3727453" cy="2795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I:\DCIM\198_1805\IMGP39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42852"/>
            <a:ext cx="422447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4282" y="3357562"/>
            <a:ext cx="42862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2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Єдині уроки з дотримання правил безпеки</a:t>
            </a: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071942"/>
            <a:ext cx="3286148" cy="246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404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635" cy="6881811"/>
          </a:xfrm>
          <a:prstGeom prst="rect">
            <a:avLst/>
          </a:prstGeom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348603931"/>
              </p:ext>
            </p:extLst>
          </p:nvPr>
        </p:nvGraphicFramePr>
        <p:xfrm>
          <a:off x="0" y="7959"/>
          <a:ext cx="9612560" cy="3637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576820713"/>
              </p:ext>
            </p:extLst>
          </p:nvPr>
        </p:nvGraphicFramePr>
        <p:xfrm>
          <a:off x="-180528" y="3717032"/>
          <a:ext cx="8821107" cy="3105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4550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244"/>
            <a:ext cx="9144635" cy="6829755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60" y="98789"/>
            <a:ext cx="7268217" cy="929118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118665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uk-UA" sz="3600" b="1" dirty="0" smtClean="0">
                <a:solidFill>
                  <a:srgbClr val="FF0000"/>
                </a:solidFill>
              </a:rPr>
              <a:t>Працевлаштування випускників</a:t>
            </a:r>
            <a:r>
              <a:rPr lang="uk-UA" b="1" dirty="0" smtClean="0">
                <a:solidFill>
                  <a:srgbClr val="FF0000"/>
                </a:solidFill>
              </a:rPr>
              <a:t/>
            </a:r>
            <a:br>
              <a:rPr lang="uk-UA" b="1" dirty="0" smtClean="0">
                <a:solidFill>
                  <a:srgbClr val="FF0000"/>
                </a:solidFill>
              </a:rPr>
            </a:br>
            <a:r>
              <a:rPr lang="uk-UA" b="1" dirty="0" smtClean="0">
                <a:solidFill>
                  <a:srgbClr val="FF0000"/>
                </a:solidFill>
              </a:rPr>
              <a:t> 9-х класів</a:t>
            </a:r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7" name="Содержимое 7"/>
          <p:cNvGraphicFramePr>
            <a:graphicFrameLocks/>
          </p:cNvGraphicFramePr>
          <p:nvPr>
            <p:extLst/>
          </p:nvPr>
        </p:nvGraphicFramePr>
        <p:xfrm>
          <a:off x="-370877" y="1347725"/>
          <a:ext cx="8886227" cy="609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04600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5" y="0"/>
            <a:ext cx="9144635" cy="6903947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865"/>
            <a:ext cx="6961239" cy="929118"/>
          </a:xfrm>
          <a:prstGeom prst="rect">
            <a:avLst/>
          </a:prstGeom>
          <a:noFill/>
        </p:spPr>
      </p:pic>
      <p:graphicFrame>
        <p:nvGraphicFramePr>
          <p:cNvPr id="7" name="Содержимое 7"/>
          <p:cNvGraphicFramePr>
            <a:graphicFrameLocks/>
          </p:cNvGraphicFramePr>
          <p:nvPr>
            <p:extLst/>
          </p:nvPr>
        </p:nvGraphicFramePr>
        <p:xfrm>
          <a:off x="0" y="944038"/>
          <a:ext cx="3844636" cy="5813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Заголовок 1"/>
          <p:cNvSpPr>
            <a:spLocks noGrp="1"/>
          </p:cNvSpPr>
          <p:nvPr/>
        </p:nvSpPr>
        <p:spPr>
          <a:xfrm>
            <a:off x="942975" y="838068"/>
            <a:ext cx="8515350" cy="1125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uk-UA" sz="3100" b="1" dirty="0" smtClean="0">
                <a:solidFill>
                  <a:srgbClr val="FF0000"/>
                </a:solidFill>
              </a:rPr>
              <a:t>Працевлаштування  випускників </a:t>
            </a:r>
            <a:r>
              <a:rPr lang="uk-UA" sz="3400" b="1" dirty="0" smtClean="0">
                <a:solidFill>
                  <a:srgbClr val="FF0000"/>
                </a:solidFill>
              </a:rPr>
              <a:t>11-ого класу</a:t>
            </a:r>
            <a:endParaRPr lang="ru-RU" sz="3400" b="1" dirty="0">
              <a:solidFill>
                <a:srgbClr val="FF0000"/>
              </a:solidFill>
            </a:endParaRPr>
          </a:p>
        </p:txBody>
      </p:sp>
      <p:graphicFrame>
        <p:nvGraphicFramePr>
          <p:cNvPr id="10" name="Содержимое 7"/>
          <p:cNvGraphicFramePr>
            <a:graphicFrameLocks/>
          </p:cNvGraphicFramePr>
          <p:nvPr>
            <p:extLst/>
          </p:nvPr>
        </p:nvGraphicFramePr>
        <p:xfrm>
          <a:off x="3344770" y="1120511"/>
          <a:ext cx="6113555" cy="5850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95293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5" y="0"/>
            <a:ext cx="9144635" cy="6903947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865"/>
            <a:ext cx="6961239" cy="929118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/>
        </p:nvSpPr>
        <p:spPr>
          <a:xfrm>
            <a:off x="942975" y="700304"/>
            <a:ext cx="8515350" cy="1125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uk-UA" sz="3100" b="1" dirty="0" smtClean="0">
                <a:solidFill>
                  <a:srgbClr val="FF0000"/>
                </a:solidFill>
              </a:rPr>
              <a:t>Працевлаштування  випускників </a:t>
            </a:r>
            <a:r>
              <a:rPr lang="uk-UA" sz="3400" b="1" dirty="0" smtClean="0">
                <a:solidFill>
                  <a:srgbClr val="FF0000"/>
                </a:solidFill>
              </a:rPr>
              <a:t>11-ого класу</a:t>
            </a:r>
            <a:endParaRPr lang="ru-RU" sz="3400" b="1" dirty="0">
              <a:solidFill>
                <a:srgbClr val="FF0000"/>
              </a:solidFill>
            </a:endParaRPr>
          </a:p>
        </p:txBody>
      </p:sp>
      <p:graphicFrame>
        <p:nvGraphicFramePr>
          <p:cNvPr id="11" name="Содержимое 4"/>
          <p:cNvGraphicFramePr>
            <a:graphicFrameLocks/>
          </p:cNvGraphicFramePr>
          <p:nvPr>
            <p:extLst/>
          </p:nvPr>
        </p:nvGraphicFramePr>
        <p:xfrm>
          <a:off x="-635" y="1602578"/>
          <a:ext cx="9144000" cy="5240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7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916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245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smtClean="0">
                          <a:solidFill>
                            <a:schemeClr val="bg1"/>
                          </a:solidFill>
                        </a:rPr>
                        <a:t>Університет </a:t>
                      </a:r>
                      <a:r>
                        <a:rPr lang="uk-UA" b="1" dirty="0" err="1" smtClean="0">
                          <a:solidFill>
                            <a:schemeClr val="bg1"/>
                          </a:solidFill>
                        </a:rPr>
                        <a:t>ім.Нобеля</a:t>
                      </a:r>
                      <a:endParaRPr lang="ru-RU" b="1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НГУ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smtClean="0"/>
                        <a:t>ДНУ</a:t>
                      </a:r>
                      <a:endParaRPr lang="ru-RU" b="1" dirty="0" smtClean="0"/>
                    </a:p>
                    <a:p>
                      <a:pPr algn="ctr"/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 smtClean="0"/>
                        <a:t>Університет митної справи та фінансів</a:t>
                      </a:r>
                      <a:endParaRPr lang="ru-RU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/>
                        <a:t>Працюють</a:t>
                      </a:r>
                      <a:endParaRPr lang="ru-RU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00858">
                <a:tc>
                  <a:txBody>
                    <a:bodyPr/>
                    <a:lstStyle/>
                    <a:p>
                      <a:r>
                        <a:rPr lang="uk-UA" dirty="0" smtClean="0"/>
                        <a:t>Васильєва І.</a:t>
                      </a:r>
                    </a:p>
                    <a:p>
                      <a:r>
                        <a:rPr lang="uk-UA" dirty="0" err="1" smtClean="0"/>
                        <a:t>Ворніческо</a:t>
                      </a:r>
                      <a:r>
                        <a:rPr lang="uk-UA" dirty="0" smtClean="0"/>
                        <a:t> В.</a:t>
                      </a:r>
                    </a:p>
                    <a:p>
                      <a:r>
                        <a:rPr lang="uk-UA" dirty="0" smtClean="0"/>
                        <a:t>Гончар Д.</a:t>
                      </a:r>
                    </a:p>
                    <a:p>
                      <a:r>
                        <a:rPr lang="uk-UA" dirty="0" err="1" smtClean="0"/>
                        <a:t>Гуржій</a:t>
                      </a:r>
                      <a:r>
                        <a:rPr lang="uk-UA" dirty="0" smtClean="0"/>
                        <a:t> А.</a:t>
                      </a:r>
                    </a:p>
                    <a:p>
                      <a:r>
                        <a:rPr lang="uk-UA" dirty="0" err="1" smtClean="0"/>
                        <a:t>Дубіжанська</a:t>
                      </a:r>
                      <a:r>
                        <a:rPr lang="uk-UA" dirty="0" smtClean="0"/>
                        <a:t> К.</a:t>
                      </a:r>
                    </a:p>
                    <a:p>
                      <a:r>
                        <a:rPr lang="uk-UA" dirty="0" smtClean="0"/>
                        <a:t>Козлов О.</a:t>
                      </a:r>
                    </a:p>
                    <a:p>
                      <a:r>
                        <a:rPr lang="uk-UA" dirty="0" smtClean="0"/>
                        <a:t>Мартиновська Д.</a:t>
                      </a:r>
                    </a:p>
                    <a:p>
                      <a:r>
                        <a:rPr lang="uk-UA" dirty="0" err="1" smtClean="0"/>
                        <a:t>Мосіна</a:t>
                      </a:r>
                      <a:r>
                        <a:rPr lang="uk-UA" dirty="0" smtClean="0"/>
                        <a:t> К.</a:t>
                      </a:r>
                    </a:p>
                    <a:p>
                      <a:r>
                        <a:rPr lang="uk-UA" dirty="0" smtClean="0"/>
                        <a:t>Мудрак А.</a:t>
                      </a:r>
                    </a:p>
                    <a:p>
                      <a:r>
                        <a:rPr lang="uk-UA" dirty="0" smtClean="0"/>
                        <a:t>Тягло М.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Аношин</a:t>
                      </a:r>
                      <a:r>
                        <a:rPr lang="uk-UA" dirty="0" smtClean="0"/>
                        <a:t> В.</a:t>
                      </a:r>
                    </a:p>
                    <a:p>
                      <a:r>
                        <a:rPr lang="uk-UA" dirty="0" smtClean="0"/>
                        <a:t>Грязнова А.</a:t>
                      </a:r>
                    </a:p>
                    <a:p>
                      <a:r>
                        <a:rPr lang="uk-UA" dirty="0" err="1" smtClean="0"/>
                        <a:t>Жданов</a:t>
                      </a:r>
                      <a:r>
                        <a:rPr lang="uk-UA" dirty="0" smtClean="0"/>
                        <a:t> Б.</a:t>
                      </a:r>
                    </a:p>
                    <a:p>
                      <a:r>
                        <a:rPr lang="uk-UA" dirty="0" err="1" smtClean="0"/>
                        <a:t>Кунденко</a:t>
                      </a:r>
                      <a:r>
                        <a:rPr lang="uk-UA" dirty="0" smtClean="0"/>
                        <a:t> П.</a:t>
                      </a:r>
                    </a:p>
                    <a:p>
                      <a:r>
                        <a:rPr lang="uk-UA" dirty="0" smtClean="0"/>
                        <a:t>Литвин В.</a:t>
                      </a:r>
                    </a:p>
                    <a:p>
                      <a:r>
                        <a:rPr lang="uk-UA" dirty="0" smtClean="0"/>
                        <a:t>Сич</a:t>
                      </a:r>
                      <a:r>
                        <a:rPr lang="uk-UA" baseline="0" dirty="0" smtClean="0"/>
                        <a:t> О.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Вівтоненко</a:t>
                      </a:r>
                      <a:r>
                        <a:rPr lang="uk-UA" dirty="0" smtClean="0"/>
                        <a:t> К.</a:t>
                      </a:r>
                    </a:p>
                    <a:p>
                      <a:r>
                        <a:rPr lang="uk-UA" dirty="0" err="1" smtClean="0"/>
                        <a:t>Горпинченко</a:t>
                      </a:r>
                      <a:r>
                        <a:rPr lang="uk-UA" dirty="0" smtClean="0"/>
                        <a:t> Д.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Клименко В.</a:t>
                      </a:r>
                    </a:p>
                    <a:p>
                      <a:r>
                        <a:rPr lang="uk-UA" dirty="0" err="1" smtClean="0"/>
                        <a:t>Колобаєва</a:t>
                      </a:r>
                      <a:r>
                        <a:rPr lang="uk-UA" dirty="0" smtClean="0"/>
                        <a:t> В.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Кісільов</a:t>
                      </a:r>
                      <a:r>
                        <a:rPr lang="uk-UA" dirty="0" smtClean="0"/>
                        <a:t> Р.</a:t>
                      </a:r>
                    </a:p>
                    <a:p>
                      <a:r>
                        <a:rPr lang="uk-UA" dirty="0" err="1" smtClean="0"/>
                        <a:t>Коржов</a:t>
                      </a:r>
                      <a:r>
                        <a:rPr lang="uk-UA" baseline="0" dirty="0" smtClean="0"/>
                        <a:t> В.</a:t>
                      </a:r>
                    </a:p>
                    <a:p>
                      <a:r>
                        <a:rPr lang="uk-UA" baseline="0" dirty="0" err="1" smtClean="0"/>
                        <a:t>Косюг</a:t>
                      </a:r>
                      <a:r>
                        <a:rPr lang="uk-UA" baseline="0" dirty="0" smtClean="0"/>
                        <a:t> К.</a:t>
                      </a:r>
                    </a:p>
                    <a:p>
                      <a:r>
                        <a:rPr lang="uk-UA" baseline="0" dirty="0" smtClean="0"/>
                        <a:t>Мусієнко А.</a:t>
                      </a:r>
                      <a:endParaRPr lang="uk-UA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00536"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bg1"/>
                          </a:solidFill>
                        </a:rPr>
                        <a:t>Металургійна академія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bg1"/>
                          </a:solidFill>
                        </a:rPr>
                        <a:t>Академія будівництва та архітектури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bg1"/>
                          </a:solidFill>
                        </a:rPr>
                        <a:t>Автотранспортний коледж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smtClean="0">
                          <a:solidFill>
                            <a:schemeClr val="bg1"/>
                          </a:solidFill>
                        </a:rPr>
                        <a:t>ДЦПО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1094">
                <a:tc>
                  <a:txBody>
                    <a:bodyPr/>
                    <a:lstStyle/>
                    <a:p>
                      <a:r>
                        <a:rPr lang="uk-UA" dirty="0" smtClean="0"/>
                        <a:t>Лисенко Я.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Суворова Є.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Сабадир</a:t>
                      </a:r>
                      <a:r>
                        <a:rPr lang="uk-UA" dirty="0" smtClean="0"/>
                        <a:t> О.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err="1" smtClean="0"/>
                        <a:t>Безбородов</a:t>
                      </a:r>
                      <a:r>
                        <a:rPr lang="uk-UA" dirty="0" smtClean="0"/>
                        <a:t> І.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279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1907520"/>
            <a:ext cx="84969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Дітей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сиріт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 1</a:t>
            </a:r>
            <a:endParaRPr lang="ru-RU" sz="2800" b="1" dirty="0"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Дітей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позбавлених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батьківського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піклування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- 5</a:t>
            </a:r>
            <a:endParaRPr lang="ru-RU" sz="2800" b="1" dirty="0"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Дітей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інвалідів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 16</a:t>
            </a:r>
            <a:endParaRPr lang="ru-RU" sz="2800" b="1" dirty="0"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Дітей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багатодітних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родин - 91</a:t>
            </a:r>
            <a:endParaRPr lang="ru-RU" sz="2800" b="1" dirty="0"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Дітей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малозабезпечених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родин – 6</a:t>
            </a:r>
            <a:endParaRPr lang="ru-RU" sz="2800" b="1" dirty="0"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Дітей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які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постраждали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аварії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ЧАЕС – 9</a:t>
            </a:r>
            <a:endParaRPr lang="ru-RU" sz="2800" b="1" dirty="0"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Дітей</a:t>
            </a:r>
            <a:r>
              <a:rPr lang="ru-RU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чиї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батьки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загинули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АТО - 2</a:t>
            </a:r>
            <a:endParaRPr lang="ru-RU" sz="2800" b="1" dirty="0"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Дітей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чиї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батьки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воюють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зоні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АТО - 31</a:t>
            </a:r>
            <a:endParaRPr lang="ru-RU" sz="2800" b="1" dirty="0"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Дітей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 родин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внутрішньо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переміщених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осіб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- 16</a:t>
            </a:r>
            <a:endParaRPr lang="ru-RU" sz="2800" b="1" dirty="0"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Дітей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 родин СЖО - 2.</a:t>
            </a:r>
            <a:endParaRPr lang="ru-RU" sz="2800" b="1" dirty="0">
              <a:effectLst/>
              <a:latin typeface="Courier New" panose="02070309020205020404" pitchFamily="49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9445" y="274638"/>
            <a:ext cx="74451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Контингент </a:t>
            </a:r>
            <a:r>
              <a:rPr lang="ru-RU" sz="48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учнів</a:t>
            </a:r>
            <a:r>
              <a:rPr lang="ru-RU" sz="48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ru-RU" sz="48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пільгових</a:t>
            </a:r>
            <a:endParaRPr lang="ru-RU" sz="4800" b="1" cap="none" spc="0" dirty="0" smtClean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  <a:p>
            <a:pPr algn="ctr"/>
            <a:r>
              <a:rPr lang="ru-RU" sz="48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ru-RU" sz="48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категорій</a:t>
            </a:r>
            <a:r>
              <a:rPr lang="ru-RU" sz="48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на 01.06.2017</a:t>
            </a:r>
            <a:endParaRPr lang="ru-RU" sz="4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05706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/>
          </p:nvPr>
        </p:nvGraphicFramePr>
        <p:xfrm>
          <a:off x="1763688" y="993877"/>
          <a:ext cx="5616624" cy="1931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79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2792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96077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965534"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2014-2015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2015-2016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/>
                        <a:t>2016-2017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65534">
                <a:tc>
                  <a:txBody>
                    <a:bodyPr/>
                    <a:lstStyle/>
                    <a:p>
                      <a:pPr algn="ctr"/>
                      <a:r>
                        <a:rPr lang="uk-UA" sz="3600" dirty="0" smtClean="0"/>
                        <a:t>73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dirty="0" smtClean="0"/>
                        <a:t>86</a:t>
                      </a:r>
                      <a:endParaRPr lang="ru-RU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600" dirty="0" smtClean="0"/>
                        <a:t>80</a:t>
                      </a:r>
                      <a:endParaRPr lang="ru-RU" sz="3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475656" y="0"/>
            <a:ext cx="63010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Учні «групи ризику»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2706" y="3140968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Учні, які стоять на ВШО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374080" y="4280321"/>
          <a:ext cx="8504236" cy="16736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6059">
                  <a:extLst>
                    <a:ext uri="{9D8B030D-6E8A-4147-A177-3AD203B41FA5}">
                      <a16:colId xmlns="" xmlns:a16="http://schemas.microsoft.com/office/drawing/2014/main" val="1648823632"/>
                    </a:ext>
                  </a:extLst>
                </a:gridCol>
                <a:gridCol w="2126059">
                  <a:extLst>
                    <a:ext uri="{9D8B030D-6E8A-4147-A177-3AD203B41FA5}">
                      <a16:colId xmlns="" xmlns:a16="http://schemas.microsoft.com/office/drawing/2014/main" val="516182253"/>
                    </a:ext>
                  </a:extLst>
                </a:gridCol>
                <a:gridCol w="2126059">
                  <a:extLst>
                    <a:ext uri="{9D8B030D-6E8A-4147-A177-3AD203B41FA5}">
                      <a16:colId xmlns="" xmlns:a16="http://schemas.microsoft.com/office/drawing/2014/main" val="1203501911"/>
                    </a:ext>
                  </a:extLst>
                </a:gridCol>
                <a:gridCol w="2126059">
                  <a:extLst>
                    <a:ext uri="{9D8B030D-6E8A-4147-A177-3AD203B41FA5}">
                      <a16:colId xmlns="" xmlns:a16="http://schemas.microsoft.com/office/drawing/2014/main" val="739225420"/>
                    </a:ext>
                  </a:extLst>
                </a:gridCol>
              </a:tblGrid>
              <a:tr h="1018853">
                <a:tc>
                  <a:txBody>
                    <a:bodyPr/>
                    <a:lstStyle/>
                    <a:p>
                      <a:r>
                        <a:rPr lang="uk-UA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Рік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492" marR="94492"/>
                </a:tc>
                <a:tc>
                  <a:txBody>
                    <a:bodyPr/>
                    <a:lstStyle/>
                    <a:p>
                      <a:r>
                        <a:rPr lang="uk-UA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2014-2015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492" marR="94492"/>
                </a:tc>
                <a:tc>
                  <a:txBody>
                    <a:bodyPr/>
                    <a:lstStyle/>
                    <a:p>
                      <a:r>
                        <a:rPr lang="uk-UA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2015-2016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492" marR="94492"/>
                </a:tc>
                <a:tc>
                  <a:txBody>
                    <a:bodyPr/>
                    <a:lstStyle/>
                    <a:p>
                      <a:r>
                        <a:rPr lang="uk-UA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492" marR="94492"/>
                </a:tc>
                <a:extLst>
                  <a:ext uri="{0D108BD9-81ED-4DB2-BD59-A6C34878D82A}">
                    <a16:rowId xmlns="" xmlns:a16="http://schemas.microsoft.com/office/drawing/2014/main" val="4134084001"/>
                  </a:ext>
                </a:extLst>
              </a:tr>
              <a:tr h="654842">
                <a:tc>
                  <a:txBody>
                    <a:bodyPr/>
                    <a:lstStyle/>
                    <a:p>
                      <a:r>
                        <a:rPr lang="uk-UA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Кількість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492" marR="944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smtClean="0">
                          <a:latin typeface="Times New Roman" pitchFamily="18" charset="0"/>
                          <a:cs typeface="Times New Roman" pitchFamily="18" charset="0"/>
                        </a:rPr>
                        <a:t>5/16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492" marR="944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11/17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492" marR="9449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12/22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4492" marR="94492"/>
                </a:tc>
                <a:extLst>
                  <a:ext uri="{0D108BD9-81ED-4DB2-BD59-A6C34878D82A}">
                    <a16:rowId xmlns="" xmlns:a16="http://schemas.microsoft.com/office/drawing/2014/main" val="276963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10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/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728" y="2009147"/>
            <a:ext cx="3251200" cy="24384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2"/>
          <a:stretch/>
        </p:blipFill>
        <p:spPr>
          <a:xfrm>
            <a:off x="6575971" y="3757117"/>
            <a:ext cx="2559934" cy="27011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" t="27072" r="29219" b="8341"/>
          <a:stretch/>
        </p:blipFill>
        <p:spPr>
          <a:xfrm>
            <a:off x="241757" y="3939354"/>
            <a:ext cx="2239207" cy="27879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751" y="4320359"/>
            <a:ext cx="3323862" cy="24928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928" y="833253"/>
            <a:ext cx="3251200" cy="24384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7" b="10585"/>
          <a:stretch/>
        </p:blipFill>
        <p:spPr>
          <a:xfrm>
            <a:off x="-71025" y="766856"/>
            <a:ext cx="3435846" cy="302433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176458" y="-105070"/>
            <a:ext cx="763497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Залучення</a:t>
            </a:r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учнів</a:t>
            </a:r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пільгових</a:t>
            </a:r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категорій</a:t>
            </a:r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 </a:t>
            </a:r>
            <a:r>
              <a:rPr lang="ru-RU" sz="3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позакласних</a:t>
            </a:r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та </a:t>
            </a:r>
            <a:r>
              <a:rPr lang="ru-RU" sz="3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позашкільних</a:t>
            </a:r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заходів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5825" y="3195841"/>
            <a:ext cx="2720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День Святого Миколая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301320" y="6513595"/>
            <a:ext cx="2206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Новорічні вистави</a:t>
            </a:r>
            <a:endParaRPr lang="ru-RU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531651" y="1046060"/>
            <a:ext cx="27696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/>
              <a:t>Міський фестиваль</a:t>
            </a:r>
          </a:p>
          <a:p>
            <a:r>
              <a:rPr lang="uk-UA" sz="2000" b="1" dirty="0" smtClean="0"/>
              <a:t> «Почути один одного»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043106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кточка-Лапочка\Desktop\nacional-ramka-ps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" y="0"/>
            <a:ext cx="9129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9174" y="0"/>
            <a:ext cx="81547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Виховні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 заходи до </a:t>
            </a:r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пам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’</a:t>
            </a:r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ятних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дат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3383100"/>
            <a:ext cx="152958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День міста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4112" y="3513523"/>
            <a:ext cx="143180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День миру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21353" y="5692587"/>
            <a:ext cx="2593980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День партизанської </a:t>
            </a:r>
          </a:p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слави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2" y="906736"/>
            <a:ext cx="4312038" cy="24255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92070"/>
            <a:ext cx="3587915" cy="26909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3" y="3953684"/>
            <a:ext cx="5040560" cy="283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0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/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pic>
        <p:nvPicPr>
          <p:cNvPr id="5122" name="Picture 2" descr="D:\school\Ми проти насильства 2016\gati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129" y="3743"/>
            <a:ext cx="2376264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3" name="Picture 3" descr="D:\school\Ми проти насильства 2016\Lenovo_A1000_IMG_20161126_104707.jpg"/>
          <p:cNvPicPr>
            <a:picLocks noChangeAspect="1" noChangeArrowheads="1"/>
          </p:cNvPicPr>
          <p:nvPr/>
        </p:nvPicPr>
        <p:blipFill>
          <a:blip r:embed="rId4" cstate="print"/>
          <a:srcRect t="8001"/>
          <a:stretch>
            <a:fillRect/>
          </a:stretch>
        </p:blipFill>
        <p:spPr bwMode="auto">
          <a:xfrm>
            <a:off x="303004" y="3202290"/>
            <a:ext cx="2700000" cy="33119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4" name="Picture 4" descr="D:\school\Ми проти насильства 2016\Lenovo_A1000_IMG_20161126_112254.jpg"/>
          <p:cNvPicPr>
            <a:picLocks noChangeAspect="1" noChangeArrowheads="1"/>
          </p:cNvPicPr>
          <p:nvPr/>
        </p:nvPicPr>
        <p:blipFill>
          <a:blip r:embed="rId5" cstate="print"/>
          <a:srcRect l="14816" t="35560" b="22213"/>
          <a:stretch>
            <a:fillRect/>
          </a:stretch>
        </p:blipFill>
        <p:spPr bwMode="auto">
          <a:xfrm>
            <a:off x="4211960" y="3598134"/>
            <a:ext cx="3813084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699792" y="5980203"/>
            <a:ext cx="6182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Переможниця міського конкурсу </a:t>
            </a:r>
          </a:p>
          <a:p>
            <a:r>
              <a:rPr lang="uk-UA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“Молодь</a:t>
            </a:r>
            <a:r>
              <a:rPr lang="uk-UA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проти </a:t>
            </a:r>
            <a:r>
              <a:rPr lang="uk-UA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насильства”</a:t>
            </a:r>
            <a:r>
              <a:rPr lang="uk-UA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листопад 2016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 descr="D:\school\Ми проти насильства 2016\konkurs_malunok_gatil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76354" y="30832"/>
            <a:ext cx="4916343" cy="3687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4314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pic>
        <p:nvPicPr>
          <p:cNvPr id="1030" name="Picture 6" descr="D:\school\Желібі А.В\зустріч з наркологом та поліцією 10.03.17\IMG_8142.JPG"/>
          <p:cNvPicPr>
            <a:picLocks noChangeAspect="1" noChangeArrowheads="1"/>
          </p:cNvPicPr>
          <p:nvPr/>
        </p:nvPicPr>
        <p:blipFill>
          <a:blip r:embed="rId3" cstate="print"/>
          <a:srcRect t="27670" b="19174"/>
          <a:stretch>
            <a:fillRect/>
          </a:stretch>
        </p:blipFill>
        <p:spPr bwMode="auto">
          <a:xfrm>
            <a:off x="1248213" y="3601850"/>
            <a:ext cx="6660740" cy="325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school\Желібі А.В\зустріч з наркологом та поліцією 10.03.17\IMG_8117.JPG"/>
          <p:cNvPicPr>
            <a:picLocks noChangeAspect="1" noChangeArrowheads="1"/>
          </p:cNvPicPr>
          <p:nvPr/>
        </p:nvPicPr>
        <p:blipFill>
          <a:blip r:embed="rId4" cstate="print"/>
          <a:srcRect t="20672"/>
          <a:stretch>
            <a:fillRect/>
          </a:stretch>
        </p:blipFill>
        <p:spPr bwMode="auto">
          <a:xfrm>
            <a:off x="112475" y="1156354"/>
            <a:ext cx="4001426" cy="2912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school\Желібі А.В\зустріч з наркологом та поліцією 10.03.17\IMG_8129.JPG"/>
          <p:cNvPicPr>
            <a:picLocks noChangeAspect="1" noChangeArrowheads="1"/>
          </p:cNvPicPr>
          <p:nvPr/>
        </p:nvPicPr>
        <p:blipFill>
          <a:blip r:embed="rId5" cstate="print"/>
          <a:srcRect t="17719"/>
          <a:stretch>
            <a:fillRect/>
          </a:stretch>
        </p:blipFill>
        <p:spPr bwMode="auto">
          <a:xfrm>
            <a:off x="4030158" y="1100588"/>
            <a:ext cx="490952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94116" y="448468"/>
            <a:ext cx="8041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Профілактичні лекції для учнів 8-10 класів за темами: </a:t>
            </a:r>
            <a:br>
              <a:rPr lang="uk-UA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“Наслідки й причини алкогольної та наркотичної  залежності”.</a:t>
            </a:r>
          </a:p>
        </p:txBody>
      </p:sp>
    </p:spTree>
    <p:extLst>
      <p:ext uri="{BB962C8B-B14F-4D97-AF65-F5344CB8AC3E}">
        <p14:creationId xmlns:p14="http://schemas.microsoft.com/office/powerpoint/2010/main" val="335350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pic>
        <p:nvPicPr>
          <p:cNvPr id="2052" name="Picture 4" descr="D:\school\Желібі А.В\зустріч з наркологом та поліцією 10.03.17\IMG_8158.JPG"/>
          <p:cNvPicPr>
            <a:picLocks noChangeAspect="1" noChangeArrowheads="1"/>
          </p:cNvPicPr>
          <p:nvPr/>
        </p:nvPicPr>
        <p:blipFill>
          <a:blip r:embed="rId3" cstate="print"/>
          <a:srcRect t="8859"/>
          <a:stretch>
            <a:fillRect/>
          </a:stretch>
        </p:blipFill>
        <p:spPr bwMode="auto">
          <a:xfrm>
            <a:off x="5327576" y="276072"/>
            <a:ext cx="3816424" cy="2566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D:\school\Желібі А.В\зустріч з наркологом та поліцією 10.03.17\IMG_8180.JPG"/>
          <p:cNvPicPr>
            <a:picLocks noChangeAspect="1" noChangeArrowheads="1"/>
          </p:cNvPicPr>
          <p:nvPr/>
        </p:nvPicPr>
        <p:blipFill>
          <a:blip r:embed="rId4" cstate="print"/>
          <a:srcRect t="23625"/>
          <a:stretch>
            <a:fillRect/>
          </a:stretch>
        </p:blipFill>
        <p:spPr bwMode="auto">
          <a:xfrm>
            <a:off x="1103396" y="2934669"/>
            <a:ext cx="6084895" cy="3875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79512" y="161395"/>
            <a:ext cx="554461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В рамках </a:t>
            </a:r>
            <a:r>
              <a:rPr lang="uk-UA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проекту “Поліцейський в школі”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проводились профілактичні </a:t>
            </a: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заходи  для учнів 5-6 класів за темами:</a:t>
            </a: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“Твоя безпека”, “Безпека в Інтернеті”.</a:t>
            </a: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Діти жваво обговорювали  питання </a:t>
            </a:r>
          </a:p>
          <a:p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ласної безпеки, а потім отримали ще й маленькі 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довіднички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з важливими телефонами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6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pic>
        <p:nvPicPr>
          <p:cNvPr id="1028" name="Picture 4" descr="C:\Users\Наташа\Desktop\Ларисе Васильевне\школьная полиция\DSCN42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6664" y="84909"/>
            <a:ext cx="4959116" cy="3383976"/>
          </a:xfrm>
          <a:prstGeom prst="rect">
            <a:avLst/>
          </a:prstGeom>
          <a:noFill/>
        </p:spPr>
      </p:pic>
      <p:pic>
        <p:nvPicPr>
          <p:cNvPr id="1026" name="Picture 2" descr="C:\Users\Наташа\Desktop\Ларисе Васильевне\школьная полиция\DSCN424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 l="22246"/>
          <a:stretch>
            <a:fillRect/>
          </a:stretch>
        </p:blipFill>
        <p:spPr bwMode="auto">
          <a:xfrm>
            <a:off x="4928181" y="3553794"/>
            <a:ext cx="4026871" cy="2913187"/>
          </a:xfrm>
          <a:prstGeom prst="rect">
            <a:avLst/>
          </a:prstGeom>
          <a:noFill/>
        </p:spPr>
      </p:pic>
      <p:pic>
        <p:nvPicPr>
          <p:cNvPr id="1027" name="Picture 3" descr="C:\Users\Наташа\Desktop\Ларисе Васильевне\школьная полиция\DSCN4239.JPG"/>
          <p:cNvPicPr>
            <a:picLocks noChangeAspect="1" noChangeArrowheads="1"/>
          </p:cNvPicPr>
          <p:nvPr/>
        </p:nvPicPr>
        <p:blipFill>
          <a:blip r:embed="rId5" cstate="print"/>
          <a:srcRect l="26435" r="2674"/>
          <a:stretch>
            <a:fillRect/>
          </a:stretch>
        </p:blipFill>
        <p:spPr bwMode="auto">
          <a:xfrm>
            <a:off x="161447" y="200432"/>
            <a:ext cx="3672408" cy="291428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56181" y="3662919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В рамках проекту “Поліцейський в школі”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проведились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профілактичні </a:t>
            </a: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заходи  для учнів 5-6 класів щодо</a:t>
            </a: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навчання прийомів самозахисту.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76128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/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3384" y="3342188"/>
            <a:ext cx="41166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rgbClr val="FF0000"/>
                </a:solidFill>
              </a:rPr>
              <a:t>Лекції  щодо залучення учнів  </a:t>
            </a:r>
          </a:p>
          <a:p>
            <a:r>
              <a:rPr lang="uk-UA" sz="2400" dirty="0" smtClean="0">
                <a:solidFill>
                  <a:srgbClr val="FF0000"/>
                </a:solidFill>
              </a:rPr>
              <a:t>до здорового способу життя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864" y="532512"/>
            <a:ext cx="3251200" cy="2438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75"/>
          <a:stretch/>
        </p:blipFill>
        <p:spPr>
          <a:xfrm>
            <a:off x="3425027" y="110403"/>
            <a:ext cx="4294444" cy="2371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224" y="3527821"/>
            <a:ext cx="4963435" cy="27881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3384" y="4650263"/>
            <a:ext cx="3919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Тренінгові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заняття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щодо пропаганди здорового способу життя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21144" y="2601901"/>
            <a:ext cx="4076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Тренінгове заняття для дівчат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«Паління – ворог краси та здоров’я»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15616" y="6385397"/>
            <a:ext cx="5843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Тренінгове заняття «Вчуся керувати своїми </a:t>
            </a:r>
            <a:r>
              <a:rPr lang="uk-UA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емоцями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15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/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251793"/>
              </p:ext>
            </p:extLst>
          </p:nvPr>
        </p:nvGraphicFramePr>
        <p:xfrm>
          <a:off x="179512" y="1844824"/>
          <a:ext cx="8821487" cy="24178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86609"/>
                <a:gridCol w="1569774"/>
                <a:gridCol w="1800200"/>
                <a:gridCol w="1620688"/>
                <a:gridCol w="1944216"/>
              </a:tblGrid>
              <a:tr h="12961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Рік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Низька успішність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Агресія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Паління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Вчинення протиправних дій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983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>
                          <a:effectLst/>
                        </a:rPr>
                        <a:t>2016-2017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>
                          <a:effectLst/>
                        </a:rPr>
                        <a:t>2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>
                          <a:effectLst/>
                        </a:rPr>
                        <a:t>10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>
                          <a:effectLst/>
                        </a:rPr>
                        <a:t>5</a:t>
                      </a:r>
                      <a:endParaRPr lang="ru-RU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3200" dirty="0">
                          <a:effectLst/>
                        </a:rPr>
                        <a:t>5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23528" y="260648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Моніторинг причин постановки на </a:t>
            </a:r>
            <a:r>
              <a:rPr lang="uk-UA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внутришкільний</a:t>
            </a:r>
            <a:r>
              <a:rPr lang="uk-UA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облік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6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fontAlgn="t">
              <a:buFontTx/>
              <a:buChar char="-"/>
            </a:pPr>
            <a:endParaRPr lang="ru-RU" dirty="0" smtClean="0"/>
          </a:p>
          <a:p>
            <a:pPr fontAlgn="t"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5" name="Диаграмма 5"/>
          <p:cNvGraphicFramePr>
            <a:graphicFrameLocks/>
          </p:cNvGraphicFramePr>
          <p:nvPr>
            <p:extLst/>
          </p:nvPr>
        </p:nvGraphicFramePr>
        <p:xfrm>
          <a:off x="3581400" y="-685800"/>
          <a:ext cx="5562600" cy="754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57200" y="1600200"/>
            <a:ext cx="348383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2400" b="1" i="1" dirty="0">
                <a:ln w="10541" cmpd="sng">
                  <a:noFill/>
                  <a:prstDash val="solid"/>
                </a:ln>
                <a:solidFill>
                  <a:srgbClr val="0000FF"/>
                </a:solidFill>
              </a:rPr>
              <a:t>Кількість дітей </a:t>
            </a:r>
          </a:p>
          <a:p>
            <a:pPr algn="ctr">
              <a:defRPr/>
            </a:pPr>
            <a:r>
              <a:rPr lang="uk-UA" sz="2400" b="1" i="1" dirty="0">
                <a:ln w="10541" cmpd="sng">
                  <a:noFill/>
                  <a:prstDash val="solid"/>
                </a:ln>
                <a:solidFill>
                  <a:srgbClr val="0000FF"/>
                </a:solidFill>
              </a:rPr>
              <a:t>з мовленнєвими вадами</a:t>
            </a:r>
            <a:endParaRPr lang="ru-RU" sz="2400" b="1" i="1" dirty="0">
              <a:ln w="10541" cmpd="sng">
                <a:noFill/>
                <a:prstDash val="solid"/>
              </a:ln>
              <a:solidFill>
                <a:srgbClr val="0000FF"/>
              </a:solidFill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-277381" y="2587198"/>
          <a:ext cx="4953000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45339" y="76944"/>
            <a:ext cx="84582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ru-RU" sz="3200" b="1" i="1" dirty="0">
                <a:solidFill>
                  <a:srgbClr val="CC0099"/>
                </a:solidFill>
                <a:latin typeface="Constantia" panose="02030602050306030303" pitchFamily="18" charset="0"/>
              </a:rPr>
              <a:t>З</a:t>
            </a:r>
            <a:r>
              <a:rPr lang="ru-RU" altLang="ru-RU" sz="3200" b="1" i="1" dirty="0">
                <a:solidFill>
                  <a:srgbClr val="CC0099"/>
                </a:solidFill>
                <a:latin typeface="Constantia" panose="02030602050306030303" pitchFamily="18" charset="0"/>
              </a:rPr>
              <a:t>В</a:t>
            </a:r>
            <a:r>
              <a:rPr lang="en-US" altLang="ru-RU" sz="3200" b="1" i="1" dirty="0">
                <a:solidFill>
                  <a:srgbClr val="CC0099"/>
                </a:solidFill>
                <a:latin typeface="Constantia" panose="02030602050306030303" pitchFamily="18" charset="0"/>
              </a:rPr>
              <a:t>IT</a:t>
            </a:r>
            <a:r>
              <a:rPr lang="uk-UA" altLang="ru-RU" sz="2800" b="1" i="1" dirty="0">
                <a:solidFill>
                  <a:srgbClr val="CC0099"/>
                </a:solidFill>
                <a:latin typeface="Constantia" panose="02030602050306030303" pitchFamily="18" charset="0"/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ru-RU" sz="2400" b="1" i="1" dirty="0">
                <a:solidFill>
                  <a:srgbClr val="6600CC"/>
                </a:solidFill>
                <a:latin typeface="Constantia" panose="02030602050306030303" pitchFamily="18" charset="0"/>
              </a:rPr>
              <a:t>про роботу вчителя</a:t>
            </a:r>
            <a:r>
              <a:rPr lang="en-US" altLang="ru-RU" sz="2400" b="1" i="1" dirty="0">
                <a:solidFill>
                  <a:srgbClr val="6600CC"/>
                </a:solidFill>
                <a:latin typeface="Constantia" panose="02030602050306030303" pitchFamily="18" charset="0"/>
              </a:rPr>
              <a:t> </a:t>
            </a:r>
            <a:r>
              <a:rPr lang="uk-UA" altLang="ru-RU" sz="2400" b="1" i="1" dirty="0">
                <a:solidFill>
                  <a:srgbClr val="6600CC"/>
                </a:solidFill>
                <a:latin typeface="Constantia" panose="02030602050306030303" pitchFamily="18" charset="0"/>
              </a:rPr>
              <a:t>–</a:t>
            </a:r>
            <a:r>
              <a:rPr lang="en-US" altLang="ru-RU" sz="2400" b="1" i="1" dirty="0">
                <a:solidFill>
                  <a:srgbClr val="6600CC"/>
                </a:solidFill>
                <a:latin typeface="Constantia" panose="02030602050306030303" pitchFamily="18" charset="0"/>
              </a:rPr>
              <a:t> </a:t>
            </a:r>
            <a:r>
              <a:rPr lang="uk-UA" altLang="ru-RU" sz="2400" b="1" i="1" dirty="0">
                <a:solidFill>
                  <a:srgbClr val="6600CC"/>
                </a:solidFill>
                <a:latin typeface="Constantia" panose="02030602050306030303" pitchFamily="18" charset="0"/>
              </a:rPr>
              <a:t>логопеда</a:t>
            </a:r>
            <a:r>
              <a:rPr lang="en-US" altLang="ru-RU" sz="2400" b="1" i="1" dirty="0">
                <a:solidFill>
                  <a:srgbClr val="6600CC"/>
                </a:solidFill>
                <a:latin typeface="Constantia" panose="02030602050306030303" pitchFamily="18" charset="0"/>
              </a:rPr>
              <a:t> 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ru-RU" sz="2400" b="1" i="1" dirty="0" err="1">
                <a:solidFill>
                  <a:srgbClr val="6600CC"/>
                </a:solidFill>
                <a:latin typeface="Constantia" panose="02030602050306030303" pitchFamily="18" charset="0"/>
              </a:rPr>
              <a:t>Григор</a:t>
            </a:r>
            <a:r>
              <a:rPr lang="en-US" altLang="ru-RU" sz="2400" b="1" i="1" dirty="0">
                <a:solidFill>
                  <a:srgbClr val="6600CC"/>
                </a:solidFill>
                <a:latin typeface="Constantia" panose="02030602050306030303" pitchFamily="18" charset="0"/>
              </a:rPr>
              <a:t>’</a:t>
            </a:r>
            <a:r>
              <a:rPr lang="uk-UA" altLang="ru-RU" sz="2400" b="1" i="1" dirty="0" err="1">
                <a:solidFill>
                  <a:srgbClr val="6600CC"/>
                </a:solidFill>
                <a:latin typeface="Constantia" panose="02030602050306030303" pitchFamily="18" charset="0"/>
              </a:rPr>
              <a:t>євої</a:t>
            </a:r>
            <a:r>
              <a:rPr lang="uk-UA" altLang="ru-RU" sz="2400" b="1" i="1" dirty="0">
                <a:solidFill>
                  <a:srgbClr val="6600CC"/>
                </a:solidFill>
                <a:latin typeface="Constantia" panose="02030602050306030303" pitchFamily="18" charset="0"/>
              </a:rPr>
              <a:t> </a:t>
            </a:r>
            <a:r>
              <a:rPr lang="uk-UA" altLang="ru-RU" sz="2400" b="1" i="1" dirty="0" smtClean="0">
                <a:solidFill>
                  <a:srgbClr val="6600CC"/>
                </a:solidFill>
                <a:latin typeface="Constantia" panose="02030602050306030303" pitchFamily="18" charset="0"/>
              </a:rPr>
              <a:t>Любові </a:t>
            </a:r>
            <a:r>
              <a:rPr lang="uk-UA" altLang="ru-RU" sz="2400" b="1" i="1" dirty="0">
                <a:solidFill>
                  <a:srgbClr val="6600CC"/>
                </a:solidFill>
                <a:latin typeface="Constantia" panose="02030602050306030303" pitchFamily="18" charset="0"/>
              </a:rPr>
              <a:t>Петрівни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altLang="ru-RU" sz="2400" b="1" i="1" dirty="0">
                <a:solidFill>
                  <a:srgbClr val="6600CC"/>
                </a:solidFill>
                <a:latin typeface="Constantia" panose="02030602050306030303" pitchFamily="18" charset="0"/>
              </a:rPr>
              <a:t>за </a:t>
            </a:r>
            <a:r>
              <a:rPr lang="uk-UA" altLang="ru-RU" sz="2400" b="1" i="1" dirty="0" smtClean="0">
                <a:solidFill>
                  <a:srgbClr val="6600CC"/>
                </a:solidFill>
                <a:latin typeface="Constantia" panose="02030602050306030303" pitchFamily="18" charset="0"/>
              </a:rPr>
              <a:t>201</a:t>
            </a:r>
            <a:r>
              <a:rPr lang="ru-RU" altLang="ru-RU" sz="2400" b="1" i="1" dirty="0">
                <a:solidFill>
                  <a:srgbClr val="6600CC"/>
                </a:solidFill>
                <a:latin typeface="Constantia" panose="02030602050306030303" pitchFamily="18" charset="0"/>
              </a:rPr>
              <a:t>6</a:t>
            </a:r>
            <a:r>
              <a:rPr lang="uk-UA" altLang="ru-RU" sz="2400" b="1" i="1" dirty="0" smtClean="0">
                <a:solidFill>
                  <a:srgbClr val="6600CC"/>
                </a:solidFill>
                <a:latin typeface="Constantia" panose="02030602050306030303" pitchFamily="18" charset="0"/>
              </a:rPr>
              <a:t>-201</a:t>
            </a:r>
            <a:r>
              <a:rPr lang="ru-RU" altLang="ru-RU" sz="2400" b="1" i="1" dirty="0">
                <a:solidFill>
                  <a:srgbClr val="6600CC"/>
                </a:solidFill>
                <a:latin typeface="Constantia" panose="02030602050306030303" pitchFamily="18" charset="0"/>
              </a:rPr>
              <a:t>7</a:t>
            </a:r>
            <a:r>
              <a:rPr lang="uk-UA" altLang="ru-RU" sz="2400" b="1" i="1" dirty="0" smtClean="0">
                <a:solidFill>
                  <a:srgbClr val="6600CC"/>
                </a:solidFill>
                <a:latin typeface="Constantia" panose="02030602050306030303" pitchFamily="18" charset="0"/>
              </a:rPr>
              <a:t> </a:t>
            </a:r>
            <a:r>
              <a:rPr lang="uk-UA" altLang="ru-RU" sz="2400" b="1" i="1" dirty="0" err="1">
                <a:solidFill>
                  <a:srgbClr val="6600CC"/>
                </a:solidFill>
                <a:latin typeface="Constantia" panose="02030602050306030303" pitchFamily="18" charset="0"/>
              </a:rPr>
              <a:t>н.р</a:t>
            </a:r>
            <a:r>
              <a:rPr lang="uk-UA" altLang="ru-RU" sz="2400" b="1" i="1" dirty="0">
                <a:solidFill>
                  <a:srgbClr val="6600CC"/>
                </a:solidFill>
                <a:latin typeface="Constantia" panose="020306020503060303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56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4343400" y="2682875"/>
            <a:ext cx="4572000" cy="457200"/>
          </a:xfrm>
          <a:prstGeom prst="rect">
            <a:avLst/>
          </a:prstGeom>
          <a:solidFill>
            <a:schemeClr val="accent3"/>
          </a:solidFill>
          <a:ln w="19050">
            <a:noFill/>
            <a:miter lim="800000"/>
            <a:headEnd/>
            <a:tailEnd/>
          </a:ln>
        </p:spPr>
        <p:txBody>
          <a:bodyPr tIns="10800" bIns="10800"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ru-RU" alt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РЕЗУЛЬТАТИ</a:t>
            </a:r>
            <a:r>
              <a:rPr lang="ru-RU" alt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  <a:r>
              <a:rPr lang="ru-RU" alt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КОРЕКЦІЙНОЇ РОБОТИ</a:t>
            </a:r>
            <a:endParaRPr lang="uk-UA" altLang="ru-RU" sz="2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  <p:sp>
        <p:nvSpPr>
          <p:cNvPr id="2" name="TextBox 5"/>
          <p:cNvSpPr txBox="1">
            <a:spLocks noChangeArrowheads="1"/>
          </p:cNvSpPr>
          <p:nvPr/>
        </p:nvSpPr>
        <p:spPr bwMode="auto">
          <a:xfrm>
            <a:off x="609600" y="188913"/>
            <a:ext cx="4495800" cy="413959"/>
          </a:xfrm>
          <a:prstGeom prst="rect">
            <a:avLst/>
          </a:prstGeom>
          <a:solidFill>
            <a:schemeClr val="accent3"/>
          </a:solidFill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10000"/>
              </a:lnSpc>
              <a:defRPr/>
            </a:pPr>
            <a:r>
              <a:rPr lang="ru-RU" alt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МОВЛЕНН</a:t>
            </a:r>
            <a:r>
              <a:rPr lang="uk-UA" alt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ЄВІ  ВАДИ  ДІТЕЙ</a:t>
            </a:r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288562" y="508585"/>
            <a:ext cx="4518811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alt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Фонетико-фонематичні порушення </a:t>
            </a:r>
            <a:r>
              <a:rPr lang="uk-UA" alt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uk-UA" alt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altLang="ru-RU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uk-UA" alt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З.Н.М. – </a:t>
            </a:r>
            <a:r>
              <a:rPr lang="uk-UA" alt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endParaRPr lang="uk-UA" altLang="ru-RU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uk-UA" altLang="ru-RU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Дисграфія</a:t>
            </a:r>
            <a:r>
              <a:rPr lang="uk-UA" alt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8</a:t>
            </a:r>
          </a:p>
          <a:p>
            <a:pPr eaLnBrk="1" hangingPunct="1"/>
            <a:r>
              <a:rPr lang="uk-UA" altLang="ru-RU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Дислексія</a:t>
            </a:r>
            <a:r>
              <a:rPr lang="uk-UA" alt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uk-UA" alt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uk-UA" altLang="ru-RU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uk-UA" alt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Системне недорозвинення мовлення тяжкого ступеня </a:t>
            </a:r>
            <a:r>
              <a:rPr lang="uk-UA" alt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</a:t>
            </a:r>
            <a:endParaRPr lang="uk-UA" alt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4595010" y="3140075"/>
            <a:ext cx="536416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uk-UA" alt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консультативних занять – </a:t>
            </a:r>
            <a:r>
              <a:rPr lang="uk-UA" alt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uk-UA" altLang="ru-RU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uk-UA" alt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Консультації </a:t>
            </a:r>
            <a:r>
              <a:rPr lang="uk-UA" alt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батьків </a:t>
            </a:r>
            <a:r>
              <a:rPr lang="uk-UA" alt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uk-UA" alt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lang="uk-UA" altLang="ru-RU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uk-UA" alt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Зараховано учнів </a:t>
            </a:r>
            <a:r>
              <a:rPr lang="uk-UA" alt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протягом </a:t>
            </a:r>
            <a:r>
              <a:rPr lang="uk-UA" alt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року – </a:t>
            </a:r>
            <a:r>
              <a:rPr lang="uk-UA" altLang="ru-RU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uk-UA" altLang="ru-RU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/>
          </p:nvPr>
        </p:nvGraphicFramePr>
        <p:xfrm flipH="1">
          <a:off x="9220199" y="6400800"/>
          <a:ext cx="45719" cy="167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275" name="Рисунок 11" descr="IMG_07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010" y="0"/>
            <a:ext cx="4564231" cy="287588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Рисунок 12" descr="IMG_071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" y="2263297"/>
            <a:ext cx="3846637" cy="2676843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Диаграмма 8"/>
          <p:cNvGraphicFramePr>
            <a:graphicFrameLocks/>
          </p:cNvGraphicFramePr>
          <p:nvPr>
            <p:extLst/>
          </p:nvPr>
        </p:nvGraphicFramePr>
        <p:xfrm>
          <a:off x="4953000" y="3725444"/>
          <a:ext cx="4113213" cy="30856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26" name="Picture 2" descr="I:\фото дети\20170224_120516_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063361"/>
            <a:ext cx="3833010" cy="299078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33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534220"/>
              </p:ext>
            </p:extLst>
          </p:nvPr>
        </p:nvGraphicFramePr>
        <p:xfrm>
          <a:off x="87962" y="846062"/>
          <a:ext cx="7580382" cy="3014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8814456"/>
              </p:ext>
            </p:extLst>
          </p:nvPr>
        </p:nvGraphicFramePr>
        <p:xfrm>
          <a:off x="1403648" y="3886200"/>
          <a:ext cx="7712360" cy="29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9438" y="116632"/>
            <a:ext cx="8964488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Здоров'я — найперша необхідна умова успішного розвитку кожної людини, її навчання, праці, добробуту, створення сім'ї і виховання дітей.</a:t>
            </a:r>
            <a:endParaRPr lang="ru-RU" sz="16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09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/>
          <a:stretch>
            <a:fillRect/>
          </a:stretch>
        </p:blipFill>
        <p:spPr>
          <a:xfrm>
            <a:off x="-635" y="27384"/>
            <a:ext cx="9144635" cy="6858000"/>
          </a:xfrm>
          <a:prstGeom prst="rect">
            <a:avLst/>
          </a:prstGeom>
        </p:spPr>
      </p:pic>
      <p:graphicFrame>
        <p:nvGraphicFramePr>
          <p:cNvPr id="2" name="Диаграмма 1"/>
          <p:cNvGraphicFramePr>
            <a:graphicFrameLocks/>
          </p:cNvGraphicFramePr>
          <p:nvPr>
            <p:extLst/>
          </p:nvPr>
        </p:nvGraphicFramePr>
        <p:xfrm>
          <a:off x="304800" y="152400"/>
          <a:ext cx="73914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/>
          </p:nvPr>
        </p:nvGraphicFramePr>
        <p:xfrm>
          <a:off x="1828800" y="3429000"/>
          <a:ext cx="68961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3719" y="3466020"/>
            <a:ext cx="37745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Необхідна умова успішного розвитку кожної людини, її навчання, праці, добробуту, створення сім'ї і виховання дітей – це  здоров'я</a:t>
            </a:r>
            <a:endParaRPr lang="uk-UA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99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кточка-Лапочка\Desktop\nacional-ramka-ps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" y="0"/>
            <a:ext cx="9129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85558" y="0"/>
            <a:ext cx="520206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Екологічне виховання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3623" y="3307119"/>
            <a:ext cx="246093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Конкурс «</a:t>
            </a:r>
            <a:r>
              <a:rPr lang="uk-UA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Екомода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02166" y="3404902"/>
            <a:ext cx="471648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Допомога птахам взимку  - акція «Годівничка»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9404" y="6374949"/>
            <a:ext cx="24721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Акція «За чисте довкілля»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06552" y="6349970"/>
            <a:ext cx="27558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Акція «День зустрічі птахів»</a:t>
            </a:r>
          </a:p>
        </p:txBody>
      </p:sp>
      <p:pic>
        <p:nvPicPr>
          <p:cNvPr id="15" name="Picture 6" descr="D:\school\Екомода 2016\Фото конкурс ЕКОМОДА 2016\Sight_2016_11_24_143927_787.jpg"/>
          <p:cNvPicPr>
            <a:picLocks noChangeAspect="1" noChangeArrowheads="1"/>
          </p:cNvPicPr>
          <p:nvPr/>
        </p:nvPicPr>
        <p:blipFill>
          <a:blip r:embed="rId3" cstate="print"/>
          <a:srcRect l="18726" t="15557" r="23846" b="4434"/>
          <a:stretch>
            <a:fillRect/>
          </a:stretch>
        </p:blipFill>
        <p:spPr bwMode="auto">
          <a:xfrm>
            <a:off x="261633" y="836712"/>
            <a:ext cx="3312368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3882211"/>
            <a:ext cx="3290345" cy="2467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91" y="3990069"/>
            <a:ext cx="3926063" cy="2205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 descr="D:\school\Ек.проект Зимова казка\Фото-відео конкурс Зимова казка на природі\20170112_105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02166" y="933020"/>
            <a:ext cx="429491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568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graphicFrame>
        <p:nvGraphicFramePr>
          <p:cNvPr id="2" name="Диаграмма 1"/>
          <p:cNvGraphicFramePr>
            <a:graphicFrameLocks/>
          </p:cNvGraphicFramePr>
          <p:nvPr>
            <p:extLst/>
          </p:nvPr>
        </p:nvGraphicFramePr>
        <p:xfrm>
          <a:off x="34212" y="0"/>
          <a:ext cx="8195388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>
            <a:graphicFrameLocks/>
          </p:cNvGraphicFramePr>
          <p:nvPr>
            <p:extLst/>
          </p:nvPr>
        </p:nvGraphicFramePr>
        <p:xfrm>
          <a:off x="929951" y="3817776"/>
          <a:ext cx="8214049" cy="3040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4052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graphicFrame>
        <p:nvGraphicFramePr>
          <p:cNvPr id="2" name="Диаграмма 1"/>
          <p:cNvGraphicFramePr>
            <a:graphicFrameLocks/>
          </p:cNvGraphicFramePr>
          <p:nvPr>
            <p:extLst/>
          </p:nvPr>
        </p:nvGraphicFramePr>
        <p:xfrm>
          <a:off x="0" y="24882"/>
          <a:ext cx="7543800" cy="3404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>
            <a:graphicFrameLocks/>
          </p:cNvGraphicFramePr>
          <p:nvPr>
            <p:extLst/>
          </p:nvPr>
        </p:nvGraphicFramePr>
        <p:xfrm>
          <a:off x="685800" y="3488094"/>
          <a:ext cx="8277225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6371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724400" y="228600"/>
            <a:ext cx="4906888" cy="9941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РЕКОМЕНДАЦІЇ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09600" y="725661"/>
            <a:ext cx="8807896" cy="5630614"/>
          </a:xfrm>
          <a:prstGeom prst="rect">
            <a:avLst/>
          </a:prstGeom>
          <a:gradFill rotWithShape="1">
            <a:gsLst>
              <a:gs pos="0">
                <a:srgbClr val="92AA4C">
                  <a:tint val="50000"/>
                  <a:satMod val="300000"/>
                </a:srgbClr>
              </a:gs>
              <a:gs pos="49000">
                <a:srgbClr val="92AA4C">
                  <a:tint val="37000"/>
                  <a:satMod val="300000"/>
                </a:srgbClr>
              </a:gs>
              <a:gs pos="100000">
                <a:srgbClr val="92AA4C">
                  <a:tint val="15000"/>
                  <a:satMod val="350000"/>
                </a:srgbClr>
              </a:gs>
            </a:gsLst>
            <a:lin ang="16200000" scaled="1"/>
          </a:gradFill>
          <a:ln w="9525" cap="rnd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Right"/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uk-UA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Вчителям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uk-UA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своєчасно доводити до відома батьків інформацію про стан здоров’я дитини, про необхідність проведення обстежень, щеплень;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uk-UA" sz="3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класним керівникам 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uk-UA" sz="29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забезпечити 100% надання довідок 086-1/0 на 01.09.2016 р.; провести бесіди з батьками про необхідність дотримання правильного режиму харчування (гарячого), режиму дня, дотримання санітарно-гігієнічних вимог; </a:t>
            </a:r>
            <a:endParaRPr kumimoji="0" lang="ru-RU" sz="2900" b="1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uk-UA" sz="3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вчителям фізкультури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uk-UA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більше уваги приділяти проведенню вправ по корекції постави, дихання. </a:t>
            </a:r>
            <a:endParaRPr kumimoji="0" lang="ru-RU" sz="1800" b="1" i="1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6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304800" y="6220"/>
          <a:ext cx="8643999" cy="6674052"/>
        </p:xfrm>
        <a:graphic>
          <a:graphicData uri="http://schemas.openxmlformats.org/drawingml/2006/table">
            <a:tbl>
              <a:tblPr/>
              <a:tblGrid>
                <a:gridCol w="4972080"/>
                <a:gridCol w="1897261"/>
                <a:gridCol w="1774658"/>
              </a:tblGrid>
              <a:tr h="59871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 err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Безкоштовно</a:t>
                      </a:r>
                      <a:r>
                        <a:rPr lang="ru-RU" sz="2000" b="1" dirty="0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харчуються</a:t>
                      </a:r>
                      <a:r>
                        <a:rPr lang="ru-RU" sz="2000" b="1" dirty="0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:</a:t>
                      </a:r>
                      <a:endParaRPr lang="ru-RU" sz="2000" b="1" dirty="0">
                        <a:solidFill>
                          <a:srgbClr val="00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Кількість учнів</a:t>
                      </a:r>
                      <a:endParaRPr lang="ru-RU" sz="1600" b="1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8077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Учні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малозабезпечених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сімей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що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отримують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допомогу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відповідно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до Закону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України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«Про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державну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соціальну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допомогу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малозабезпеченим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сім'ям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 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360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Учні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1-4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класів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441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8077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Вихованців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продовженого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дня (у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відсотках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чисельності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групи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за списком: 10-у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повному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обсязі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; 15 - на половину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вартості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12/18 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8077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Гарячим харчуванням дітей з особливими освітніми потребами, які навчаються у спеціальних та інклюзивних классах;</a:t>
                      </a:r>
                      <a:endParaRPr lang="ru-RU" sz="18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360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Діти-інваліди</a:t>
                      </a:r>
                      <a:endParaRPr lang="ru-RU" sz="18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360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Діти-сироти та діти, позбавлені батьківського піклування</a:t>
                      </a:r>
                      <a:endParaRPr lang="ru-RU" sz="18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8719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Учні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1-11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класів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батьки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яких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є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учасниками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антитерористичної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операції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32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360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Учні з багатодітних сімей</a:t>
                      </a:r>
                      <a:endParaRPr lang="ru-RU" sz="1800" b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83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36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Стан </a:t>
                      </a:r>
                      <a:r>
                        <a:rPr lang="ru-RU" sz="2000" b="1" dirty="0" err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охоплення</a:t>
                      </a:r>
                      <a:r>
                        <a:rPr lang="ru-RU" sz="2000" b="1" dirty="0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учнів</a:t>
                      </a:r>
                      <a:r>
                        <a:rPr lang="ru-RU" sz="2000" b="1" dirty="0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школи</a:t>
                      </a:r>
                      <a:r>
                        <a:rPr lang="ru-RU" sz="2000" b="1" dirty="0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000" b="1" dirty="0" err="1">
                          <a:solidFill>
                            <a:srgbClr val="0033CC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харчуванням</a:t>
                      </a:r>
                      <a:endParaRPr lang="ru-RU" sz="2000" b="1" dirty="0">
                        <a:solidFill>
                          <a:srgbClr val="0033CC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9871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Охоплені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всіма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видами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харчування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1108 (92% </a:t>
                      </a:r>
                      <a:r>
                        <a:rPr lang="ru-RU" sz="2000" b="1" dirty="0" err="1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учнів</a:t>
                      </a:r>
                      <a:r>
                        <a:rPr lang="ru-RU" sz="20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  <a:tr h="29936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Охоплені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гарячим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800" b="0" dirty="0" err="1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харчуванням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800" b="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rgbClr val="0000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897 (74%)</a:t>
                      </a:r>
                      <a:endParaRPr lang="ru-RU" sz="20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091" marR="540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b="1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130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9214" y="0"/>
            <a:ext cx="8424936" cy="1051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490845" algn="l"/>
              </a:tabLst>
            </a:pPr>
            <a:r>
              <a:rPr lang="uk-UA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Організація безкоштовного гарячого харчування пільгових категорій</a:t>
            </a:r>
            <a:endParaRPr lang="ru-RU" sz="2800" b="1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656268"/>
              </p:ext>
            </p:extLst>
          </p:nvPr>
        </p:nvGraphicFramePr>
        <p:xfrm>
          <a:off x="359213" y="1268760"/>
          <a:ext cx="8424937" cy="50405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2168"/>
                <a:gridCol w="1200283"/>
                <a:gridCol w="1412909"/>
                <a:gridCol w="1063641"/>
                <a:gridCol w="1617968"/>
                <a:gridCol w="1617968"/>
              </a:tblGrid>
              <a:tr h="126539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Навчальний рік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rowSpan="2">
                  <a:txBody>
                    <a:bodyPr/>
                    <a:lstStyle/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Середня кількість учнів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gridSpan="2">
                  <a:txBody>
                    <a:bodyPr/>
                    <a:lstStyle/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Охоплення учнів всіма видами харчування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indent="11176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Охоплення учнів гарячим  харчуванням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18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Кількість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11176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11176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780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2014-2015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1052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1001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956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80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2015-2016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1150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1104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1004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80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2016-2017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1207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1108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897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7808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Усього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3409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3213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2857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11176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337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791358"/>
              </p:ext>
            </p:extLst>
          </p:nvPr>
        </p:nvGraphicFramePr>
        <p:xfrm>
          <a:off x="-635" y="221258"/>
          <a:ext cx="9143999" cy="63479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56884"/>
                <a:gridCol w="818320"/>
                <a:gridCol w="1365150"/>
                <a:gridCol w="881859"/>
                <a:gridCol w="1438316"/>
                <a:gridCol w="818320"/>
                <a:gridCol w="1365150"/>
              </a:tblGrid>
              <a:tr h="980728">
                <a:tc>
                  <a:txBody>
                    <a:bodyPr/>
                    <a:lstStyle/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Пільгова категорія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2014 -2015 р.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Забезпечення гарячим харчуванням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2015-2016 р.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Забезпечення гарячим харчуванням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2016-2017 р.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Забезпечення гарячим харчуванням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</a:tr>
              <a:tr h="981242">
                <a:tc>
                  <a:txBody>
                    <a:bodyPr/>
                    <a:lstStyle/>
                    <a:p>
                      <a:pPr indent="2159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Діти-сироти, діти, батьки яких </a:t>
                      </a:r>
                      <a:r>
                        <a:rPr lang="uk-UA" sz="2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позбавлені </a:t>
                      </a:r>
                      <a:r>
                        <a:rPr lang="uk-UA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батьківських прав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399640">
                <a:tc>
                  <a:txBody>
                    <a:bodyPr/>
                    <a:lstStyle/>
                    <a:p>
                      <a:pPr indent="2159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Діти – інваліди</a:t>
                      </a:r>
                      <a:endParaRPr lang="ru-RU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981242">
                <a:tc>
                  <a:txBody>
                    <a:bodyPr/>
                    <a:lstStyle/>
                    <a:p>
                      <a:pPr indent="2159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Діти постраждалі внаслідок аварії на ЧАЕС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47642">
                <a:tc>
                  <a:txBody>
                    <a:bodyPr/>
                    <a:lstStyle/>
                    <a:p>
                      <a:pPr indent="2159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Діти з особливими освітніми потребами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47642">
                <a:tc>
                  <a:txBody>
                    <a:bodyPr/>
                    <a:lstStyle/>
                    <a:p>
                      <a:pPr indent="2159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Діти з багатодітних родин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824222">
                <a:tc>
                  <a:txBody>
                    <a:bodyPr/>
                    <a:lstStyle/>
                    <a:p>
                      <a:pPr indent="2159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Діти з </a:t>
                      </a:r>
                      <a:r>
                        <a:rPr lang="uk-UA" sz="2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малозабез</a:t>
                      </a:r>
                      <a:r>
                        <a:rPr lang="uk-UA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-печених родин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10-17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10-17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  <a:tr h="647642">
                <a:tc>
                  <a:txBody>
                    <a:bodyPr/>
                    <a:lstStyle/>
                    <a:p>
                      <a:pPr indent="21590"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Діти, батьки яких учасники АТО</a:t>
                      </a:r>
                      <a:endParaRPr lang="ru-RU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90845" algn="l"/>
                        </a:tabLst>
                      </a:pPr>
                      <a:r>
                        <a:rPr lang="uk-UA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ru-RU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196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/>
          </p:nvPr>
        </p:nvGraphicFramePr>
        <p:xfrm>
          <a:off x="23327" y="266656"/>
          <a:ext cx="8991599" cy="6591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7213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graphicFrame>
        <p:nvGraphicFramePr>
          <p:cNvPr id="2" name="Диаграмма 1"/>
          <p:cNvGraphicFramePr/>
          <p:nvPr>
            <p:extLst/>
          </p:nvPr>
        </p:nvGraphicFramePr>
        <p:xfrm>
          <a:off x="-23327" y="622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4143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кточка-Лапочка\Desktop\nacional-ramka-ps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" y="0"/>
            <a:ext cx="9129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16246" y="0"/>
            <a:ext cx="23407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Екскурсії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3935" y="3375495"/>
            <a:ext cx="128913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Музей АТО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1960" y="3302616"/>
            <a:ext cx="266429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«Музей </a:t>
            </a:r>
            <a:r>
              <a:rPr lang="uk-UA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Холокосту</a:t>
            </a:r>
            <a:r>
              <a:rPr lang="uk-UA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</a:t>
            </a:r>
            <a:endPara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43091" y="6374949"/>
            <a:ext cx="110479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«34 канал»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41032" y="6012032"/>
            <a:ext cx="140615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«Релігії світу»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1086" y="861347"/>
            <a:ext cx="3214240" cy="241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497" y="3758958"/>
            <a:ext cx="4255910" cy="239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089" y="3508486"/>
            <a:ext cx="2413128" cy="3217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7" y="573214"/>
            <a:ext cx="3982598" cy="2986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941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кточка-Лапочка\Desktop\nacional-ramka-ps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" y="0"/>
            <a:ext cx="9129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9174" y="0"/>
            <a:ext cx="81547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Виховні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 заходи до </a:t>
            </a:r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пам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’</a:t>
            </a:r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ятних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дат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01" y="3537952"/>
            <a:ext cx="417934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Річниця катастрофи на Чорнобильській АЕС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26185" y="5923360"/>
            <a:ext cx="166584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День Вишиванки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2536" y="3722618"/>
            <a:ext cx="2754792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День Захисника України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2" y="728318"/>
            <a:ext cx="3239313" cy="2960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N:\Звіти та інформація\День захисника України 2016\ССЗШ № 142 Військово-спортивні змагання «Козацькі розваги»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324" y="728318"/>
            <a:ext cx="3971280" cy="297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24" y="3890381"/>
            <a:ext cx="4083812" cy="3062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995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кточка-Лапочка\Desktop\nacional-ramka-ps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" y="0"/>
            <a:ext cx="9129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9174" y="0"/>
            <a:ext cx="81547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Виховні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 заходи до </a:t>
            </a:r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пам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’</a:t>
            </a:r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ятних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дат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8965" y="3383100"/>
            <a:ext cx="308289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День гідності та свободи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30051" y="5923360"/>
            <a:ext cx="2658100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День </a:t>
            </a:r>
            <a:r>
              <a:rPr lang="uk-UA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пам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’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яті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Героїв Небесної сотні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98112"/>
            <a:ext cx="4601680" cy="2584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749188"/>
            <a:ext cx="2697044" cy="3095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281705" y="3503159"/>
            <a:ext cx="275479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День 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пам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’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яті жертв Голодомору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413" y="4005064"/>
            <a:ext cx="4582156" cy="2749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126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кточка-Лапочка\Desktop\nacional-ramka-ps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" y="0"/>
            <a:ext cx="9129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7066" y="0"/>
            <a:ext cx="87190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Навчально-польові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збори</a:t>
            </a:r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з 11 </a:t>
            </a:r>
            <a:r>
              <a:rPr lang="ru-RU" sz="48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класом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" y="808414"/>
            <a:ext cx="4537551" cy="3403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566" y="908720"/>
            <a:ext cx="4976327" cy="2799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922" y="3624487"/>
            <a:ext cx="4311352" cy="3233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63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кточка-Лапочка\Desktop\nacional-ramka-ps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" y="0"/>
            <a:ext cx="91295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63890" y="0"/>
            <a:ext cx="930094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Заходи до Дня </a:t>
            </a:r>
            <a:r>
              <a:rPr lang="uk-UA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пам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’</a:t>
            </a:r>
            <a:r>
              <a:rPr lang="uk-UA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яті та примирення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6064" y="3307119"/>
            <a:ext cx="283603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Єдиний урок мужності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95458" y="6229161"/>
            <a:ext cx="208101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«Джура-Самар-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фест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03044" y="3307119"/>
            <a:ext cx="158384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Мітинг</a:t>
            </a:r>
            <a:endParaRPr lang="uk-UA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2" y="994043"/>
            <a:ext cx="3239313" cy="2429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9324" y="1102158"/>
            <a:ext cx="3971280" cy="223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5" y="3768784"/>
            <a:ext cx="4380012" cy="2460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469" y="3768784"/>
            <a:ext cx="4380011" cy="2460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849775" y="6165304"/>
            <a:ext cx="190949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Святковий концерт</a:t>
            </a:r>
          </a:p>
        </p:txBody>
      </p:sp>
    </p:spTree>
    <p:extLst>
      <p:ext uri="{BB962C8B-B14F-4D97-AF65-F5344CB8AC3E}">
        <p14:creationId xmlns:p14="http://schemas.microsoft.com/office/powerpoint/2010/main" val="137600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311</TotalTime>
  <Words>1513</Words>
  <Application>Microsoft Office PowerPoint</Application>
  <PresentationFormat>Экран (4:3)</PresentationFormat>
  <Paragraphs>386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8" baseType="lpstr">
      <vt:lpstr>Arial</vt:lpstr>
      <vt:lpstr>Calibri</vt:lpstr>
      <vt:lpstr>Century Gothic</vt:lpstr>
      <vt:lpstr>Constantia</vt:lpstr>
      <vt:lpstr>Courier New</vt:lpstr>
      <vt:lpstr>Monotype Corsiva</vt:lpstr>
      <vt:lpstr>Symbol</vt:lpstr>
      <vt:lpstr>Times New Roman</vt:lpstr>
      <vt:lpstr>Wingdings</vt:lpstr>
      <vt:lpstr>Wingdings 3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Ми - перша та єдина школа України, яку запросив Міжнародний Комітет П'єра де Кубертена (CIPC)! </vt:lpstr>
      <vt:lpstr>Презентация PowerPoint</vt:lpstr>
      <vt:lpstr>Презентация PowerPoint</vt:lpstr>
      <vt:lpstr>Презентация PowerPoint</vt:lpstr>
      <vt:lpstr>Флешмоб «Україна за безпеку дорожнього руху»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Свкточка-Лапочка</dc:creator>
  <cp:lastModifiedBy>Людмила</cp:lastModifiedBy>
  <cp:revision>35</cp:revision>
  <dcterms:created xsi:type="dcterms:W3CDTF">2017-06-23T03:49:16Z</dcterms:created>
  <dcterms:modified xsi:type="dcterms:W3CDTF">2017-09-11T19:31:08Z</dcterms:modified>
</cp:coreProperties>
</file>