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Default Extension="sldx" ContentType="application/vnd.openxmlformats-officedocument.presentationml.slide"/>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68" r:id="rId2"/>
    <p:sldId id="258" r:id="rId3"/>
    <p:sldId id="256" r:id="rId4"/>
    <p:sldId id="259" r:id="rId5"/>
    <p:sldId id="261" r:id="rId6"/>
    <p:sldId id="262" r:id="rId7"/>
    <p:sldId id="263" r:id="rId8"/>
    <p:sldId id="264" r:id="rId9"/>
    <p:sldId id="265" r:id="rId10"/>
    <p:sldId id="266" r:id="rId11"/>
    <p:sldId id="267"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7AF06E-5FA4-4EA6-A1D6-B73D65DAF945}" type="datetimeFigureOut">
              <a:rPr lang="ru-RU" smtClean="0"/>
              <a:pPr/>
              <a:t>17.12.2012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DA72888-E8F6-479C-8583-8E3A973FA005}"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7AF06E-5FA4-4EA6-A1D6-B73D65DAF945}" type="datetimeFigureOut">
              <a:rPr lang="ru-RU" smtClean="0"/>
              <a:pPr/>
              <a:t>17.12.2012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DA72888-E8F6-479C-8583-8E3A973FA00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7AF06E-5FA4-4EA6-A1D6-B73D65DAF945}" type="datetimeFigureOut">
              <a:rPr lang="ru-RU" smtClean="0"/>
              <a:pPr/>
              <a:t>17.12.2012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DA72888-E8F6-479C-8583-8E3A973FA00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7AF06E-5FA4-4EA6-A1D6-B73D65DAF945}" type="datetimeFigureOut">
              <a:rPr lang="ru-RU" smtClean="0"/>
              <a:pPr/>
              <a:t>17.12.2012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DA72888-E8F6-479C-8583-8E3A973FA00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7AF06E-5FA4-4EA6-A1D6-B73D65DAF945}" type="datetimeFigureOut">
              <a:rPr lang="ru-RU" smtClean="0"/>
              <a:pPr/>
              <a:t>17.12.2012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DA72888-E8F6-479C-8583-8E3A973FA005}"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7AF06E-5FA4-4EA6-A1D6-B73D65DAF945}" type="datetimeFigureOut">
              <a:rPr lang="ru-RU" smtClean="0"/>
              <a:pPr/>
              <a:t>17.12.2012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DA72888-E8F6-479C-8583-8E3A973FA00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7AF06E-5FA4-4EA6-A1D6-B73D65DAF945}" type="datetimeFigureOut">
              <a:rPr lang="ru-RU" smtClean="0"/>
              <a:pPr/>
              <a:t>17.12.2012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DA72888-E8F6-479C-8583-8E3A973FA00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7AF06E-5FA4-4EA6-A1D6-B73D65DAF945}" type="datetimeFigureOut">
              <a:rPr lang="ru-RU" smtClean="0"/>
              <a:pPr/>
              <a:t>17.12.2012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DA72888-E8F6-479C-8583-8E3A973FA00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7AF06E-5FA4-4EA6-A1D6-B73D65DAF945}" type="datetimeFigureOut">
              <a:rPr lang="ru-RU" smtClean="0"/>
              <a:pPr/>
              <a:t>17.12.2012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DA72888-E8F6-479C-8583-8E3A973FA00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7AF06E-5FA4-4EA6-A1D6-B73D65DAF945}" type="datetimeFigureOut">
              <a:rPr lang="ru-RU" smtClean="0"/>
              <a:pPr/>
              <a:t>17.12.2012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DA72888-E8F6-479C-8583-8E3A973FA00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7AF06E-5FA4-4EA6-A1D6-B73D65DAF945}" type="datetimeFigureOut">
              <a:rPr lang="ru-RU" smtClean="0"/>
              <a:pPr/>
              <a:t>17.12.2012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DA72888-E8F6-479C-8583-8E3A973FA005}"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7AF06E-5FA4-4EA6-A1D6-B73D65DAF945}" type="datetimeFigureOut">
              <a:rPr lang="ru-RU" smtClean="0"/>
              <a:pPr/>
              <a:t>17.12.2012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A72888-E8F6-479C-8583-8E3A973FA00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package" Target="../embeddings/______Microsoft_Office_PowerPoint1.sld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Рисунок1.jpg"/>
          <p:cNvPicPr>
            <a:picLocks noChangeAspect="1"/>
          </p:cNvPicPr>
          <p:nvPr/>
        </p:nvPicPr>
        <p:blipFill>
          <a:blip r:embed="rId2"/>
          <a:srcRect r="1562"/>
          <a:stretch>
            <a:fillRect/>
          </a:stretch>
        </p:blipFill>
        <p:spPr>
          <a:xfrm>
            <a:off x="0" y="3016"/>
            <a:ext cx="9144000" cy="685196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Рисунок 3" descr="C:\Users\NS\Desktop\aaaaaa.jpg"/>
          <p:cNvPicPr/>
          <p:nvPr/>
        </p:nvPicPr>
        <p:blipFill>
          <a:blip r:embed="rId2" cstate="print"/>
          <a:srcRect t="6173" b="4938"/>
          <a:stretch>
            <a:fillRect/>
          </a:stretch>
        </p:blipFill>
        <p:spPr bwMode="auto">
          <a:xfrm>
            <a:off x="0" y="0"/>
            <a:ext cx="9144000" cy="6858000"/>
          </a:xfrm>
          <a:prstGeom prst="rect">
            <a:avLst/>
          </a:prstGeom>
          <a:ln>
            <a:noFill/>
          </a:ln>
          <a:effectLst>
            <a:outerShdw blurRad="292100" dist="139700" dir="2700000" algn="tl" rotWithShape="0">
              <a:srgbClr val="333333">
                <a:alpha val="65000"/>
              </a:srgbClr>
            </a:outerShdw>
          </a:effectLst>
        </p:spPr>
      </p:pic>
      <p:graphicFrame>
        <p:nvGraphicFramePr>
          <p:cNvPr id="5" name="Содержимое 4"/>
          <p:cNvGraphicFramePr>
            <a:graphicFrameLocks noGrp="1"/>
          </p:cNvGraphicFramePr>
          <p:nvPr>
            <p:ph idx="1"/>
          </p:nvPr>
        </p:nvGraphicFramePr>
        <p:xfrm>
          <a:off x="142844" y="214290"/>
          <a:ext cx="8786874" cy="6508107"/>
        </p:xfrm>
        <a:graphic>
          <a:graphicData uri="http://schemas.openxmlformats.org/drawingml/2006/table">
            <a:tbl>
              <a:tblPr/>
              <a:tblGrid>
                <a:gridCol w="2286016"/>
                <a:gridCol w="6500858"/>
              </a:tblGrid>
              <a:tr h="250497">
                <a:tc gridSpan="2">
                  <a:txBody>
                    <a:bodyPr/>
                    <a:lstStyle/>
                    <a:p>
                      <a:pPr marL="226695" algn="ctr">
                        <a:lnSpc>
                          <a:spcPct val="120000"/>
                        </a:lnSpc>
                        <a:spcAft>
                          <a:spcPts val="600"/>
                        </a:spcAft>
                      </a:pPr>
                      <a:r>
                        <a:rPr lang="uk-UA" sz="1800" b="1" dirty="0">
                          <a:latin typeface="Times New Roman"/>
                          <a:ea typeface="Times New Roman"/>
                        </a:rPr>
                        <a:t>Сімейний кодекс України</a:t>
                      </a:r>
                      <a:endParaRPr lang="ru-RU" sz="1800" b="1" dirty="0">
                        <a:latin typeface="Times New Roman"/>
                        <a:ea typeface="Times New Roman"/>
                      </a:endParaRPr>
                    </a:p>
                  </a:txBody>
                  <a:tcPr marL="66126" marR="661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1356858">
                <a:tc>
                  <a:txBody>
                    <a:bodyPr/>
                    <a:lstStyle/>
                    <a:p>
                      <a:pPr marL="226695">
                        <a:lnSpc>
                          <a:spcPct val="120000"/>
                        </a:lnSpc>
                        <a:spcAft>
                          <a:spcPts val="600"/>
                        </a:spcAft>
                      </a:pPr>
                      <a:r>
                        <a:rPr lang="uk-UA" sz="1400" b="1" i="1" dirty="0">
                          <a:latin typeface="Times New Roman"/>
                          <a:ea typeface="Times New Roman"/>
                        </a:rPr>
                        <a:t>Стаття 150. Обов’язки батьків щодо виховання та розвитку дитини </a:t>
                      </a:r>
                      <a:endParaRPr lang="ru-RU" sz="1400" dirty="0">
                        <a:latin typeface="Times New Roman"/>
                        <a:ea typeface="Times New Roman"/>
                      </a:endParaRPr>
                    </a:p>
                  </a:txBody>
                  <a:tcPr marL="66126" marR="661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uk-UA" sz="1400" dirty="0">
                          <a:latin typeface="Times New Roman"/>
                          <a:ea typeface="Times New Roman"/>
                        </a:rPr>
                        <a:t>1. Батьки зобов’язані виховувати дитину в дусі поваги до прав та свобод інших людей (…) </a:t>
                      </a:r>
                      <a:endParaRPr lang="ru-RU" sz="1400" dirty="0">
                        <a:latin typeface="Times New Roman"/>
                        <a:ea typeface="Times New Roman"/>
                      </a:endParaRPr>
                    </a:p>
                    <a:p>
                      <a:pPr>
                        <a:spcAft>
                          <a:spcPts val="600"/>
                        </a:spcAft>
                      </a:pPr>
                      <a:r>
                        <a:rPr lang="uk-UA" sz="1400" dirty="0">
                          <a:latin typeface="Times New Roman"/>
                          <a:ea typeface="Times New Roman"/>
                        </a:rPr>
                        <a:t>6. Забороняються будь-які види експлуатації батьками своєї дитини.</a:t>
                      </a:r>
                      <a:endParaRPr lang="ru-RU" sz="1400" dirty="0">
                        <a:latin typeface="Times New Roman"/>
                        <a:ea typeface="Times New Roman"/>
                      </a:endParaRPr>
                    </a:p>
                    <a:p>
                      <a:pPr>
                        <a:spcAft>
                          <a:spcPts val="0"/>
                        </a:spcAft>
                      </a:pPr>
                      <a:r>
                        <a:rPr lang="uk-UA" sz="1400" dirty="0">
                          <a:latin typeface="Times New Roman"/>
                          <a:ea typeface="Times New Roman"/>
                        </a:rPr>
                        <a:t>7. Забороняються фізичні покарання дитини батьками, а також застосування ними інших видів покарань, які принижують людську гідність дитини».</a:t>
                      </a:r>
                      <a:endParaRPr lang="ru-RU" sz="1400" dirty="0">
                        <a:latin typeface="Times New Roman"/>
                        <a:ea typeface="Times New Roman"/>
                      </a:endParaRPr>
                    </a:p>
                  </a:txBody>
                  <a:tcPr marL="66126" marR="661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8866">
                <a:tc>
                  <a:txBody>
                    <a:bodyPr/>
                    <a:lstStyle/>
                    <a:p>
                      <a:pPr>
                        <a:spcAft>
                          <a:spcPts val="0"/>
                        </a:spcAft>
                      </a:pPr>
                      <a:r>
                        <a:rPr lang="uk-UA" sz="1400" b="1" dirty="0">
                          <a:latin typeface="Times New Roman"/>
                          <a:ea typeface="Times New Roman"/>
                        </a:rPr>
                        <a:t>Кримінальний кодекс України</a:t>
                      </a:r>
                      <a:endParaRPr lang="ru-RU" sz="1400" dirty="0">
                        <a:latin typeface="Times New Roman"/>
                        <a:ea typeface="Times New Roman"/>
                      </a:endParaRPr>
                    </a:p>
                  </a:txBody>
                  <a:tcPr marL="66126" marR="661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b="1" dirty="0">
                          <a:latin typeface="Times New Roman"/>
                          <a:ea typeface="Times New Roman"/>
                        </a:rPr>
                        <a:t>містить</a:t>
                      </a:r>
                      <a:r>
                        <a:rPr lang="uk-UA" sz="1400" dirty="0">
                          <a:latin typeface="Times New Roman"/>
                          <a:ea typeface="Times New Roman"/>
                        </a:rPr>
                        <a:t> як загальні норми, що захищають всіх громадян, зокрема дітей від жорстокого поводження, так і норми, безпосередньо спрямовані на захист життя, здоров’я та недоторканності дитини.</a:t>
                      </a:r>
                      <a:endParaRPr lang="ru-RU" sz="1400" dirty="0">
                        <a:latin typeface="Times New Roman"/>
                        <a:ea typeface="Times New Roman"/>
                      </a:endParaRPr>
                    </a:p>
                  </a:txBody>
                  <a:tcPr marL="66126" marR="661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3199">
                <a:tc gridSpan="2">
                  <a:txBody>
                    <a:bodyPr/>
                    <a:lstStyle/>
                    <a:p>
                      <a:pPr algn="ctr">
                        <a:spcAft>
                          <a:spcPts val="0"/>
                        </a:spcAft>
                      </a:pPr>
                      <a:r>
                        <a:rPr lang="uk-UA" sz="1800" b="1" dirty="0">
                          <a:solidFill>
                            <a:srgbClr val="FF0000"/>
                          </a:solidFill>
                          <a:latin typeface="Times New Roman"/>
                          <a:ea typeface="Times New Roman"/>
                        </a:rPr>
                        <a:t>Навчіть дітей правилам безпеки!</a:t>
                      </a:r>
                      <a:endParaRPr lang="ru-RU" sz="1800" dirty="0">
                        <a:latin typeface="Times New Roman"/>
                        <a:ea typeface="Times New Roman"/>
                      </a:endParaRPr>
                    </a:p>
                    <a:p>
                      <a:pPr marL="342900" lvl="0" indent="-342900" algn="just">
                        <a:spcAft>
                          <a:spcPts val="0"/>
                        </a:spcAft>
                        <a:buFont typeface="Symbol"/>
                        <a:buBlip>
                          <a:blip r:embed="rId3"/>
                        </a:buBlip>
                      </a:pPr>
                      <a:r>
                        <a:rPr lang="uk-UA" sz="1400" dirty="0">
                          <a:latin typeface="Times New Roman"/>
                          <a:ea typeface="Times New Roman"/>
                        </a:rPr>
                        <a:t>Необхідно знати напам’ять адреси, номери телефонів та імена людей, яким ти довіряєш, які піклуються про тебе (батьки, рідні, близькі люди)</a:t>
                      </a:r>
                      <a:endParaRPr lang="ru-RU" sz="1400" dirty="0">
                        <a:latin typeface="Times New Roman"/>
                        <a:ea typeface="Times New Roman"/>
                      </a:endParaRPr>
                    </a:p>
                    <a:p>
                      <a:pPr marL="342900" lvl="0" indent="-342900" algn="just">
                        <a:spcAft>
                          <a:spcPts val="0"/>
                        </a:spcAft>
                        <a:buFont typeface="Symbol"/>
                        <a:buBlip>
                          <a:blip r:embed="rId3"/>
                        </a:buBlip>
                      </a:pPr>
                      <a:r>
                        <a:rPr lang="uk-UA" sz="1400" dirty="0">
                          <a:latin typeface="Times New Roman"/>
                          <a:ea typeface="Times New Roman"/>
                        </a:rPr>
                        <a:t>Пам’ятай про телефони спеціального та негайного виклику: </a:t>
                      </a:r>
                      <a:r>
                        <a:rPr lang="uk-UA" sz="1400" b="1" dirty="0">
                          <a:solidFill>
                            <a:srgbClr val="0000FF"/>
                          </a:solidFill>
                          <a:latin typeface="Times New Roman"/>
                          <a:ea typeface="Times New Roman"/>
                        </a:rPr>
                        <a:t>101 </a:t>
                      </a:r>
                      <a:r>
                        <a:rPr lang="uk-UA" sz="1400" dirty="0">
                          <a:solidFill>
                            <a:srgbClr val="0000FF"/>
                          </a:solidFill>
                          <a:latin typeface="Times New Roman"/>
                          <a:ea typeface="Times New Roman"/>
                        </a:rPr>
                        <a:t>(народна служба порятунку); </a:t>
                      </a:r>
                      <a:r>
                        <a:rPr lang="uk-UA" sz="1400" b="1" dirty="0">
                          <a:solidFill>
                            <a:srgbClr val="0000FF"/>
                          </a:solidFill>
                          <a:latin typeface="Times New Roman"/>
                          <a:ea typeface="Times New Roman"/>
                        </a:rPr>
                        <a:t>102</a:t>
                      </a:r>
                      <a:r>
                        <a:rPr lang="uk-UA" sz="1400" dirty="0">
                          <a:solidFill>
                            <a:srgbClr val="0000FF"/>
                          </a:solidFill>
                          <a:latin typeface="Times New Roman"/>
                          <a:ea typeface="Times New Roman"/>
                        </a:rPr>
                        <a:t> (міліція); </a:t>
                      </a:r>
                      <a:r>
                        <a:rPr lang="uk-UA" sz="1400" b="1" dirty="0">
                          <a:solidFill>
                            <a:srgbClr val="0000FF"/>
                          </a:solidFill>
                          <a:latin typeface="Times New Roman"/>
                          <a:ea typeface="Times New Roman"/>
                        </a:rPr>
                        <a:t>103 </a:t>
                      </a:r>
                      <a:r>
                        <a:rPr lang="uk-UA" sz="1400" dirty="0">
                          <a:solidFill>
                            <a:srgbClr val="0000FF"/>
                          </a:solidFill>
                          <a:latin typeface="Times New Roman"/>
                          <a:ea typeface="Times New Roman"/>
                        </a:rPr>
                        <a:t>(швидка допомога)</a:t>
                      </a:r>
                      <a:endParaRPr lang="ru-RU" sz="1400" dirty="0">
                        <a:latin typeface="Times New Roman"/>
                        <a:ea typeface="Times New Roman"/>
                      </a:endParaRPr>
                    </a:p>
                    <a:p>
                      <a:pPr marL="342900" lvl="0" indent="-342900" algn="just">
                        <a:spcAft>
                          <a:spcPts val="0"/>
                        </a:spcAft>
                        <a:buFont typeface="Symbol"/>
                        <a:buBlip>
                          <a:blip r:embed="rId3"/>
                        </a:buBlip>
                      </a:pPr>
                      <a:r>
                        <a:rPr lang="uk-UA" sz="1400" dirty="0">
                          <a:latin typeface="Times New Roman"/>
                          <a:ea typeface="Times New Roman"/>
                        </a:rPr>
                        <a:t>Знай номери дільничного інспектора, соціальної служби, телефону довіри.</a:t>
                      </a:r>
                      <a:endParaRPr lang="ru-RU" sz="1400" dirty="0">
                        <a:latin typeface="Times New Roman"/>
                        <a:ea typeface="Times New Roman"/>
                      </a:endParaRPr>
                    </a:p>
                    <a:p>
                      <a:pPr marL="342900" lvl="0" indent="-342900" algn="just">
                        <a:spcAft>
                          <a:spcPts val="0"/>
                        </a:spcAft>
                        <a:buFont typeface="Symbol"/>
                        <a:buBlip>
                          <a:blip r:embed="rId3"/>
                        </a:buBlip>
                      </a:pPr>
                      <a:r>
                        <a:rPr lang="uk-UA" sz="1400" dirty="0">
                          <a:latin typeface="Times New Roman"/>
                          <a:ea typeface="Times New Roman"/>
                        </a:rPr>
                        <a:t>Нікому не дозволяй принижувати та ображати тебе.</a:t>
                      </a:r>
                      <a:endParaRPr lang="ru-RU" sz="1400" dirty="0">
                        <a:latin typeface="Times New Roman"/>
                        <a:ea typeface="Times New Roman"/>
                      </a:endParaRPr>
                    </a:p>
                    <a:p>
                      <a:pPr marL="342900" lvl="0" indent="-342900" algn="just">
                        <a:spcAft>
                          <a:spcPts val="0"/>
                        </a:spcAft>
                        <a:buFont typeface="Symbol"/>
                        <a:buBlip>
                          <a:blip r:embed="rId3"/>
                        </a:buBlip>
                      </a:pPr>
                      <a:r>
                        <a:rPr lang="uk-UA" sz="1400" dirty="0">
                          <a:latin typeface="Times New Roman"/>
                          <a:ea typeface="Times New Roman"/>
                        </a:rPr>
                        <a:t>Не принижуй та не ображай інших, будь коректним і витриманим у спілкуванні.</a:t>
                      </a:r>
                      <a:endParaRPr lang="ru-RU" sz="1400" dirty="0">
                        <a:latin typeface="Times New Roman"/>
                        <a:ea typeface="Times New Roman"/>
                      </a:endParaRPr>
                    </a:p>
                    <a:p>
                      <a:pPr marL="342900" lvl="0" indent="-342900" algn="just">
                        <a:spcAft>
                          <a:spcPts val="0"/>
                        </a:spcAft>
                        <a:buFont typeface="Symbol"/>
                        <a:buBlip>
                          <a:blip r:embed="rId3"/>
                        </a:buBlip>
                      </a:pPr>
                      <a:r>
                        <a:rPr lang="uk-UA" sz="1400" dirty="0">
                          <a:latin typeface="Times New Roman"/>
                          <a:ea typeface="Times New Roman"/>
                        </a:rPr>
                        <a:t>Не ходи в пізній час один (одна) по вулиці.</a:t>
                      </a:r>
                      <a:endParaRPr lang="ru-RU" sz="1400" dirty="0">
                        <a:latin typeface="Times New Roman"/>
                        <a:ea typeface="Times New Roman"/>
                      </a:endParaRPr>
                    </a:p>
                    <a:p>
                      <a:pPr marL="342900" lvl="0" indent="-342900" algn="just">
                        <a:spcAft>
                          <a:spcPts val="0"/>
                        </a:spcAft>
                        <a:buFont typeface="Symbol"/>
                        <a:buBlip>
                          <a:blip r:embed="rId3"/>
                        </a:buBlip>
                      </a:pPr>
                      <a:r>
                        <a:rPr lang="uk-UA" sz="1400" dirty="0">
                          <a:latin typeface="Times New Roman"/>
                          <a:ea typeface="Times New Roman"/>
                        </a:rPr>
                        <a:t>Ніколи не розмовляй з незнайомими людьми, нікуди з ними не йди, нічого у них не бери, не сідай в автомобіль.</a:t>
                      </a:r>
                      <a:endParaRPr lang="ru-RU" sz="1400" dirty="0">
                        <a:latin typeface="Times New Roman"/>
                        <a:ea typeface="Times New Roman"/>
                      </a:endParaRPr>
                    </a:p>
                    <a:p>
                      <a:pPr marL="342900" lvl="0" indent="-342900" algn="just">
                        <a:spcAft>
                          <a:spcPts val="0"/>
                        </a:spcAft>
                        <a:buFont typeface="Symbol"/>
                        <a:buBlip>
                          <a:blip r:embed="rId3"/>
                        </a:buBlip>
                      </a:pPr>
                      <a:r>
                        <a:rPr lang="uk-UA" sz="1400" dirty="0">
                          <a:latin typeface="Times New Roman"/>
                          <a:ea typeface="Times New Roman"/>
                        </a:rPr>
                        <a:t>Якщо тобі загрожуватиме небезпека, тікай і привертай до себе увагу.</a:t>
                      </a:r>
                      <a:endParaRPr lang="ru-RU" sz="1400" dirty="0">
                        <a:latin typeface="Times New Roman"/>
                        <a:ea typeface="Times New Roman"/>
                      </a:endParaRPr>
                    </a:p>
                    <a:p>
                      <a:pPr marL="342900" lvl="0" indent="-342900" algn="just">
                        <a:spcAft>
                          <a:spcPts val="0"/>
                        </a:spcAft>
                        <a:buFont typeface="Symbol"/>
                        <a:buBlip>
                          <a:blip r:embed="rId3"/>
                        </a:buBlip>
                      </a:pPr>
                      <a:r>
                        <a:rPr lang="uk-UA" sz="1400" dirty="0">
                          <a:latin typeface="Times New Roman"/>
                          <a:ea typeface="Times New Roman"/>
                        </a:rPr>
                        <a:t>Не сідай з незнайомцями до ліфту.</a:t>
                      </a:r>
                      <a:endParaRPr lang="ru-RU" sz="1400" dirty="0">
                        <a:latin typeface="Times New Roman"/>
                        <a:ea typeface="Times New Roman"/>
                      </a:endParaRPr>
                    </a:p>
                    <a:p>
                      <a:pPr marL="342900" lvl="0" indent="-342900" algn="just">
                        <a:spcAft>
                          <a:spcPts val="0"/>
                        </a:spcAft>
                        <a:buFont typeface="Symbol"/>
                        <a:buBlip>
                          <a:blip r:embed="rId3"/>
                        </a:buBlip>
                      </a:pPr>
                      <a:r>
                        <a:rPr lang="uk-UA" sz="1400" dirty="0">
                          <a:latin typeface="Times New Roman"/>
                          <a:ea typeface="Times New Roman"/>
                        </a:rPr>
                        <a:t>Не впускай в помешкання незнайомців, якщо ти один (одна) дома.</a:t>
                      </a:r>
                      <a:endParaRPr lang="ru-RU" sz="1400" dirty="0">
                        <a:latin typeface="Times New Roman"/>
                        <a:ea typeface="Times New Roman"/>
                      </a:endParaRPr>
                    </a:p>
                    <a:p>
                      <a:pPr marL="342900" lvl="0" indent="-342900" algn="just">
                        <a:spcAft>
                          <a:spcPts val="0"/>
                        </a:spcAft>
                        <a:buFont typeface="Symbol"/>
                        <a:buBlip>
                          <a:blip r:embed="rId3"/>
                        </a:buBlip>
                      </a:pPr>
                      <a:r>
                        <a:rPr lang="uk-UA" sz="1400" dirty="0">
                          <a:latin typeface="Times New Roman"/>
                          <a:ea typeface="Times New Roman"/>
                        </a:rPr>
                        <a:t>Знай, де знаходиться твоє свідоцтво про народження (твій паспорт).</a:t>
                      </a:r>
                      <a:endParaRPr lang="ru-RU" sz="1400" dirty="0">
                        <a:latin typeface="Times New Roman"/>
                        <a:ea typeface="Times New Roman"/>
                      </a:endParaRPr>
                    </a:p>
                    <a:p>
                      <a:pPr marL="342900" lvl="0" indent="-342900" algn="just">
                        <a:spcAft>
                          <a:spcPts val="0"/>
                        </a:spcAft>
                        <a:buFont typeface="Symbol"/>
                        <a:buBlip>
                          <a:blip r:embed="rId3"/>
                        </a:buBlip>
                      </a:pPr>
                      <a:r>
                        <a:rPr lang="uk-UA" sz="1400" dirty="0">
                          <a:latin typeface="Times New Roman"/>
                          <a:ea typeface="Times New Roman"/>
                        </a:rPr>
                        <a:t>Якщо з тобою трапиться щось недобре, негайно розкажи людям, яким ти довіряєш. </a:t>
                      </a:r>
                      <a:endParaRPr lang="ru-RU" sz="1400" dirty="0">
                        <a:latin typeface="Times New Roman"/>
                        <a:ea typeface="Times New Roman"/>
                      </a:endParaRPr>
                    </a:p>
                    <a:p>
                      <a:pPr marL="342900" lvl="0" indent="-342900" algn="just">
                        <a:spcAft>
                          <a:spcPts val="0"/>
                        </a:spcAft>
                        <a:buFont typeface="Symbol"/>
                        <a:buBlip>
                          <a:blip r:embed="rId3"/>
                        </a:buBlip>
                      </a:pPr>
                      <a:r>
                        <a:rPr lang="uk-UA" sz="1400" b="1" dirty="0">
                          <a:latin typeface="Times New Roman"/>
                          <a:ea typeface="Times New Roman"/>
                        </a:rPr>
                        <a:t>Не залишайся наодинці зі своєю проблемою – звернись по допомогу!</a:t>
                      </a:r>
                      <a:endParaRPr lang="ru-RU" sz="1400" dirty="0">
                        <a:latin typeface="Times New Roman"/>
                        <a:ea typeface="Times New Roman"/>
                      </a:endParaRPr>
                    </a:p>
                    <a:p>
                      <a:pPr algn="ctr">
                        <a:spcAft>
                          <a:spcPts val="0"/>
                        </a:spcAft>
                      </a:pPr>
                      <a:r>
                        <a:rPr lang="uk-UA" sz="1400" b="1" dirty="0">
                          <a:solidFill>
                            <a:srgbClr val="C00000"/>
                          </a:solidFill>
                          <a:latin typeface="Times New Roman"/>
                          <a:ea typeface="Times New Roman"/>
                        </a:rPr>
                        <a:t>Подбай про себе!</a:t>
                      </a:r>
                      <a:endParaRPr lang="ru-RU" sz="1400" dirty="0">
                        <a:solidFill>
                          <a:srgbClr val="C00000"/>
                        </a:solidFill>
                        <a:latin typeface="Times New Roman"/>
                        <a:ea typeface="Times New Roman"/>
                      </a:endParaRPr>
                    </a:p>
                  </a:txBody>
                  <a:tcPr marL="66126" marR="661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Рисунок 3" descr="C:\Users\NS\Desktop\aaaaaa.jpg"/>
          <p:cNvPicPr/>
          <p:nvPr/>
        </p:nvPicPr>
        <p:blipFill>
          <a:blip r:embed="rId2" cstate="print"/>
          <a:srcRect t="6173" b="4938"/>
          <a:stretch>
            <a:fillRect/>
          </a:stretch>
        </p:blipFill>
        <p:spPr bwMode="auto">
          <a:xfrm>
            <a:off x="0" y="0"/>
            <a:ext cx="9144000" cy="6858000"/>
          </a:xfrm>
          <a:prstGeom prst="rect">
            <a:avLst/>
          </a:prstGeom>
          <a:ln>
            <a:noFill/>
          </a:ln>
          <a:effectLst>
            <a:outerShdw blurRad="292100" dist="139700" dir="2700000" algn="tl" rotWithShape="0">
              <a:srgbClr val="333333">
                <a:alpha val="65000"/>
              </a:srgbClr>
            </a:outerShdw>
          </a:effectLst>
        </p:spPr>
      </p:pic>
      <p:sp>
        <p:nvSpPr>
          <p:cNvPr id="7169" name="WordArt 1"/>
          <p:cNvSpPr>
            <a:spLocks noChangeArrowheads="1" noChangeShapeType="1" noTextEdit="1"/>
          </p:cNvSpPr>
          <p:nvPr/>
        </p:nvSpPr>
        <p:spPr bwMode="auto">
          <a:xfrm>
            <a:off x="1428728" y="0"/>
            <a:ext cx="4889500" cy="649287"/>
          </a:xfrm>
          <a:prstGeom prst="rect">
            <a:avLst/>
          </a:prstGeom>
        </p:spPr>
        <p:txBody>
          <a:bodyPr wrap="none" fromWordArt="1">
            <a:prstTxWarp prst="textPlain">
              <a:avLst>
                <a:gd name="adj" fmla="val 50000"/>
              </a:avLst>
            </a:prstTxWarp>
          </a:bodyPr>
          <a:lstStyle/>
          <a:p>
            <a:pPr algn="ctr" rtl="0"/>
            <a:r>
              <a:rPr lang="ru-RU" sz="3600" kern="10" spc="0" dirty="0" err="1"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Важливі</a:t>
            </a:r>
            <a:r>
              <a:rPr lang="ru-RU" sz="3600" kern="10" spc="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 </a:t>
            </a:r>
            <a:r>
              <a:rPr lang="ru-RU" sz="3600" kern="10" spc="0" dirty="0" err="1"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телефони</a:t>
            </a:r>
            <a:endParaRPr lang="ru-RU" sz="3600" kern="10" spc="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endParaRPr>
          </a:p>
        </p:txBody>
      </p:sp>
      <p:pic>
        <p:nvPicPr>
          <p:cNvPr id="6" name="Рисунок 5" descr="180"/>
          <p:cNvPicPr/>
          <p:nvPr/>
        </p:nvPicPr>
        <p:blipFill>
          <a:blip r:embed="rId3" cstate="print"/>
          <a:srcRect/>
          <a:stretch>
            <a:fillRect/>
          </a:stretch>
        </p:blipFill>
        <p:spPr bwMode="auto">
          <a:xfrm>
            <a:off x="6429388" y="0"/>
            <a:ext cx="2714612" cy="2428868"/>
          </a:xfrm>
          <a:prstGeom prst="rect">
            <a:avLst/>
          </a:prstGeom>
          <a:noFill/>
        </p:spPr>
      </p:pic>
      <p:sp>
        <p:nvSpPr>
          <p:cNvPr id="7171" name="Text Box 3"/>
          <p:cNvSpPr txBox="1">
            <a:spLocks noChangeArrowheads="1"/>
          </p:cNvSpPr>
          <p:nvPr/>
        </p:nvSpPr>
        <p:spPr bwMode="auto">
          <a:xfrm>
            <a:off x="-285784" y="714356"/>
            <a:ext cx="9429784" cy="6878634"/>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457200" marR="0" lvl="1" indent="0" algn="l" defTabSz="914400" rtl="0" eaLnBrk="1" fontAlgn="base" latinLnBrk="0" hangingPunct="1">
              <a:lnSpc>
                <a:spcPct val="100000"/>
              </a:lnSpc>
              <a:spcBef>
                <a:spcPct val="0"/>
              </a:spcBef>
              <a:spcAft>
                <a:spcPts val="1000"/>
              </a:spcAft>
              <a:buClrTx/>
              <a:buSzTx/>
              <a:buFontTx/>
              <a:buNone/>
              <a:tabLst/>
            </a:pPr>
            <a:r>
              <a:rPr kumimoji="0" lang="uk-UA" sz="2200" b="0" i="0" u="none" strike="noStrike" cap="none" normalizeH="0" baseline="0" dirty="0" smtClean="0">
                <a:ln>
                  <a:noFill/>
                </a:ln>
                <a:solidFill>
                  <a:schemeClr val="tx1"/>
                </a:solidFill>
                <a:effectLst/>
                <a:latin typeface="Times New Roman" pitchFamily="18" charset="0"/>
              </a:rPr>
              <a:t>Народна служба порятунку                               101</a:t>
            </a:r>
            <a:endParaRPr kumimoji="0" lang="ru-RU" sz="2200" b="0" i="0" u="none" strike="noStrike" cap="none" normalizeH="0" baseline="0" dirty="0" smtClean="0">
              <a:ln>
                <a:noFill/>
              </a:ln>
              <a:solidFill>
                <a:schemeClr val="tx1"/>
              </a:solidFill>
              <a:effectLst/>
              <a:latin typeface="Times New Roman" pitchFamily="18" charset="0"/>
            </a:endParaRPr>
          </a:p>
          <a:p>
            <a:pPr marL="457200" marR="0" lvl="1" indent="0" algn="l" defTabSz="914400" rtl="0" eaLnBrk="1" fontAlgn="base" latinLnBrk="0" hangingPunct="1">
              <a:lnSpc>
                <a:spcPct val="100000"/>
              </a:lnSpc>
              <a:spcBef>
                <a:spcPct val="0"/>
              </a:spcBef>
              <a:spcAft>
                <a:spcPts val="1000"/>
              </a:spcAft>
              <a:buClrTx/>
              <a:buSzTx/>
              <a:buFontTx/>
              <a:buNone/>
              <a:tabLst/>
            </a:pPr>
            <a:r>
              <a:rPr kumimoji="0" lang="uk-UA" sz="2200" b="0" i="0" u="none" strike="noStrike" cap="none" normalizeH="0" baseline="0" dirty="0" smtClean="0">
                <a:ln>
                  <a:noFill/>
                </a:ln>
                <a:solidFill>
                  <a:schemeClr val="tx1"/>
                </a:solidFill>
                <a:effectLst/>
                <a:latin typeface="Times New Roman" pitchFamily="18" charset="0"/>
              </a:rPr>
              <a:t>Чергова частина органів внутрішніх  справ    102</a:t>
            </a:r>
            <a:endParaRPr lang="ru-RU" sz="2200" dirty="0">
              <a:latin typeface="Times New Roman" pitchFamily="18" charset="0"/>
            </a:endParaRPr>
          </a:p>
          <a:p>
            <a:pPr marL="457200" marR="0" lvl="1" indent="0" algn="l" defTabSz="914400" rtl="0" eaLnBrk="1" fontAlgn="base" latinLnBrk="0" hangingPunct="1">
              <a:lnSpc>
                <a:spcPct val="100000"/>
              </a:lnSpc>
              <a:spcBef>
                <a:spcPct val="0"/>
              </a:spcBef>
              <a:spcAft>
                <a:spcPts val="1000"/>
              </a:spcAft>
              <a:buClrTx/>
              <a:buSzTx/>
              <a:buFontTx/>
              <a:buNone/>
              <a:tabLst/>
            </a:pPr>
            <a:r>
              <a:rPr kumimoji="0" lang="uk-UA" sz="2200" b="0" i="0" u="none" strike="noStrike" cap="none" normalizeH="0" baseline="0" dirty="0" smtClean="0">
                <a:ln>
                  <a:noFill/>
                </a:ln>
                <a:solidFill>
                  <a:schemeClr val="tx1"/>
                </a:solidFill>
                <a:effectLst/>
                <a:latin typeface="Times New Roman" pitchFamily="18" charset="0"/>
              </a:rPr>
              <a:t>Швидка допомога                                               103</a:t>
            </a:r>
            <a:endParaRPr kumimoji="0" lang="ru-RU" sz="2200" b="0" i="0" u="none" strike="noStrike" cap="none" normalizeH="0" baseline="0" dirty="0" smtClean="0">
              <a:ln>
                <a:noFill/>
              </a:ln>
              <a:solidFill>
                <a:schemeClr val="tx1"/>
              </a:solidFill>
              <a:effectLst/>
              <a:latin typeface="Times New Roman" pitchFamily="18" charset="0"/>
            </a:endParaRPr>
          </a:p>
          <a:p>
            <a:pPr marL="457200" marR="0" lvl="1" indent="0" algn="l" defTabSz="914400" rtl="0" eaLnBrk="1" fontAlgn="base" latinLnBrk="0" hangingPunct="1">
              <a:lnSpc>
                <a:spcPct val="100000"/>
              </a:lnSpc>
              <a:spcBef>
                <a:spcPct val="0"/>
              </a:spcBef>
              <a:spcAft>
                <a:spcPts val="1000"/>
              </a:spcAft>
              <a:buClrTx/>
              <a:buSzTx/>
              <a:buFontTx/>
              <a:buNone/>
              <a:tabLst/>
            </a:pPr>
            <a:r>
              <a:rPr kumimoji="0" lang="uk-UA" sz="2200" b="0" i="0" u="none" strike="noStrike" cap="none" normalizeH="0" baseline="0" dirty="0" smtClean="0">
                <a:ln>
                  <a:noFill/>
                </a:ln>
                <a:solidFill>
                  <a:schemeClr val="tx1"/>
                </a:solidFill>
                <a:effectLst/>
                <a:latin typeface="Times New Roman" pitchFamily="18" charset="0"/>
              </a:rPr>
              <a:t>Притулок для неповнолітніх «Барвінок»         724-67-05</a:t>
            </a:r>
            <a:endParaRPr kumimoji="0" lang="ru-RU" sz="2200" b="0" i="0" u="none" strike="noStrike" cap="none" normalizeH="0" baseline="0" dirty="0" smtClean="0">
              <a:ln>
                <a:noFill/>
              </a:ln>
              <a:solidFill>
                <a:schemeClr val="tx1"/>
              </a:solidFill>
              <a:effectLst/>
              <a:latin typeface="Times New Roman" pitchFamily="18" charset="0"/>
            </a:endParaRPr>
          </a:p>
          <a:p>
            <a:pPr marL="457200" marR="0" lvl="1" indent="0" algn="l" defTabSz="914400" rtl="0" eaLnBrk="1" fontAlgn="base" latinLnBrk="0" hangingPunct="1">
              <a:lnSpc>
                <a:spcPct val="100000"/>
              </a:lnSpc>
              <a:spcBef>
                <a:spcPct val="0"/>
              </a:spcBef>
              <a:spcAft>
                <a:spcPts val="1000"/>
              </a:spcAft>
              <a:buClrTx/>
              <a:buSzTx/>
              <a:buFontTx/>
              <a:buNone/>
              <a:tabLst/>
            </a:pPr>
            <a:r>
              <a:rPr kumimoji="0" lang="uk-UA" sz="2200" b="0" i="0" u="none" strike="noStrike" cap="none" normalizeH="0" baseline="0" dirty="0" smtClean="0">
                <a:ln>
                  <a:noFill/>
                </a:ln>
                <a:solidFill>
                  <a:schemeClr val="tx1"/>
                </a:solidFill>
                <a:effectLst/>
                <a:latin typeface="Times New Roman" pitchFamily="18" charset="0"/>
              </a:rPr>
              <a:t>Служба у справах дітей                     </a:t>
            </a:r>
            <a:r>
              <a:rPr kumimoji="0" lang="uk-UA" sz="2200" b="0" i="0" u="none" strike="noStrike" cap="none" normalizeH="0" dirty="0" smtClean="0">
                <a:ln>
                  <a:noFill/>
                </a:ln>
                <a:solidFill>
                  <a:schemeClr val="tx1"/>
                </a:solidFill>
                <a:effectLst/>
                <a:latin typeface="Times New Roman" pitchFamily="18" charset="0"/>
              </a:rPr>
              <a:t>         </a:t>
            </a:r>
            <a:r>
              <a:rPr kumimoji="0" lang="uk-UA" sz="2200" b="0" i="0" u="none" strike="noStrike" cap="none" normalizeH="0" baseline="0" dirty="0" smtClean="0">
                <a:ln>
                  <a:noFill/>
                </a:ln>
                <a:solidFill>
                  <a:schemeClr val="tx1"/>
                </a:solidFill>
                <a:effectLst/>
                <a:latin typeface="Times New Roman" pitchFamily="18" charset="0"/>
              </a:rPr>
              <a:t>23-05-14, 23-04-43</a:t>
            </a:r>
            <a:endParaRPr kumimoji="0" lang="ru-RU" sz="2200" b="0" i="0" u="none" strike="noStrike" cap="none" normalizeH="0" baseline="0" dirty="0" smtClean="0">
              <a:ln>
                <a:noFill/>
              </a:ln>
              <a:solidFill>
                <a:schemeClr val="tx1"/>
              </a:solidFill>
              <a:effectLst/>
              <a:latin typeface="Times New Roman" pitchFamily="18" charset="0"/>
            </a:endParaRPr>
          </a:p>
          <a:p>
            <a:pPr marL="457200" marR="0" lvl="1" indent="0" algn="l" defTabSz="914400" rtl="0" eaLnBrk="1" fontAlgn="base" latinLnBrk="0" hangingPunct="1">
              <a:lnSpc>
                <a:spcPct val="100000"/>
              </a:lnSpc>
              <a:spcBef>
                <a:spcPct val="0"/>
              </a:spcBef>
              <a:spcAft>
                <a:spcPts val="1000"/>
              </a:spcAft>
              <a:buClrTx/>
              <a:buSzTx/>
              <a:buFontTx/>
              <a:buNone/>
              <a:tabLst/>
            </a:pPr>
            <a:r>
              <a:rPr kumimoji="0" lang="uk-UA" sz="2200" b="0" i="0" u="none" strike="noStrike" cap="none" normalizeH="0" baseline="0" dirty="0" smtClean="0">
                <a:ln>
                  <a:noFill/>
                </a:ln>
                <a:solidFill>
                  <a:schemeClr val="tx1"/>
                </a:solidFill>
                <a:effectLst/>
                <a:latin typeface="Times New Roman" pitchFamily="18" charset="0"/>
              </a:rPr>
              <a:t>Відділ кримінальної міліції у справах дітей           </a:t>
            </a:r>
            <a:r>
              <a:rPr kumimoji="0" lang="uk-UA" sz="2200" b="0" i="0" u="none" strike="noStrike" cap="none" normalizeH="0" dirty="0" smtClean="0">
                <a:ln>
                  <a:noFill/>
                </a:ln>
                <a:solidFill>
                  <a:schemeClr val="tx1"/>
                </a:solidFill>
                <a:effectLst/>
                <a:latin typeface="Times New Roman" pitchFamily="18" charset="0"/>
              </a:rPr>
              <a:t>    </a:t>
            </a:r>
            <a:r>
              <a:rPr kumimoji="0" lang="uk-UA" sz="2200" b="0" i="0" u="none" strike="noStrike" cap="none" normalizeH="0" baseline="0" dirty="0" smtClean="0">
                <a:ln>
                  <a:noFill/>
                </a:ln>
                <a:solidFill>
                  <a:schemeClr val="tx1"/>
                </a:solidFill>
                <a:effectLst/>
                <a:latin typeface="Times New Roman" pitchFamily="18" charset="0"/>
              </a:rPr>
              <a:t>  23-43-61</a:t>
            </a:r>
            <a:endParaRPr lang="ru-RU" sz="2200" dirty="0">
              <a:latin typeface="Times New Roman" pitchFamily="18" charset="0"/>
            </a:endParaRPr>
          </a:p>
          <a:p>
            <a:pPr marL="457200" marR="0" lvl="1" indent="0" algn="l" defTabSz="914400" rtl="0" eaLnBrk="1" fontAlgn="base" latinLnBrk="0" hangingPunct="1">
              <a:lnSpc>
                <a:spcPct val="100000"/>
              </a:lnSpc>
              <a:spcBef>
                <a:spcPct val="0"/>
              </a:spcBef>
              <a:spcAft>
                <a:spcPts val="1000"/>
              </a:spcAft>
              <a:buClrTx/>
              <a:buSzTx/>
              <a:buFontTx/>
              <a:buNone/>
              <a:tabLst/>
            </a:pPr>
            <a:r>
              <a:rPr kumimoji="0" lang="uk-UA" sz="2200" b="0" i="0" u="none" strike="noStrike" cap="none" normalizeH="0" baseline="0" dirty="0" smtClean="0">
                <a:ln>
                  <a:noFill/>
                </a:ln>
                <a:solidFill>
                  <a:schemeClr val="tx1"/>
                </a:solidFill>
                <a:effectLst/>
                <a:latin typeface="Times New Roman" pitchFamily="18" charset="0"/>
              </a:rPr>
              <a:t>Міський/районний центр соціальних служб для сім’ї, дітей та молоді</a:t>
            </a:r>
          </a:p>
          <a:p>
            <a:pPr marL="457200" marR="0" lvl="1" indent="0" algn="l" defTabSz="914400" rtl="0" eaLnBrk="1" fontAlgn="base" latinLnBrk="0" hangingPunct="1">
              <a:lnSpc>
                <a:spcPct val="100000"/>
              </a:lnSpc>
              <a:spcBef>
                <a:spcPct val="0"/>
              </a:spcBef>
              <a:spcAft>
                <a:spcPts val="1000"/>
              </a:spcAft>
              <a:buClrTx/>
              <a:buSzTx/>
              <a:buFontTx/>
              <a:buNone/>
              <a:tabLst/>
            </a:pPr>
            <a:r>
              <a:rPr lang="uk-UA" sz="2200" dirty="0">
                <a:latin typeface="Times New Roman" pitchFamily="18" charset="0"/>
              </a:rPr>
              <a:t> </a:t>
            </a:r>
            <a:r>
              <a:rPr lang="uk-UA" sz="2200" dirty="0" smtClean="0">
                <a:latin typeface="Times New Roman" pitchFamily="18" charset="0"/>
              </a:rPr>
              <a:t>                                                                                 </a:t>
            </a:r>
            <a:r>
              <a:rPr kumimoji="0" lang="uk-UA" sz="2200" b="0" i="0" u="none" strike="noStrike" cap="none" normalizeH="0" baseline="0" dirty="0" smtClean="0">
                <a:ln>
                  <a:noFill/>
                </a:ln>
                <a:solidFill>
                  <a:schemeClr val="tx1"/>
                </a:solidFill>
                <a:effectLst/>
                <a:latin typeface="Times New Roman" pitchFamily="18" charset="0"/>
              </a:rPr>
              <a:t>721-12-99,  721-14-03</a:t>
            </a:r>
            <a:endParaRPr kumimoji="0" lang="ru-RU" sz="2200" b="0" i="0" u="none" strike="noStrike" cap="none" normalizeH="0" baseline="0" dirty="0" smtClean="0">
              <a:ln>
                <a:noFill/>
              </a:ln>
              <a:solidFill>
                <a:schemeClr val="tx1"/>
              </a:solidFill>
              <a:effectLst/>
              <a:latin typeface="Times New Roman" pitchFamily="18" charset="0"/>
            </a:endParaRPr>
          </a:p>
          <a:p>
            <a:pPr lvl="1" fontAlgn="base">
              <a:spcBef>
                <a:spcPct val="0"/>
              </a:spcBef>
              <a:spcAft>
                <a:spcPts val="1000"/>
              </a:spcAft>
            </a:pPr>
            <a:r>
              <a:rPr kumimoji="0" lang="uk-UA" sz="2200" b="1" i="0" u="none" strike="noStrike" cap="none" normalizeH="0" baseline="0" dirty="0" smtClean="0">
                <a:ln>
                  <a:noFill/>
                </a:ln>
                <a:solidFill>
                  <a:schemeClr val="tx1"/>
                </a:solidFill>
                <a:effectLst/>
                <a:latin typeface="Times New Roman" pitchFamily="18" charset="0"/>
              </a:rPr>
              <a:t>Всеукраїнська гаряча лінія «Телефон довіри»</a:t>
            </a:r>
            <a:r>
              <a:rPr kumimoji="0" lang="uk-UA" sz="2200" b="0" i="0" u="none" strike="noStrike" cap="none" normalizeH="0" baseline="0" dirty="0" smtClean="0">
                <a:ln>
                  <a:noFill/>
                </a:ln>
                <a:solidFill>
                  <a:schemeClr val="tx1"/>
                </a:solidFill>
                <a:effectLst/>
                <a:latin typeface="Times New Roman" pitchFamily="18" charset="0"/>
              </a:rPr>
              <a:t>        8-800-500-21-80</a:t>
            </a:r>
            <a:r>
              <a:rPr kumimoji="0" lang="uk-UA" sz="2200" b="1" i="0" u="none" strike="noStrike" cap="none" normalizeH="0" baseline="0" dirty="0" smtClean="0">
                <a:ln>
                  <a:noFill/>
                </a:ln>
                <a:solidFill>
                  <a:schemeClr val="tx1"/>
                </a:solidFill>
                <a:effectLst/>
                <a:latin typeface="Times New Roman" pitchFamily="18" charset="0"/>
              </a:rPr>
              <a:t>                                                                   </a:t>
            </a:r>
            <a:endParaRPr kumimoji="0" lang="ru-RU" sz="2200" b="0" i="0" u="none" strike="noStrike" cap="none" normalizeH="0" baseline="0" dirty="0" smtClean="0">
              <a:ln>
                <a:noFill/>
              </a:ln>
              <a:solidFill>
                <a:schemeClr val="tx1"/>
              </a:solidFill>
              <a:effectLst/>
              <a:latin typeface="Times New Roman" pitchFamily="18" charset="0"/>
            </a:endParaRPr>
          </a:p>
          <a:p>
            <a:pPr marL="457200" marR="0" lvl="1" indent="0" algn="l" defTabSz="914400" rtl="0" eaLnBrk="1" fontAlgn="base" latinLnBrk="0" hangingPunct="1">
              <a:lnSpc>
                <a:spcPct val="100000"/>
              </a:lnSpc>
              <a:spcBef>
                <a:spcPct val="0"/>
              </a:spcBef>
              <a:spcAft>
                <a:spcPts val="1000"/>
              </a:spcAft>
              <a:buClrTx/>
              <a:buSzTx/>
              <a:buFontTx/>
              <a:buNone/>
              <a:tabLst/>
            </a:pPr>
            <a:r>
              <a:rPr kumimoji="0" lang="uk-UA" sz="2200" b="1" i="0" u="none" strike="noStrike" cap="none" normalizeH="0" baseline="0" dirty="0" smtClean="0">
                <a:ln>
                  <a:noFill/>
                </a:ln>
                <a:solidFill>
                  <a:schemeClr val="tx1"/>
                </a:solidFill>
                <a:effectLst/>
                <a:latin typeface="Times New Roman" pitchFamily="18" charset="0"/>
              </a:rPr>
              <a:t>Національна «гаряча лінія» по запобіганню торгівлі людьми  </a:t>
            </a:r>
            <a:r>
              <a:rPr kumimoji="0" lang="uk-UA" sz="2200" b="0" i="0" u="none" strike="noStrike" cap="none" normalizeH="0" baseline="0" dirty="0" smtClean="0">
                <a:ln>
                  <a:noFill/>
                </a:ln>
                <a:solidFill>
                  <a:schemeClr val="tx1"/>
                </a:solidFill>
                <a:effectLst/>
                <a:latin typeface="Times New Roman" pitchFamily="18" charset="0"/>
              </a:rPr>
              <a:t> </a:t>
            </a:r>
          </a:p>
          <a:p>
            <a:pPr marL="457200" marR="0" lvl="1" indent="0" algn="l" defTabSz="914400" rtl="0" eaLnBrk="1" fontAlgn="base" latinLnBrk="0" hangingPunct="1">
              <a:lnSpc>
                <a:spcPct val="100000"/>
              </a:lnSpc>
              <a:spcBef>
                <a:spcPct val="0"/>
              </a:spcBef>
              <a:spcAft>
                <a:spcPts val="1000"/>
              </a:spcAft>
              <a:buClrTx/>
              <a:buSzTx/>
              <a:buFontTx/>
              <a:buNone/>
              <a:tabLst/>
            </a:pPr>
            <a:r>
              <a:rPr lang="uk-UA" sz="2200" dirty="0">
                <a:latin typeface="Times New Roman" pitchFamily="18" charset="0"/>
              </a:rPr>
              <a:t> </a:t>
            </a:r>
            <a:r>
              <a:rPr lang="uk-UA" sz="2200" dirty="0" smtClean="0">
                <a:latin typeface="Times New Roman" pitchFamily="18" charset="0"/>
              </a:rPr>
              <a:t>                           </a:t>
            </a:r>
            <a:r>
              <a:rPr kumimoji="0" lang="uk-UA" sz="2200" b="0" i="0" u="none" strike="noStrike" cap="none" normalizeH="0" baseline="0" dirty="0" smtClean="0">
                <a:ln>
                  <a:noFill/>
                </a:ln>
                <a:solidFill>
                  <a:schemeClr val="tx1"/>
                </a:solidFill>
                <a:effectLst/>
                <a:latin typeface="Times New Roman" pitchFamily="18" charset="0"/>
              </a:rPr>
              <a:t>                                                               8-800-500-33-50</a:t>
            </a:r>
          </a:p>
          <a:p>
            <a:pPr marL="457200" marR="0" lvl="1" indent="0" algn="l" defTabSz="914400" rtl="0" eaLnBrk="1" fontAlgn="base" latinLnBrk="0" hangingPunct="1">
              <a:lnSpc>
                <a:spcPct val="100000"/>
              </a:lnSpc>
              <a:spcBef>
                <a:spcPct val="0"/>
              </a:spcBef>
              <a:spcAft>
                <a:spcPts val="1000"/>
              </a:spcAft>
              <a:buClrTx/>
              <a:buSzTx/>
              <a:buFontTx/>
              <a:buNone/>
              <a:tabLst/>
            </a:pPr>
            <a:r>
              <a:rPr kumimoji="0" lang="uk-UA" sz="2200" b="1" i="0" u="none" strike="noStrike" cap="none" normalizeH="0" baseline="0" dirty="0" smtClean="0">
                <a:ln>
                  <a:noFill/>
                </a:ln>
                <a:solidFill>
                  <a:srgbClr val="C00000"/>
                </a:solidFill>
                <a:effectLst/>
                <a:latin typeface="Times New Roman" pitchFamily="18" charset="0"/>
              </a:rPr>
              <a:t>Система телефонів довіри безкоштовно, конфіденційно та анонімно надає консультації і психологічну допомогу</a:t>
            </a:r>
            <a:endParaRPr kumimoji="0" lang="ru-RU" sz="2200" b="1" i="0" u="none" strike="noStrike" cap="none" normalizeH="0" baseline="0" dirty="0" smtClean="0">
              <a:ln>
                <a:noFill/>
              </a:ln>
              <a:solidFill>
                <a:srgbClr val="C00000"/>
              </a:solidFill>
              <a:effectLst/>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graphicFrame>
        <p:nvGraphicFramePr>
          <p:cNvPr id="5122" name="Object 2"/>
          <p:cNvGraphicFramePr>
            <a:graphicFrameLocks noChangeAspect="1"/>
          </p:cNvGraphicFramePr>
          <p:nvPr/>
        </p:nvGraphicFramePr>
        <p:xfrm>
          <a:off x="0" y="0"/>
          <a:ext cx="9144000" cy="6858000"/>
        </p:xfrm>
        <a:graphic>
          <a:graphicData uri="http://schemas.openxmlformats.org/presentationml/2006/ole">
            <p:oleObj spid="_x0000_s5122" name="Слайд" r:id="rId3" imgW="4569445" imgH="3426611" progId="PowerPoint.Slide.12">
              <p:embed/>
            </p:oleObj>
          </a:graphicData>
        </a:graphic>
      </p:graphicFrame>
      <p:sp>
        <p:nvSpPr>
          <p:cNvPr id="5" name="Прямоугольник 4"/>
          <p:cNvSpPr/>
          <p:nvPr/>
        </p:nvSpPr>
        <p:spPr>
          <a:xfrm>
            <a:off x="2143108" y="428604"/>
            <a:ext cx="4572032" cy="830997"/>
          </a:xfrm>
          <a:prstGeom prst="rect">
            <a:avLst/>
          </a:prstGeom>
        </p:spPr>
        <p:txBody>
          <a:bodyPr wrap="square">
            <a:spAutoFit/>
          </a:bodyPr>
          <a:lstStyle/>
          <a:p>
            <a:pPr algn="ctr"/>
            <a:r>
              <a:rPr lang="uk-UA"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onotype Corsiva" pitchFamily="66" charset="0"/>
              </a:rPr>
              <a:t>Черга денна</a:t>
            </a:r>
            <a:endParaRPr lang="ru-RU" sz="4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onotype Corsiva" pitchFamily="66" charset="0"/>
            </a:endParaRPr>
          </a:p>
        </p:txBody>
      </p:sp>
      <p:sp>
        <p:nvSpPr>
          <p:cNvPr id="6" name="Прямоугольник 5"/>
          <p:cNvSpPr/>
          <p:nvPr/>
        </p:nvSpPr>
        <p:spPr>
          <a:xfrm>
            <a:off x="6384610" y="142852"/>
            <a:ext cx="2579553" cy="523220"/>
          </a:xfrm>
          <a:prstGeom prst="rect">
            <a:avLst/>
          </a:prstGeom>
        </p:spPr>
        <p:txBody>
          <a:bodyPr wrap="none">
            <a:spAutoFit/>
          </a:bodyPr>
          <a:lstStyle/>
          <a:p>
            <a:pPr algn="ctr"/>
            <a:r>
              <a:rPr lang="uk-UA"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onotype Corsiva" pitchFamily="66" charset="0"/>
              </a:rPr>
              <a:t>Педагогічна рада</a:t>
            </a:r>
            <a:endParaRPr lang="ru-RU"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onotype Corsiva" pitchFamily="66" charset="0"/>
            </a:endParaRPr>
          </a:p>
        </p:txBody>
      </p:sp>
      <p:sp>
        <p:nvSpPr>
          <p:cNvPr id="7" name="TextBox 6"/>
          <p:cNvSpPr txBox="1"/>
          <p:nvPr/>
        </p:nvSpPr>
        <p:spPr>
          <a:xfrm>
            <a:off x="928662" y="1285860"/>
            <a:ext cx="7286676" cy="4093428"/>
          </a:xfrm>
          <a:prstGeom prst="rect">
            <a:avLst/>
          </a:prstGeom>
          <a:noFill/>
        </p:spPr>
        <p:txBody>
          <a:bodyPr wrap="square" rtlCol="0">
            <a:spAutoFit/>
          </a:bodyPr>
          <a:lstStyle/>
          <a:p>
            <a:pPr marL="342900" indent="-342900">
              <a:buFontTx/>
              <a:buAutoNum type="arabicPeriod"/>
            </a:pPr>
            <a:r>
              <a:rPr lang="uk-UA" sz="2000" dirty="0" smtClean="0">
                <a:latin typeface="Times New Roman" pitchFamily="18" charset="0"/>
                <a:cs typeface="Times New Roman" pitchFamily="18" charset="0"/>
              </a:rPr>
              <a:t>Дотримання вимог чинного законодавства щодо забезпечення захисту дітей від будь-яких форм фізичного або психічного насильства</a:t>
            </a:r>
          </a:p>
          <a:p>
            <a:pPr marL="342900" indent="-342900"/>
            <a:r>
              <a:rPr lang="uk-UA" sz="2000" dirty="0">
                <a:latin typeface="Times New Roman" pitchFamily="18" charset="0"/>
                <a:cs typeface="Times New Roman" pitchFamily="18" charset="0"/>
              </a:rPr>
              <a:t> </a:t>
            </a:r>
            <a:r>
              <a:rPr lang="uk-UA" sz="2000" dirty="0" smtClean="0">
                <a:latin typeface="Times New Roman" pitchFamily="18" charset="0"/>
                <a:cs typeface="Times New Roman" pitchFamily="18" charset="0"/>
              </a:rPr>
              <a:t>                                                         Директор школи Л.В.</a:t>
            </a:r>
            <a:r>
              <a:rPr lang="uk-UA" sz="2000" dirty="0" err="1" smtClean="0">
                <a:latin typeface="Times New Roman" pitchFamily="18" charset="0"/>
                <a:cs typeface="Times New Roman" pitchFamily="18" charset="0"/>
              </a:rPr>
              <a:t>Хмеленко</a:t>
            </a:r>
            <a:endParaRPr lang="uk-UA" sz="2000" dirty="0" smtClean="0">
              <a:latin typeface="Times New Roman" pitchFamily="18" charset="0"/>
              <a:cs typeface="Times New Roman" pitchFamily="18" charset="0"/>
            </a:endParaRPr>
          </a:p>
          <a:p>
            <a:pPr marL="342900" indent="-342900"/>
            <a:endParaRPr lang="uk-UA" sz="2000" dirty="0" smtClean="0">
              <a:latin typeface="Times New Roman" pitchFamily="18" charset="0"/>
              <a:cs typeface="Times New Roman" pitchFamily="18" charset="0"/>
            </a:endParaRPr>
          </a:p>
          <a:p>
            <a:pPr marL="342900" indent="-342900"/>
            <a:r>
              <a:rPr lang="uk-UA" sz="2000" dirty="0" smtClean="0">
                <a:latin typeface="Times New Roman" pitchFamily="18" charset="0"/>
                <a:cs typeface="Times New Roman" pitchFamily="18" charset="0"/>
              </a:rPr>
              <a:t>2.   Етика взаємовідносин вчителя та учня</a:t>
            </a:r>
          </a:p>
          <a:p>
            <a:pPr marL="342900" indent="-342900" algn="r"/>
            <a:r>
              <a:rPr lang="uk-UA" sz="2000" dirty="0" err="1" smtClean="0">
                <a:latin typeface="Times New Roman" pitchFamily="18" charset="0"/>
                <a:cs typeface="Times New Roman" pitchFamily="18" charset="0"/>
              </a:rPr>
              <a:t>Кер</a:t>
            </a:r>
            <a:r>
              <a:rPr lang="uk-UA" sz="2000" dirty="0" smtClean="0">
                <a:latin typeface="Times New Roman" pitchFamily="18" charset="0"/>
                <a:cs typeface="Times New Roman" pitchFamily="18" charset="0"/>
              </a:rPr>
              <a:t>. творчої групи високої </a:t>
            </a:r>
            <a:r>
              <a:rPr lang="uk-UA" sz="2000" dirty="0" err="1" smtClean="0">
                <a:latin typeface="Times New Roman" pitchFamily="18" charset="0"/>
                <a:cs typeface="Times New Roman" pitchFamily="18" charset="0"/>
              </a:rPr>
              <a:t>педмайстерності</a:t>
            </a:r>
            <a:r>
              <a:rPr lang="uk-UA" sz="2000" dirty="0" smtClean="0">
                <a:latin typeface="Times New Roman" pitchFamily="18" charset="0"/>
                <a:cs typeface="Times New Roman" pitchFamily="18" charset="0"/>
              </a:rPr>
              <a:t> А.М. </a:t>
            </a:r>
            <a:r>
              <a:rPr lang="uk-UA" sz="2000" dirty="0" err="1" smtClean="0">
                <a:latin typeface="Times New Roman" pitchFamily="18" charset="0"/>
                <a:cs typeface="Times New Roman" pitchFamily="18" charset="0"/>
              </a:rPr>
              <a:t>Фурсова</a:t>
            </a:r>
            <a:endParaRPr lang="uk-UA" sz="2000" dirty="0" smtClean="0">
              <a:latin typeface="Times New Roman" pitchFamily="18" charset="0"/>
              <a:cs typeface="Times New Roman" pitchFamily="18" charset="0"/>
            </a:endParaRPr>
          </a:p>
          <a:p>
            <a:pPr marL="342900" indent="-342900"/>
            <a:endParaRPr lang="uk-UA" sz="2000" dirty="0" smtClean="0">
              <a:latin typeface="Times New Roman" pitchFamily="18" charset="0"/>
              <a:cs typeface="Times New Roman" pitchFamily="18" charset="0"/>
            </a:endParaRPr>
          </a:p>
          <a:p>
            <a:pPr marL="342900" indent="-342900"/>
            <a:r>
              <a:rPr lang="uk-UA" sz="2000" dirty="0" smtClean="0">
                <a:latin typeface="Times New Roman" pitchFamily="18" charset="0"/>
                <a:cs typeface="Times New Roman" pitchFamily="18" charset="0"/>
              </a:rPr>
              <a:t>3.   Профілактична робота з суб'єктами навчально-виховного процесу  з метою педагогічного попередження випадків фізичного і психологічного насилля</a:t>
            </a:r>
          </a:p>
          <a:p>
            <a:pPr marL="342900" indent="-342900" algn="r"/>
            <a:r>
              <a:rPr lang="uk-UA" sz="2000" dirty="0">
                <a:latin typeface="Times New Roman" pitchFamily="18" charset="0"/>
                <a:cs typeface="Times New Roman" pitchFamily="18" charset="0"/>
              </a:rPr>
              <a:t> </a:t>
            </a:r>
            <a:r>
              <a:rPr lang="uk-UA" sz="2000" dirty="0" smtClean="0">
                <a:latin typeface="Times New Roman" pitchFamily="18" charset="0"/>
                <a:cs typeface="Times New Roman" pitchFamily="18" charset="0"/>
              </a:rPr>
              <a:t>Заст. дир. з виховної роботи, соціальний педагог Н.В.Біла</a:t>
            </a:r>
          </a:p>
          <a:p>
            <a:pPr marL="342900" indent="-342900"/>
            <a:r>
              <a:rPr lang="uk-UA" sz="20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descr="C:\Users\NS\Desktop\aaaaaa.jpg"/>
          <p:cNvPicPr/>
          <p:nvPr/>
        </p:nvPicPr>
        <p:blipFill>
          <a:blip r:embed="rId2" cstate="print"/>
          <a:srcRect t="6173" b="4938"/>
          <a:stretch>
            <a:fillRect/>
          </a:stretch>
        </p:blipFill>
        <p:spPr bwMode="auto">
          <a:xfrm>
            <a:off x="0" y="0"/>
            <a:ext cx="9144000" cy="6858000"/>
          </a:xfrm>
          <a:prstGeom prst="rect">
            <a:avLst/>
          </a:prstGeom>
          <a:ln>
            <a:noFill/>
          </a:ln>
          <a:effectLst>
            <a:outerShdw blurRad="292100" dist="139700" dir="2700000" algn="tl" rotWithShape="0">
              <a:srgbClr val="333333">
                <a:alpha val="65000"/>
              </a:srgbClr>
            </a:outerShdw>
          </a:effectLst>
        </p:spPr>
      </p:pic>
      <p:sp>
        <p:nvSpPr>
          <p:cNvPr id="5" name="Прямоугольник 4"/>
          <p:cNvSpPr/>
          <p:nvPr/>
        </p:nvSpPr>
        <p:spPr>
          <a:xfrm>
            <a:off x="285720" y="0"/>
            <a:ext cx="8643966" cy="954107"/>
          </a:xfrm>
          <a:prstGeom prst="rect">
            <a:avLst/>
          </a:prstGeom>
        </p:spPr>
        <p:txBody>
          <a:bodyPr wrap="square">
            <a:spAutoFit/>
          </a:bodyPr>
          <a:lstStyle/>
          <a:p>
            <a:pPr algn="ctr"/>
            <a:r>
              <a:rPr lang="uk-UA" sz="2800" dirty="0">
                <a:solidFill>
                  <a:srgbClr val="C00000"/>
                </a:solidFill>
                <a:latin typeface="Monotype Corsiva" pitchFamily="66" charset="0"/>
              </a:rPr>
              <a:t>Напрями діяльності органів та закладів </a:t>
            </a:r>
            <a:r>
              <a:rPr lang="uk-UA" sz="2800" dirty="0" smtClean="0">
                <a:solidFill>
                  <a:srgbClr val="C00000"/>
                </a:solidFill>
                <a:latin typeface="Monotype Corsiva" pitchFamily="66" charset="0"/>
              </a:rPr>
              <a:t>освіти </a:t>
            </a:r>
            <a:r>
              <a:rPr lang="uk-UA" sz="2800" dirty="0">
                <a:solidFill>
                  <a:srgbClr val="C00000"/>
                </a:solidFill>
                <a:latin typeface="Monotype Corsiva" pitchFamily="66" charset="0"/>
              </a:rPr>
              <a:t>щодо попередження </a:t>
            </a:r>
            <a:r>
              <a:rPr lang="uk-UA" sz="2800" dirty="0" smtClean="0">
                <a:solidFill>
                  <a:srgbClr val="C00000"/>
                </a:solidFill>
                <a:latin typeface="Monotype Corsiva" pitchFamily="66" charset="0"/>
              </a:rPr>
              <a:t>насильства  визначені </a:t>
            </a:r>
            <a:r>
              <a:rPr lang="uk-UA" sz="2800" dirty="0">
                <a:solidFill>
                  <a:srgbClr val="C00000"/>
                </a:solidFill>
                <a:latin typeface="Monotype Corsiva" pitchFamily="66" charset="0"/>
              </a:rPr>
              <a:t>у наступних документах:</a:t>
            </a:r>
            <a:endParaRPr lang="ru-RU" sz="2800" dirty="0">
              <a:solidFill>
                <a:srgbClr val="C00000"/>
              </a:solidFill>
              <a:latin typeface="Monotype Corsiva" pitchFamily="66" charset="0"/>
            </a:endParaRPr>
          </a:p>
        </p:txBody>
      </p:sp>
      <p:graphicFrame>
        <p:nvGraphicFramePr>
          <p:cNvPr id="6" name="Таблица 5"/>
          <p:cNvGraphicFramePr>
            <a:graphicFrameLocks noGrp="1"/>
          </p:cNvGraphicFramePr>
          <p:nvPr/>
        </p:nvGraphicFramePr>
        <p:xfrm>
          <a:off x="142844" y="883920"/>
          <a:ext cx="8858312" cy="5760720"/>
        </p:xfrm>
        <a:graphic>
          <a:graphicData uri="http://schemas.openxmlformats.org/drawingml/2006/table">
            <a:tbl>
              <a:tblPr/>
              <a:tblGrid>
                <a:gridCol w="1488793"/>
                <a:gridCol w="7369519"/>
              </a:tblGrid>
              <a:tr h="1206509">
                <a:tc>
                  <a:txBody>
                    <a:bodyPr/>
                    <a:lstStyle/>
                    <a:p>
                      <a:pPr algn="just">
                        <a:spcAft>
                          <a:spcPts val="0"/>
                        </a:spcAft>
                      </a:pPr>
                      <a:r>
                        <a:rPr lang="uk-UA" sz="1400" b="1" i="1" dirty="0">
                          <a:latin typeface="Times New Roman"/>
                          <a:ea typeface="Times New Roman"/>
                        </a:rPr>
                        <a:t>1. Закон України «Про освіту»</a:t>
                      </a:r>
                      <a:endParaRPr lang="ru-RU" sz="1400" dirty="0">
                        <a:latin typeface="Times New Roman"/>
                        <a:ea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400" dirty="0" smtClean="0">
                          <a:latin typeface="Times New Roman"/>
                          <a:ea typeface="Times New Roman"/>
                        </a:rPr>
                        <a:t>…метою </a:t>
                      </a:r>
                      <a:r>
                        <a:rPr lang="uk-UA" sz="1400" dirty="0">
                          <a:latin typeface="Times New Roman"/>
                          <a:ea typeface="Times New Roman"/>
                        </a:rPr>
                        <a:t>освіти є всебічний розвиток людини як особистості та найвищої цінності суспільства, розвиток її талантів, розумових і фізичних здібностей, виховання високих моральних якостей, формування громадян, здатних до свідомого суспільного вибору, збагачення на цій основі інтелектуального, творчого, культурного потенціалу народу, підвищення освітнього рівня народу, забезпечення народного господарства кваліфікованими фахівцями.</a:t>
                      </a:r>
                      <a:endParaRPr lang="ru-RU" sz="1400" dirty="0">
                        <a:latin typeface="Times New Roman"/>
                        <a:ea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3016">
                <a:tc>
                  <a:txBody>
                    <a:bodyPr/>
                    <a:lstStyle/>
                    <a:p>
                      <a:pPr algn="just">
                        <a:spcAft>
                          <a:spcPts val="600"/>
                        </a:spcAft>
                      </a:pPr>
                      <a:r>
                        <a:rPr lang="uk-UA" sz="1400" b="1" i="1" dirty="0">
                          <a:latin typeface="Times New Roman"/>
                          <a:ea typeface="Times New Roman"/>
                        </a:rPr>
                        <a:t>2. Закон України «Про загальну середню освіту»</a:t>
                      </a:r>
                      <a:r>
                        <a:rPr lang="uk-UA" sz="1400" dirty="0">
                          <a:latin typeface="Times New Roman"/>
                          <a:ea typeface="Times New Roman"/>
                        </a:rPr>
                        <a:t>:</a:t>
                      </a:r>
                      <a:endParaRPr lang="ru-RU" sz="1400" dirty="0">
                        <a:latin typeface="Times New Roman"/>
                        <a:ea typeface="Times New Roman"/>
                      </a:endParaRPr>
                    </a:p>
                    <a:p>
                      <a:pPr algn="just">
                        <a:spcAft>
                          <a:spcPts val="0"/>
                        </a:spcAft>
                      </a:pPr>
                      <a:r>
                        <a:rPr lang="uk-UA" sz="1400" b="1" dirty="0">
                          <a:latin typeface="Times New Roman"/>
                          <a:ea typeface="Times New Roman"/>
                        </a:rPr>
                        <a:t>стаття 5</a:t>
                      </a:r>
                      <a:endParaRPr lang="ru-RU" sz="1400" dirty="0">
                        <a:latin typeface="Times New Roman"/>
                        <a:ea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uk-UA" sz="1400" dirty="0">
                          <a:latin typeface="Times New Roman"/>
                          <a:ea typeface="Times New Roman"/>
                        </a:rPr>
                        <a:t>завдання загальної середньої освіти: виховання громадянина України; формування особистості учня (вихованця), розвиток його здібностей і обдарувань, наукового світогляду; виконання вимог Державного стандарту загальної середньої освіти, підготовка учнів (вихованців) до подальшої освіти і трудової діяльності; виховання в учнів (вихованців) поваги до Конституції України, державних символів України, прав і свобод людини і громадянина, почуття власної гідності, відповідальності перед законом за свої дії, свідомого ставлення до обов’язків людини і громадянина; реалізація права учнів (вихованців) на вільне формування політичних і світоглядних переконань; виховання шанобливого ставлення до родини, поваги до народних традицій і звичаїв, державної та рідної мови, національних цінностей Українського народу та інших народів і націй; виховання свідомого ставлення до свого здоров’я та здоров’я інших громадян як найвищої соціальної цінності, формування гігієнічних навичок і засад здорового способу життя, збереження і зміцнення фізичного та психічного здоров’я учнів (вихованців);</a:t>
                      </a:r>
                      <a:endParaRPr lang="ru-RU" sz="1400" dirty="0">
                        <a:latin typeface="Times New Roman"/>
                        <a:ea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62">
                <a:tc>
                  <a:txBody>
                    <a:bodyPr/>
                    <a:lstStyle/>
                    <a:p>
                      <a:pPr algn="just">
                        <a:spcAft>
                          <a:spcPts val="0"/>
                        </a:spcAft>
                      </a:pPr>
                      <a:r>
                        <a:rPr lang="uk-UA" sz="1400" b="1" i="1">
                          <a:latin typeface="Times New Roman"/>
                          <a:ea typeface="Times New Roman"/>
                        </a:rPr>
                        <a:t>3. Закон України «Про охорону дитинства»</a:t>
                      </a:r>
                      <a:endParaRPr lang="ru-RU" sz="1400">
                        <a:latin typeface="Times New Roman"/>
                        <a:ea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400" dirty="0">
                          <a:latin typeface="Times New Roman"/>
                          <a:ea typeface="Times New Roman"/>
                        </a:rPr>
                        <a:t>визначає охорону дитинства в Україні як стратегічний загальнонаціональний пріоритет і з метою забезпечення реалізації прав дитини на життя, охорону здоров'я, освіту, соціальний захист та всебічний розвиток встановлює основні засади державної політики у цій сфері. Зокрема у статті 10 </a:t>
                      </a:r>
                      <a:r>
                        <a:rPr lang="uk-UA" sz="1400" dirty="0" smtClean="0">
                          <a:latin typeface="Times New Roman"/>
                          <a:ea typeface="Times New Roman"/>
                        </a:rPr>
                        <a:t> зазначається</a:t>
                      </a:r>
                      <a:r>
                        <a:rPr lang="uk-UA" sz="1400" dirty="0">
                          <a:latin typeface="Times New Roman"/>
                          <a:ea typeface="Times New Roman"/>
                        </a:rPr>
                        <a:t>, що кожній дитині гарантується право на свободу, особисту недоторканність та захист гідності. </a:t>
                      </a:r>
                      <a:r>
                        <a:rPr lang="uk-UA" sz="1400" b="1" i="1" dirty="0">
                          <a:latin typeface="Times New Roman"/>
                          <a:ea typeface="Times New Roman"/>
                        </a:rPr>
                        <a:t>Дисципліна і порядок у сім’ї, навчальних та інших дитячих закладах мають забезпечуватися на принципах, що ґрунтуються на взаємоповазі, справедливості, і виключають приниження честі та гідності дитини. </a:t>
                      </a:r>
                      <a:r>
                        <a:rPr lang="uk-UA" sz="1400" dirty="0">
                          <a:latin typeface="Times New Roman"/>
                          <a:ea typeface="Times New Roman"/>
                        </a:rPr>
                        <a:t>Процедура розгляду скарг дітей на порушення їх прав і свобод, жорстоке поводження, насильство і знущання над ними в сім'ї та поза її межами встановлюється законодавством.</a:t>
                      </a:r>
                      <a:endParaRPr lang="ru-RU" sz="1400" dirty="0">
                        <a:latin typeface="Times New Roman"/>
                        <a:ea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Users\NS\Desktop\aaaaaa.jpg"/>
          <p:cNvPicPr/>
          <p:nvPr/>
        </p:nvPicPr>
        <p:blipFill>
          <a:blip r:embed="rId2" cstate="print"/>
          <a:srcRect t="6173" b="4938"/>
          <a:stretch>
            <a:fillRect/>
          </a:stretch>
        </p:blipFill>
        <p:spPr bwMode="auto">
          <a:xfrm>
            <a:off x="0" y="0"/>
            <a:ext cx="9144000" cy="6858000"/>
          </a:xfrm>
          <a:prstGeom prst="rect">
            <a:avLst/>
          </a:prstGeom>
          <a:ln>
            <a:noFill/>
          </a:ln>
          <a:effectLst>
            <a:outerShdw blurRad="292100" dist="139700" dir="2700000" algn="tl" rotWithShape="0">
              <a:srgbClr val="333333">
                <a:alpha val="65000"/>
              </a:srgbClr>
            </a:outerShdw>
          </a:effectLst>
        </p:spPr>
      </p:pic>
      <p:graphicFrame>
        <p:nvGraphicFramePr>
          <p:cNvPr id="5" name="Содержимое 4"/>
          <p:cNvGraphicFramePr>
            <a:graphicFrameLocks noGrp="1"/>
          </p:cNvGraphicFramePr>
          <p:nvPr>
            <p:ph idx="1"/>
          </p:nvPr>
        </p:nvGraphicFramePr>
        <p:xfrm>
          <a:off x="214282" y="214290"/>
          <a:ext cx="8786874" cy="6643710"/>
        </p:xfrm>
        <a:graphic>
          <a:graphicData uri="http://schemas.openxmlformats.org/drawingml/2006/table">
            <a:tbl>
              <a:tblPr/>
              <a:tblGrid>
                <a:gridCol w="2402647"/>
                <a:gridCol w="6384227"/>
              </a:tblGrid>
              <a:tr h="6643710">
                <a:tc>
                  <a:txBody>
                    <a:bodyPr/>
                    <a:lstStyle/>
                    <a:p>
                      <a:pPr>
                        <a:spcAft>
                          <a:spcPts val="0"/>
                        </a:spcAft>
                      </a:pPr>
                      <a:r>
                        <a:rPr lang="uk-UA" sz="1400" b="1" i="1" dirty="0">
                          <a:latin typeface="Times New Roman"/>
                          <a:ea typeface="Times New Roman"/>
                        </a:rPr>
                        <a:t>4. «Порядок розгляду звернень та повідомлень з приводу жорстокого поводження з дітьми або реальної загрози його вчинення» </a:t>
                      </a:r>
                      <a:r>
                        <a:rPr lang="uk-UA" sz="1400" dirty="0">
                          <a:latin typeface="Times New Roman"/>
                          <a:ea typeface="Times New Roman"/>
                        </a:rPr>
                        <a:t>(затверджений Наказом Державного комітету України у справах сім'ї та молоді, Міністерства внутрішніх справ України, Міністерства освіти і науки України, Міністерства охорони здоров'я України 16.01.2004 № 5/34/24/11) визначений вищезазначеним наказом Міністерства освіти і науки України «Про вжиття вичерпних заходів, спрямованих на дотримання законодавства щодо захисту прав неповнолітніх» як обов’язковий для ознайомлення всіх педагогічних та науково-педагогічних працівників (п.2.2).</a:t>
                      </a:r>
                      <a:endParaRPr lang="ru-RU"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400" dirty="0">
                          <a:latin typeface="Times New Roman"/>
                          <a:ea typeface="Times New Roman"/>
                        </a:rPr>
                        <a:t>В цьому документі визначені функціональні повноваження органів та закладів освіти щодо попередження насильства та жорстокого поводження з дітьми. Отже, </a:t>
                      </a:r>
                      <a:r>
                        <a:rPr lang="uk-UA" sz="1400" b="1" i="1" dirty="0">
                          <a:latin typeface="Times New Roman"/>
                          <a:ea typeface="Times New Roman"/>
                        </a:rPr>
                        <a:t>органи та заклади освіти</a:t>
                      </a:r>
                      <a:r>
                        <a:rPr lang="uk-UA" sz="1400" dirty="0">
                          <a:latin typeface="Times New Roman"/>
                          <a:ea typeface="Times New Roman"/>
                        </a:rPr>
                        <a:t>:</a:t>
                      </a:r>
                      <a:endParaRPr lang="ru-RU" sz="1400" dirty="0">
                        <a:latin typeface="Times New Roman"/>
                        <a:ea typeface="Times New Roman"/>
                      </a:endParaRPr>
                    </a:p>
                    <a:p>
                      <a:pPr marL="342900" lvl="0" indent="-342900" algn="just">
                        <a:spcAft>
                          <a:spcPts val="0"/>
                        </a:spcAft>
                        <a:buFont typeface="Symbol"/>
                        <a:buChar char=""/>
                      </a:pPr>
                      <a:r>
                        <a:rPr lang="uk-UA" sz="1400" dirty="0">
                          <a:latin typeface="Times New Roman"/>
                          <a:ea typeface="Times New Roman"/>
                        </a:rPr>
                        <a:t>здійснюють приймання заяв та повідомлень про випадки жорстокого поводження з дітьми;</a:t>
                      </a:r>
                      <a:endParaRPr lang="ru-RU" sz="1400" dirty="0">
                        <a:latin typeface="Times New Roman"/>
                        <a:ea typeface="Times New Roman"/>
                      </a:endParaRPr>
                    </a:p>
                    <a:p>
                      <a:pPr marL="342900" lvl="0" indent="-342900" algn="just">
                        <a:spcAft>
                          <a:spcPts val="0"/>
                        </a:spcAft>
                        <a:buFont typeface="Symbol"/>
                        <a:buChar char=""/>
                      </a:pPr>
                      <a:r>
                        <a:rPr lang="uk-UA" sz="1400" dirty="0">
                          <a:latin typeface="Times New Roman"/>
                          <a:ea typeface="Times New Roman"/>
                        </a:rPr>
                        <a:t>терміново (протягом однієї доби) передають повідомлення у письмовій формі до служби у справах неповнолітніх, органів внутрішніх справ про випадок жорстокого поводження з дитиною чи реальну загрозу його вчинення;</a:t>
                      </a:r>
                      <a:endParaRPr lang="ru-RU" sz="1400" dirty="0">
                        <a:latin typeface="Times New Roman"/>
                        <a:ea typeface="Times New Roman"/>
                      </a:endParaRPr>
                    </a:p>
                    <a:p>
                      <a:pPr marL="342900" lvl="0" indent="-342900" algn="just">
                        <a:spcAft>
                          <a:spcPts val="0"/>
                        </a:spcAft>
                        <a:buFont typeface="Symbol"/>
                        <a:buChar char=""/>
                      </a:pPr>
                      <a:r>
                        <a:rPr lang="uk-UA" sz="1400" dirty="0">
                          <a:latin typeface="Times New Roman"/>
                          <a:ea typeface="Times New Roman"/>
                        </a:rPr>
                        <a:t>уживають заходів для виявлення і припинення фактів жорстокого поводження з дітьми у навчальних закладах, притягують до дисциплінарної відповідальності співробітників, учнів та інших осіб, які допускають жорстоке поводження з дітьми;</a:t>
                      </a:r>
                      <a:endParaRPr lang="ru-RU" sz="1400" dirty="0">
                        <a:latin typeface="Times New Roman"/>
                        <a:ea typeface="Times New Roman"/>
                      </a:endParaRPr>
                    </a:p>
                    <a:p>
                      <a:pPr marL="342900" lvl="0" indent="-342900" algn="just">
                        <a:spcAft>
                          <a:spcPts val="0"/>
                        </a:spcAft>
                        <a:buFont typeface="Symbol"/>
                        <a:buChar char=""/>
                      </a:pPr>
                      <a:r>
                        <a:rPr lang="uk-UA" sz="1400" dirty="0">
                          <a:latin typeface="Times New Roman"/>
                          <a:ea typeface="Times New Roman"/>
                        </a:rPr>
                        <a:t>керівники навчальних закладів зобов’язують педагогічних працівників, зокрема класних керівників, проводити попереджувальну роботу з батьками з метою недопущення випадків жорстокого поводження  дітьми в сім’ях, а також відстежувати подібні випадки з боку інших учнів;</a:t>
                      </a:r>
                      <a:endParaRPr lang="ru-RU" sz="1400" dirty="0">
                        <a:latin typeface="Times New Roman"/>
                        <a:ea typeface="Times New Roman"/>
                      </a:endParaRPr>
                    </a:p>
                    <a:p>
                      <a:pPr algn="just">
                        <a:spcAft>
                          <a:spcPts val="0"/>
                        </a:spcAft>
                      </a:pPr>
                      <a:r>
                        <a:rPr lang="uk-UA" sz="1400" dirty="0">
                          <a:latin typeface="Times New Roman"/>
                          <a:ea typeface="Times New Roman"/>
                        </a:rPr>
                        <a:t>класні керівники організовують роботу з батьками щодо роз’яснення наслідків жорстокого поводження з дітьми в сім’ях, а також з особами, що становлять найближче оточення дитини, яка постраждала від жорстокого поводження або потерпає від реальної загрози його вчинення. </a:t>
                      </a:r>
                      <a:endParaRPr lang="ru-RU" sz="1400" dirty="0">
                        <a:latin typeface="Times New Roman"/>
                        <a:ea typeface="Times New Roman"/>
                      </a:endParaRPr>
                    </a:p>
                    <a:p>
                      <a:pPr algn="just">
                        <a:spcAft>
                          <a:spcPts val="0"/>
                        </a:spcAft>
                      </a:pPr>
                      <a:r>
                        <a:rPr lang="uk-UA" sz="1400" b="1" dirty="0">
                          <a:latin typeface="Times New Roman"/>
                          <a:ea typeface="Times New Roman"/>
                        </a:rPr>
                        <a:t>Висновок:</a:t>
                      </a:r>
                      <a:r>
                        <a:rPr lang="uk-UA" sz="1400" dirty="0">
                          <a:latin typeface="Times New Roman"/>
                          <a:ea typeface="Times New Roman"/>
                        </a:rPr>
                        <a:t> </a:t>
                      </a:r>
                      <a:r>
                        <a:rPr lang="uk-UA" sz="1400" b="1" dirty="0">
                          <a:latin typeface="Times New Roman"/>
                          <a:ea typeface="Times New Roman"/>
                        </a:rPr>
                        <a:t>Якщо до будь кого із працівників</a:t>
                      </a:r>
                      <a:r>
                        <a:rPr lang="uk-UA" sz="1400" dirty="0">
                          <a:latin typeface="Times New Roman"/>
                          <a:ea typeface="Times New Roman"/>
                        </a:rPr>
                        <a:t> органів внутрішніх справ, органів та </a:t>
                      </a:r>
                      <a:r>
                        <a:rPr lang="uk-UA" sz="1400" b="1" dirty="0">
                          <a:latin typeface="Times New Roman"/>
                          <a:ea typeface="Times New Roman"/>
                        </a:rPr>
                        <a:t>закладів освіти</a:t>
                      </a:r>
                      <a:r>
                        <a:rPr lang="uk-UA" sz="1400" dirty="0">
                          <a:latin typeface="Times New Roman"/>
                          <a:ea typeface="Times New Roman"/>
                        </a:rPr>
                        <a:t>, охорони здоров’я, управлінь у справах сім’ї та молоді, центрів служб для молоді звернулась дитина з приводу жорстокого поводження з нею - той, до кого звернулась дитина (державний посадовець, лікар, вчитель, вихователь, працівник соціальної служби, міліції і т. п.) зобов’язаний оформити письмово звернення дитини і передати його до відповідного територіального підрозділу Служби у справах дітей протягом </a:t>
                      </a:r>
                      <a:r>
                        <a:rPr lang="uk-UA" sz="1400" b="1" dirty="0">
                          <a:latin typeface="Times New Roman"/>
                          <a:ea typeface="Times New Roman"/>
                        </a:rPr>
                        <a:t>однієї доби з моменту отримання звернення (повідомлення).</a:t>
                      </a:r>
                      <a:endParaRPr lang="ru-RU"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Рисунок 3" descr="C:\Users\NS\Desktop\aaaaaa.jpg"/>
          <p:cNvPicPr/>
          <p:nvPr/>
        </p:nvPicPr>
        <p:blipFill>
          <a:blip r:embed="rId2" cstate="print"/>
          <a:srcRect t="6173" b="4938"/>
          <a:stretch>
            <a:fillRect/>
          </a:stretch>
        </p:blipFill>
        <p:spPr bwMode="auto">
          <a:xfrm>
            <a:off x="0" y="0"/>
            <a:ext cx="9144000" cy="6858000"/>
          </a:xfrm>
          <a:prstGeom prst="rect">
            <a:avLst/>
          </a:prstGeom>
          <a:ln>
            <a:noFill/>
          </a:ln>
          <a:effectLst>
            <a:outerShdw blurRad="292100" dist="139700" dir="2700000" algn="tl" rotWithShape="0">
              <a:srgbClr val="333333">
                <a:alpha val="65000"/>
              </a:srgbClr>
            </a:outerShdw>
          </a:effectLst>
        </p:spPr>
      </p:pic>
      <p:graphicFrame>
        <p:nvGraphicFramePr>
          <p:cNvPr id="5" name="Содержимое 4"/>
          <p:cNvGraphicFramePr>
            <a:graphicFrameLocks noGrp="1"/>
          </p:cNvGraphicFramePr>
          <p:nvPr>
            <p:ph idx="1"/>
          </p:nvPr>
        </p:nvGraphicFramePr>
        <p:xfrm>
          <a:off x="214282" y="285728"/>
          <a:ext cx="8786874" cy="6429420"/>
        </p:xfrm>
        <a:graphic>
          <a:graphicData uri="http://schemas.openxmlformats.org/drawingml/2006/table">
            <a:tbl>
              <a:tblPr/>
              <a:tblGrid>
                <a:gridCol w="2500330"/>
                <a:gridCol w="6286544"/>
              </a:tblGrid>
              <a:tr h="6429420">
                <a:tc>
                  <a:txBody>
                    <a:bodyPr/>
                    <a:lstStyle/>
                    <a:p>
                      <a:pPr>
                        <a:spcAft>
                          <a:spcPts val="0"/>
                        </a:spcAft>
                      </a:pPr>
                      <a:r>
                        <a:rPr lang="uk-UA" sz="1400" b="1" i="1" dirty="0">
                          <a:latin typeface="Times New Roman"/>
                          <a:ea typeface="Times New Roman"/>
                        </a:rPr>
                        <a:t>5. «Порядок взаємодії суб'єктів соціальної роботи із сім'ями, які опинилися у складних життєвих обставинах»</a:t>
                      </a:r>
                      <a:r>
                        <a:rPr lang="uk-UA" sz="1400" dirty="0">
                          <a:latin typeface="Times New Roman"/>
                          <a:ea typeface="Times New Roman"/>
                        </a:rPr>
                        <a:t> (затверджений Наказом Міністерства України у справах сім'ї, молоді та спорту, Міністерства охорони здоров'я України, Міністерства освіти і науки України, Міністерства праці та соціальної політики України, Міністерства транспорту та зв'язку України, Міністерства внутрішніх справ України, Державного департаменту України з питань виконання покарань 14.06.2006 N 1983/388/452/221/556/596/106)</a:t>
                      </a:r>
                      <a:endParaRPr lang="ru-RU"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400" dirty="0">
                          <a:latin typeface="Times New Roman"/>
                        </a:rPr>
                        <a:t>в якому зазначається, що </a:t>
                      </a:r>
                      <a:r>
                        <a:rPr lang="uk-UA" sz="1400" i="1" dirty="0">
                          <a:latin typeface="Times New Roman"/>
                        </a:rPr>
                        <a:t>м</a:t>
                      </a:r>
                      <a:r>
                        <a:rPr lang="uk-UA" sz="1400" b="1" i="1" dirty="0">
                          <a:latin typeface="Times New Roman"/>
                        </a:rPr>
                        <a:t>іністерство освіти і науки Автономної Республіки Крим, управління (відділи) освіти і науки обласних, міських, районних державних адміністрацій, дошкільні, загальноосвітні, професійно-технічні та позашкільні навчальні </a:t>
                      </a:r>
                      <a:r>
                        <a:rPr lang="uk-UA" sz="1400" b="1" i="1" dirty="0" smtClean="0">
                          <a:latin typeface="Times New Roman"/>
                        </a:rPr>
                        <a:t>заклади: </a:t>
                      </a:r>
                      <a:r>
                        <a:rPr lang="uk-UA" sz="1400" dirty="0" smtClean="0">
                          <a:latin typeface="Times New Roman"/>
                        </a:rPr>
                        <a:t>за </a:t>
                      </a:r>
                      <a:r>
                        <a:rPr lang="uk-UA" sz="1400" dirty="0">
                          <a:latin typeface="Times New Roman"/>
                        </a:rPr>
                        <a:t>запрошенням управлінь (відділів) у справах сім'ї, молоді та спорту беруть участь у роботі </a:t>
                      </a:r>
                      <a:r>
                        <a:rPr lang="uk-UA" sz="1400" dirty="0" smtClean="0">
                          <a:latin typeface="Times New Roman"/>
                        </a:rPr>
                        <a:t>дорадчого</a:t>
                      </a:r>
                      <a:r>
                        <a:rPr lang="uk-UA" sz="1400" baseline="0" dirty="0" smtClean="0">
                          <a:latin typeface="Times New Roman"/>
                        </a:rPr>
                        <a:t> </a:t>
                      </a:r>
                      <a:r>
                        <a:rPr lang="uk-UA" sz="1400" dirty="0" smtClean="0">
                          <a:latin typeface="Times New Roman"/>
                        </a:rPr>
                        <a:t>органу; повідомляють </a:t>
                      </a:r>
                      <a:r>
                        <a:rPr lang="uk-UA" sz="1400" dirty="0">
                          <a:latin typeface="Times New Roman"/>
                        </a:rPr>
                        <a:t>центрам соціальних служб для сім'ї, дітей та молоді про виявлення сімей, які опинилися у складних життєвих обставинах;ведуть внутрішній облік дітей, які потребують посиленої уваги з боку педагогічного працівника, соціального педагога, та інформують про це служби у справах неповнолітніх і центри соціальних служб для сім'ї, дітей та молоді;забезпечують роботу шкільного психолога з дітьми, які опинилися у складних життєвих обставинах;можуть створювати при освітніх закладах об'єднання батьків, педагогів, громадськості щодо забезпечення педагогічного впливу на дітей із сімей, які опинилися у складних життєвих обставинах, та схильних до протиправних дій, залучають до цієї роботи соціальних працівників центрів соціальних служб для сім'ї, дітей та молоді;проводять профілактичну та просвітницьку роботу з дітьми, підлітками, молоддю, схильними до правопорушень, з числа сімей, які опинилися в складних життєвих обставинах, контролюють відвідування ними навчальних закладів та якість навчання;уживають невідкладних заходів щодо активного залучення до громадської та гурткової роботи в середніх загальноосвітніх школах та позашкільних навчальних закладах дітей із сімей, які опинилися у складних життєвих обставинах;проводять спільно з центрами соціальних служб для сім'ї, дітей та молоді інформаційно-профілактичні заходи, спрямовані на підготовку молоді до самостійного життя, формування відповідального батьківства, створення позитивної моделі сім'ї, профілактику жорстокого поводження в родинах тощо;залучають працівників освіти до соціального інспектування сімей, які опинилися у складних життєвих обставинах, у яких виховуються діти шкільного віку;</a:t>
                      </a:r>
                      <a:r>
                        <a:rPr lang="ru-RU" sz="1400" dirty="0">
                          <a:latin typeface="Times New Roman"/>
                        </a:rPr>
                        <a:t> </a:t>
                      </a:r>
                      <a:r>
                        <a:rPr lang="uk-UA" sz="1400" dirty="0">
                          <a:latin typeface="Times New Roman"/>
                          <a:ea typeface="Times New Roman"/>
                        </a:rPr>
                        <a:t>сприяють розповсюдженню в навчальних закладах соціальної реклами з питань профілактики здорового способу життя.</a:t>
                      </a:r>
                      <a:endParaRPr lang="ru-RU"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Users\NS\Desktop\aaaaaa.jpg"/>
          <p:cNvPicPr/>
          <p:nvPr/>
        </p:nvPicPr>
        <p:blipFill>
          <a:blip r:embed="rId2" cstate="print"/>
          <a:srcRect t="6173" b="4938"/>
          <a:stretch>
            <a:fillRect/>
          </a:stretch>
        </p:blipFill>
        <p:spPr bwMode="auto">
          <a:xfrm>
            <a:off x="0" y="0"/>
            <a:ext cx="9144000" cy="6858000"/>
          </a:xfrm>
          <a:prstGeom prst="rect">
            <a:avLst/>
          </a:prstGeom>
          <a:ln>
            <a:noFill/>
          </a:ln>
          <a:effectLst>
            <a:outerShdw blurRad="292100" dist="139700" dir="2700000" algn="tl" rotWithShape="0">
              <a:srgbClr val="333333">
                <a:alpha val="65000"/>
              </a:srgbClr>
            </a:outerShdw>
          </a:effectLst>
        </p:spPr>
      </p:pic>
      <p:graphicFrame>
        <p:nvGraphicFramePr>
          <p:cNvPr id="5" name="Содержимое 4"/>
          <p:cNvGraphicFramePr>
            <a:graphicFrameLocks noGrp="1"/>
          </p:cNvGraphicFramePr>
          <p:nvPr>
            <p:ph idx="1"/>
          </p:nvPr>
        </p:nvGraphicFramePr>
        <p:xfrm>
          <a:off x="214282" y="214290"/>
          <a:ext cx="8715436" cy="6643714"/>
        </p:xfrm>
        <a:graphic>
          <a:graphicData uri="http://schemas.openxmlformats.org/drawingml/2006/table">
            <a:tbl>
              <a:tblPr/>
              <a:tblGrid>
                <a:gridCol w="2363509"/>
                <a:gridCol w="6351927"/>
              </a:tblGrid>
              <a:tr h="1920236">
                <a:tc>
                  <a:txBody>
                    <a:bodyPr/>
                    <a:lstStyle/>
                    <a:p>
                      <a:pPr>
                        <a:spcAft>
                          <a:spcPts val="0"/>
                        </a:spcAft>
                      </a:pPr>
                      <a:r>
                        <a:rPr lang="uk-UA" sz="1400" dirty="0" smtClean="0">
                          <a:latin typeface="Times New Roman"/>
                          <a:ea typeface="Times New Roman"/>
                        </a:rPr>
                        <a:t>     6</a:t>
                      </a:r>
                      <a:r>
                        <a:rPr lang="uk-UA" sz="1400" dirty="0">
                          <a:latin typeface="Times New Roman"/>
                          <a:ea typeface="Times New Roman"/>
                        </a:rPr>
                        <a:t>. Наказ Міністерства освіти і науки України «Про вжиття вичерпних заходів, спрямованих на дотримання законодавства щодо захисту прав неповнолітніх» від 23.08.2006 № 631 визначає завдання педагогічних працівників:</a:t>
                      </a:r>
                      <a:endParaRPr lang="ru-RU" sz="1400" dirty="0">
                        <a:latin typeface="Times New Roman"/>
                        <a:ea typeface="Times New Roman"/>
                      </a:endParaRPr>
                    </a:p>
                  </a:txBody>
                  <a:tcPr marL="49827" marR="49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Bef>
                          <a:spcPts val="600"/>
                        </a:spcBef>
                        <a:spcAft>
                          <a:spcPts val="0"/>
                        </a:spcAft>
                        <a:buFont typeface="Symbol"/>
                        <a:buChar char=""/>
                      </a:pPr>
                      <a:r>
                        <a:rPr lang="uk-UA" sz="1400" dirty="0">
                          <a:latin typeface="Times New Roman"/>
                          <a:ea typeface="Times New Roman"/>
                        </a:rPr>
                        <a:t>здійснювати заходи з профілактики порушень </a:t>
                      </a:r>
                      <a:r>
                        <a:rPr lang="uk-UA" sz="1400" dirty="0" smtClean="0">
                          <a:latin typeface="Times New Roman"/>
                          <a:ea typeface="Times New Roman"/>
                        </a:rPr>
                        <a:t>соціально-психологічної</a:t>
                      </a:r>
                      <a:r>
                        <a:rPr lang="uk-UA" sz="1400" baseline="0" dirty="0" smtClean="0">
                          <a:latin typeface="Times New Roman"/>
                          <a:ea typeface="Times New Roman"/>
                        </a:rPr>
                        <a:t> </a:t>
                      </a:r>
                      <a:r>
                        <a:rPr lang="uk-UA" sz="1400" dirty="0" smtClean="0">
                          <a:latin typeface="Times New Roman"/>
                          <a:ea typeface="Times New Roman"/>
                        </a:rPr>
                        <a:t>адаптації </a:t>
                      </a:r>
                      <a:r>
                        <a:rPr lang="uk-UA" sz="1400" dirty="0">
                          <a:latin typeface="Times New Roman"/>
                          <a:ea typeface="Times New Roman"/>
                        </a:rPr>
                        <a:t>учнівської молоді;</a:t>
                      </a:r>
                      <a:endParaRPr lang="ru-RU" sz="1400" dirty="0">
                        <a:latin typeface="Times New Roman"/>
                        <a:ea typeface="Times New Roman"/>
                      </a:endParaRPr>
                    </a:p>
                    <a:p>
                      <a:pPr marL="342900" lvl="0" indent="-342900" algn="just">
                        <a:spcAft>
                          <a:spcPts val="0"/>
                        </a:spcAft>
                        <a:buFont typeface="Symbol"/>
                        <a:buChar char=""/>
                      </a:pPr>
                      <a:r>
                        <a:rPr lang="uk-UA" sz="1400" dirty="0">
                          <a:latin typeface="Times New Roman"/>
                          <a:ea typeface="Times New Roman"/>
                        </a:rPr>
                        <a:t>виховувати взаємоповагу та навчати дітей і батьків способів конструктивної взаємодії в сім’ї;</a:t>
                      </a:r>
                      <a:endParaRPr lang="ru-RU" sz="1400" dirty="0">
                        <a:latin typeface="Times New Roman"/>
                        <a:ea typeface="Times New Roman"/>
                      </a:endParaRPr>
                    </a:p>
                    <a:p>
                      <a:pPr>
                        <a:spcAft>
                          <a:spcPts val="0"/>
                        </a:spcAft>
                      </a:pPr>
                      <a:r>
                        <a:rPr lang="uk-UA" sz="1400" dirty="0">
                          <a:latin typeface="Times New Roman"/>
                          <a:ea typeface="Times New Roman"/>
                        </a:rPr>
                        <a:t>створити інформаційні куточки для учнів із переліком організацій, куди можна звернутися з приводу насильства.</a:t>
                      </a:r>
                      <a:endParaRPr lang="ru-RU" sz="1400" dirty="0">
                        <a:latin typeface="Times New Roman"/>
                        <a:ea typeface="Times New Roman"/>
                      </a:endParaRPr>
                    </a:p>
                  </a:txBody>
                  <a:tcPr marL="49827" marR="49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721">
                <a:tc>
                  <a:txBody>
                    <a:bodyPr/>
                    <a:lstStyle/>
                    <a:p>
                      <a:pPr marL="101600" indent="393700" algn="l">
                        <a:lnSpc>
                          <a:spcPct val="100000"/>
                        </a:lnSpc>
                        <a:spcBef>
                          <a:spcPts val="600"/>
                        </a:spcBef>
                        <a:spcAft>
                          <a:spcPts val="0"/>
                        </a:spcAft>
                      </a:pPr>
                      <a:r>
                        <a:rPr lang="uk-UA" sz="1400" dirty="0">
                          <a:latin typeface="Times New Roman"/>
                          <a:ea typeface="Times New Roman"/>
                        </a:rPr>
                        <a:t>7. </a:t>
                      </a:r>
                      <a:r>
                        <a:rPr lang="uk-UA" sz="1400" b="1" i="1" dirty="0">
                          <a:latin typeface="Times New Roman"/>
                          <a:ea typeface="Times New Roman"/>
                        </a:rPr>
                        <a:t>Наказ Міністерство освіти і науки України «Про вжиття додаткових заходів щодо профілактики та запобігання жорстокому поводженню з дітьми» </a:t>
                      </a:r>
                      <a:r>
                        <a:rPr lang="uk-UA" sz="1400" dirty="0">
                          <a:latin typeface="Times New Roman"/>
                          <a:ea typeface="Times New Roman"/>
                        </a:rPr>
                        <a:t>від 25.12.2006 № </a:t>
                      </a:r>
                      <a:r>
                        <a:rPr lang="uk-UA" sz="1400" dirty="0" smtClean="0">
                          <a:latin typeface="Times New Roman"/>
                          <a:ea typeface="Times New Roman"/>
                        </a:rPr>
                        <a:t>844</a:t>
                      </a:r>
                      <a:endParaRPr lang="ru-RU" sz="1400" dirty="0">
                        <a:latin typeface="Times New Roman"/>
                        <a:ea typeface="Times New Roman"/>
                      </a:endParaRPr>
                    </a:p>
                  </a:txBody>
                  <a:tcPr marL="49827" marR="49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00000"/>
                        </a:lnSpc>
                        <a:spcBef>
                          <a:spcPts val="0"/>
                        </a:spcBef>
                        <a:spcAft>
                          <a:spcPts val="0"/>
                        </a:spcAft>
                        <a:buFont typeface="Symbol"/>
                        <a:buNone/>
                      </a:pPr>
                      <a:r>
                        <a:rPr lang="uk-UA" sz="1400" dirty="0" smtClean="0">
                          <a:latin typeface="Times New Roman"/>
                          <a:ea typeface="Times New Roman"/>
                        </a:rPr>
                        <a:t>наголошує на: </a:t>
                      </a:r>
                    </a:p>
                    <a:p>
                      <a:pPr marL="342900" lvl="0" indent="-342900" algn="just">
                        <a:lnSpc>
                          <a:spcPct val="100000"/>
                        </a:lnSpc>
                        <a:spcBef>
                          <a:spcPts val="0"/>
                        </a:spcBef>
                        <a:spcAft>
                          <a:spcPts val="0"/>
                        </a:spcAft>
                        <a:buFont typeface="Symbol"/>
                        <a:buNone/>
                      </a:pPr>
                      <a:r>
                        <a:rPr lang="uk-UA" sz="1400" dirty="0" smtClean="0">
                          <a:latin typeface="Times New Roman"/>
                          <a:ea typeface="Times New Roman"/>
                        </a:rPr>
                        <a:t>обов’язку </a:t>
                      </a:r>
                      <a:r>
                        <a:rPr lang="uk-UA" sz="1400" dirty="0">
                          <a:latin typeface="Times New Roman"/>
                          <a:ea typeface="Times New Roman"/>
                        </a:rPr>
                        <a:t>педагогічних працівників неухильно виконувати законодавство </a:t>
                      </a:r>
                      <a:r>
                        <a:rPr lang="uk-UA" sz="1400" dirty="0" smtClean="0">
                          <a:latin typeface="Times New Roman"/>
                          <a:ea typeface="Times New Roman"/>
                        </a:rPr>
                        <a:t>України</a:t>
                      </a:r>
                      <a:r>
                        <a:rPr lang="uk-UA" sz="1400" baseline="0" dirty="0" smtClean="0">
                          <a:latin typeface="Times New Roman"/>
                          <a:ea typeface="Times New Roman"/>
                        </a:rPr>
                        <a:t> </a:t>
                      </a:r>
                      <a:r>
                        <a:rPr lang="uk-UA" sz="1400" dirty="0" smtClean="0">
                          <a:latin typeface="Times New Roman"/>
                          <a:ea typeface="Times New Roman"/>
                        </a:rPr>
                        <a:t>щодо </a:t>
                      </a:r>
                      <a:r>
                        <a:rPr lang="uk-UA" sz="1400" dirty="0">
                          <a:latin typeface="Times New Roman"/>
                          <a:ea typeface="Times New Roman"/>
                        </a:rPr>
                        <a:t>охорони прав дитинства в частині збереження фізичного, духовного, психічного здоров’я та поваги до людської гідності дитини; </a:t>
                      </a:r>
                      <a:endParaRPr lang="ru-RU" sz="1400" dirty="0">
                        <a:latin typeface="Times New Roman"/>
                        <a:ea typeface="Times New Roman"/>
                      </a:endParaRPr>
                    </a:p>
                    <a:p>
                      <a:pPr algn="just">
                        <a:lnSpc>
                          <a:spcPct val="100000"/>
                        </a:lnSpc>
                        <a:spcAft>
                          <a:spcPts val="0"/>
                        </a:spcAft>
                      </a:pPr>
                      <a:r>
                        <a:rPr lang="uk-UA" sz="1400" dirty="0">
                          <a:latin typeface="Times New Roman"/>
                          <a:ea typeface="Times New Roman"/>
                        </a:rPr>
                        <a:t>обов’язку керівників навчальних закладів організувати просвітницько-профілактичну роботу з усіма суб’єктами навчально-виховного процесу, в тому числі і з батьками, з метою недопущення випадків фізичного і психологічного насильства, образ, недбалого і жорстокого поводження з дітьми, втягнення їх до </a:t>
                      </a:r>
                      <a:r>
                        <a:rPr lang="uk-UA" sz="1400" dirty="0" smtClean="0">
                          <a:latin typeface="Times New Roman"/>
                          <a:ea typeface="Times New Roman"/>
                        </a:rPr>
                        <a:t>злочинної </a:t>
                      </a:r>
                      <a:r>
                        <a:rPr lang="uk-UA" sz="1400" dirty="0">
                          <a:latin typeface="Times New Roman"/>
                          <a:ea typeface="Times New Roman"/>
                        </a:rPr>
                        <a:t>діяльності тощо.</a:t>
                      </a:r>
                      <a:endParaRPr lang="ru-RU" sz="1400" dirty="0">
                        <a:latin typeface="Times New Roman"/>
                        <a:ea typeface="Times New Roman"/>
                      </a:endParaRPr>
                    </a:p>
                  </a:txBody>
                  <a:tcPr marL="49827" marR="49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1753">
                <a:tc>
                  <a:txBody>
                    <a:bodyPr/>
                    <a:lstStyle/>
                    <a:p>
                      <a:pPr>
                        <a:spcAft>
                          <a:spcPts val="0"/>
                        </a:spcAft>
                      </a:pPr>
                      <a:r>
                        <a:rPr lang="uk-UA" sz="1400" b="1" i="1" dirty="0" smtClean="0">
                          <a:latin typeface="Times New Roman"/>
                          <a:ea typeface="Times New Roman"/>
                        </a:rPr>
                        <a:t>   8</a:t>
                      </a:r>
                      <a:r>
                        <a:rPr lang="uk-UA" sz="1400" b="1" i="1" dirty="0">
                          <a:latin typeface="Times New Roman"/>
                          <a:ea typeface="Times New Roman"/>
                        </a:rPr>
                        <a:t>.</a:t>
                      </a:r>
                      <a:r>
                        <a:rPr lang="uk-UA" sz="1400" dirty="0">
                          <a:latin typeface="Times New Roman"/>
                          <a:ea typeface="Times New Roman"/>
                        </a:rPr>
                        <a:t> </a:t>
                      </a:r>
                      <a:r>
                        <a:rPr lang="uk-UA" sz="1400" b="1" i="1" dirty="0">
                          <a:latin typeface="Times New Roman"/>
                          <a:ea typeface="Times New Roman"/>
                        </a:rPr>
                        <a:t>Наказ Міністерство освіти і науки України «Про вжиття заходів щодо запобігання насильству над дітьми» </a:t>
                      </a:r>
                      <a:r>
                        <a:rPr lang="uk-UA" sz="1400" dirty="0">
                          <a:latin typeface="Times New Roman"/>
                          <a:ea typeface="Times New Roman"/>
                        </a:rPr>
                        <a:t>від 01.02.2010 № 59 наголошує на обов’язку керівників навчальних закладів:</a:t>
                      </a:r>
                      <a:endParaRPr lang="ru-RU" sz="1400" dirty="0">
                        <a:latin typeface="Times New Roman"/>
                        <a:ea typeface="Times New Roman"/>
                      </a:endParaRPr>
                    </a:p>
                  </a:txBody>
                  <a:tcPr marL="49827" marR="49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00000"/>
                        </a:lnSpc>
                        <a:spcBef>
                          <a:spcPts val="600"/>
                        </a:spcBef>
                        <a:spcAft>
                          <a:spcPts val="0"/>
                        </a:spcAft>
                        <a:buFont typeface="Symbol"/>
                        <a:buChar char=""/>
                        <a:tabLst>
                          <a:tab pos="45720" algn="l"/>
                        </a:tabLst>
                      </a:pPr>
                      <a:r>
                        <a:rPr lang="uk-UA" sz="1400" dirty="0">
                          <a:latin typeface="Times New Roman"/>
                          <a:ea typeface="Times New Roman"/>
                        </a:rPr>
                        <a:t>ознайомити всіх педагогічних працівників та забезпечити неухильне виконання спільного наказу Державного комітету України у справах сім’ї та молоді, Міністерства внутрішніх справ України, Міністерства освіти і науки України, Міністерства охорони здоров’я України від 16.01.2004 № 5/34/24/11 «Про затвердження Порядку розгляду звернень та повідомлень з приводу жорстокого поводження з дітьми або реальної загрози його вчинення»;</a:t>
                      </a:r>
                      <a:endParaRPr lang="ru-RU" sz="1400" dirty="0">
                        <a:latin typeface="Times New Roman"/>
                        <a:ea typeface="Times New Roman"/>
                      </a:endParaRPr>
                    </a:p>
                    <a:p>
                      <a:pPr marL="342900" lvl="0" indent="-342900" algn="just">
                        <a:lnSpc>
                          <a:spcPct val="100000"/>
                        </a:lnSpc>
                        <a:spcBef>
                          <a:spcPts val="600"/>
                        </a:spcBef>
                        <a:spcAft>
                          <a:spcPts val="0"/>
                        </a:spcAft>
                        <a:buFont typeface="Symbol"/>
                        <a:buChar char=""/>
                        <a:tabLst>
                          <a:tab pos="45720" algn="l"/>
                        </a:tabLst>
                      </a:pPr>
                      <a:r>
                        <a:rPr lang="uk-UA" sz="1400" dirty="0">
                          <a:latin typeface="Times New Roman"/>
                          <a:ea typeface="Times New Roman"/>
                        </a:rPr>
                        <a:t>збільшити кількість психологічних факультативних занять з психології та тренінгів із формування соціальних навичок у дітей;</a:t>
                      </a:r>
                      <a:endParaRPr lang="ru-RU" sz="1400" dirty="0">
                        <a:latin typeface="Times New Roman"/>
                        <a:ea typeface="Times New Roman"/>
                      </a:endParaRPr>
                    </a:p>
                    <a:p>
                      <a:pPr marL="342900" lvl="0" indent="-342900" algn="just">
                        <a:lnSpc>
                          <a:spcPct val="100000"/>
                        </a:lnSpc>
                        <a:spcBef>
                          <a:spcPts val="600"/>
                        </a:spcBef>
                        <a:spcAft>
                          <a:spcPts val="0"/>
                        </a:spcAft>
                        <a:buFont typeface="Symbol"/>
                        <a:buChar char=""/>
                        <a:tabLst>
                          <a:tab pos="45720" algn="l"/>
                        </a:tabLst>
                      </a:pPr>
                      <a:r>
                        <a:rPr lang="uk-UA" sz="1400" dirty="0">
                          <a:latin typeface="Times New Roman"/>
                          <a:ea typeface="Times New Roman"/>
                        </a:rPr>
                        <a:t>широко залучати органи учнівського врядування та батьківської громадськості до профілактичної роботи.</a:t>
                      </a:r>
                      <a:endParaRPr lang="ru-RU" sz="1400" dirty="0">
                        <a:latin typeface="Times New Roman"/>
                        <a:ea typeface="Times New Roman"/>
                      </a:endParaRPr>
                    </a:p>
                  </a:txBody>
                  <a:tcPr marL="49827" marR="49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Рисунок 3" descr="C:\Users\NS\Desktop\aaaaaa.jpg"/>
          <p:cNvPicPr/>
          <p:nvPr/>
        </p:nvPicPr>
        <p:blipFill>
          <a:blip r:embed="rId2" cstate="print"/>
          <a:srcRect t="6173" b="4938"/>
          <a:stretch>
            <a:fillRect/>
          </a:stretch>
        </p:blipFill>
        <p:spPr bwMode="auto">
          <a:xfrm>
            <a:off x="0" y="0"/>
            <a:ext cx="9144000" cy="6858000"/>
          </a:xfrm>
          <a:prstGeom prst="rect">
            <a:avLst/>
          </a:prstGeom>
          <a:ln>
            <a:noFill/>
          </a:ln>
          <a:effectLst>
            <a:outerShdw blurRad="292100" dist="139700" dir="2700000" algn="tl" rotWithShape="0">
              <a:srgbClr val="333333">
                <a:alpha val="65000"/>
              </a:srgbClr>
            </a:outerShdw>
          </a:effectLst>
        </p:spPr>
      </p:pic>
      <p:graphicFrame>
        <p:nvGraphicFramePr>
          <p:cNvPr id="9" name="Таблица 8"/>
          <p:cNvGraphicFramePr>
            <a:graphicFrameLocks noGrp="1"/>
          </p:cNvGraphicFramePr>
          <p:nvPr/>
        </p:nvGraphicFramePr>
        <p:xfrm>
          <a:off x="285720" y="214290"/>
          <a:ext cx="8643998" cy="6549934"/>
        </p:xfrm>
        <a:graphic>
          <a:graphicData uri="http://schemas.openxmlformats.org/drawingml/2006/table">
            <a:tbl>
              <a:tblPr/>
              <a:tblGrid>
                <a:gridCol w="1285884"/>
                <a:gridCol w="7358114"/>
              </a:tblGrid>
              <a:tr h="634400">
                <a:tc gridSpan="2">
                  <a:txBody>
                    <a:bodyPr/>
                    <a:lstStyle/>
                    <a:p>
                      <a:pPr marL="226695" algn="ctr">
                        <a:lnSpc>
                          <a:spcPct val="100000"/>
                        </a:lnSpc>
                        <a:spcAft>
                          <a:spcPts val="0"/>
                        </a:spcAft>
                      </a:pPr>
                      <a:r>
                        <a:rPr lang="uk-UA" sz="1800" b="1" dirty="0">
                          <a:solidFill>
                            <a:srgbClr val="943634"/>
                          </a:solidFill>
                          <a:latin typeface="Times New Roman"/>
                          <a:ea typeface="Times New Roman"/>
                        </a:rPr>
                        <a:t>Захист дітей від насильства як в сім’ї, так і за її межами, гарантується і міжнародними документами, і національним законодавством України</a:t>
                      </a:r>
                      <a:endParaRPr lang="ru-RU" sz="1800" dirty="0">
                        <a:latin typeface="Times New Roman"/>
                        <a:ea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581534">
                <a:tc gridSpan="2">
                  <a:txBody>
                    <a:bodyPr/>
                    <a:lstStyle/>
                    <a:p>
                      <a:pPr algn="ctr">
                        <a:lnSpc>
                          <a:spcPct val="100000"/>
                        </a:lnSpc>
                        <a:spcAft>
                          <a:spcPts val="0"/>
                        </a:spcAft>
                      </a:pPr>
                      <a:r>
                        <a:rPr lang="uk-UA" sz="1800" b="1" dirty="0">
                          <a:solidFill>
                            <a:srgbClr val="C00000"/>
                          </a:solidFill>
                          <a:latin typeface="Times New Roman"/>
                          <a:ea typeface="Times New Roman"/>
                        </a:rPr>
                        <a:t>Стандарти передбачені міжнародними документами, що мають силу для України.</a:t>
                      </a:r>
                      <a:endParaRPr lang="ru-RU" sz="1800" dirty="0">
                        <a:latin typeface="Times New Roman"/>
                        <a:ea typeface="Times New Roman"/>
                      </a:endParaRPr>
                    </a:p>
                    <a:p>
                      <a:pPr marL="226695" algn="ctr">
                        <a:lnSpc>
                          <a:spcPct val="100000"/>
                        </a:lnSpc>
                        <a:spcAft>
                          <a:spcPts val="0"/>
                        </a:spcAft>
                      </a:pPr>
                      <a:r>
                        <a:rPr lang="uk-UA" sz="1800" b="1" dirty="0">
                          <a:latin typeface="Times New Roman"/>
                          <a:ea typeface="Times New Roman"/>
                        </a:rPr>
                        <a:t>Конвенція ООН про права дитини</a:t>
                      </a:r>
                      <a:endParaRPr lang="ru-RU" sz="1800" dirty="0">
                        <a:latin typeface="Times New Roman"/>
                        <a:ea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2485030">
                <a:tc>
                  <a:txBody>
                    <a:bodyPr/>
                    <a:lstStyle/>
                    <a:p>
                      <a:pPr marL="45720" algn="just">
                        <a:lnSpc>
                          <a:spcPct val="120000"/>
                        </a:lnSpc>
                        <a:spcAft>
                          <a:spcPts val="0"/>
                        </a:spcAft>
                      </a:pPr>
                      <a:r>
                        <a:rPr lang="uk-UA" sz="1400" b="1" i="1" dirty="0">
                          <a:latin typeface="Times New Roman"/>
                          <a:ea typeface="Times New Roman"/>
                        </a:rPr>
                        <a:t>Стаття 19 </a:t>
                      </a:r>
                      <a:endParaRPr lang="ru-RU" sz="1400" dirty="0">
                        <a:latin typeface="Times New Roman"/>
                        <a:ea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600"/>
                        </a:spcAft>
                      </a:pPr>
                      <a:r>
                        <a:rPr lang="uk-UA" sz="1500" dirty="0" smtClean="0">
                          <a:latin typeface="Times New Roman"/>
                          <a:ea typeface="Times New Roman"/>
                        </a:rPr>
                        <a:t>1</a:t>
                      </a:r>
                      <a:r>
                        <a:rPr lang="uk-UA" sz="1500" dirty="0">
                          <a:latin typeface="Times New Roman"/>
                          <a:ea typeface="Times New Roman"/>
                        </a:rPr>
                        <a:t>. Держави-учасниці вживають всіх необхідних законодавчих, адміністративних, соціальних і просвітніх заходів з метою захисту дитини від усіх форм фізичного та психологічного насильства, образи чи зловживань, відсутності піклування чи недбалого і брутального поводження та експлуатації, включаючи сексуальні зловживання, з боку батьків, законних опікунів чи будь-якої іншої особи, яка турбується про дитину.</a:t>
                      </a:r>
                      <a:endParaRPr lang="ru-RU" sz="1500" dirty="0">
                        <a:latin typeface="Times New Roman"/>
                        <a:ea typeface="Times New Roman"/>
                      </a:endParaRPr>
                    </a:p>
                    <a:p>
                      <a:pPr>
                        <a:spcAft>
                          <a:spcPts val="0"/>
                        </a:spcAft>
                      </a:pPr>
                      <a:r>
                        <a:rPr lang="uk-UA" sz="1500" dirty="0">
                          <a:latin typeface="Times New Roman"/>
                          <a:ea typeface="Times New Roman"/>
                        </a:rPr>
                        <a:t>2. Такі заходи захисту, у випадку необхідності, включають ефективні процедури для розроблення соціальних програм з метою надання необхідної підтримки дитині й особам, які турбуються про неї, а також здійснення інших форм запобігання, виявлення, повідомлення, передачі на розгляд, розслідування, лікування та інших заходів у зв’язку з випадками жорстокого поводження з дитиною, зазначеними вище, а також, у випадку необхідності, для порушення початку судової процедури».</a:t>
                      </a:r>
                      <a:endParaRPr lang="ru-RU" sz="1500" dirty="0">
                        <a:latin typeface="Times New Roman"/>
                        <a:ea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7656">
                <a:tc>
                  <a:txBody>
                    <a:bodyPr/>
                    <a:lstStyle/>
                    <a:p>
                      <a:pPr algn="just">
                        <a:spcAft>
                          <a:spcPts val="600"/>
                        </a:spcAft>
                      </a:pPr>
                      <a:r>
                        <a:rPr lang="uk-UA" sz="1400" b="1" i="1" dirty="0">
                          <a:latin typeface="Times New Roman"/>
                          <a:ea typeface="Times New Roman"/>
                        </a:rPr>
                        <a:t>Стаття </a:t>
                      </a:r>
                      <a:r>
                        <a:rPr lang="uk-UA" sz="1400" b="1" i="1" dirty="0" smtClean="0">
                          <a:latin typeface="Times New Roman"/>
                          <a:ea typeface="Times New Roman"/>
                        </a:rPr>
                        <a:t>37</a:t>
                      </a:r>
                      <a:endParaRPr lang="ru-RU" sz="1400" dirty="0">
                        <a:latin typeface="Times New Roman"/>
                        <a:ea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600"/>
                        </a:spcAft>
                      </a:pPr>
                      <a:r>
                        <a:rPr lang="uk-UA" sz="1500" dirty="0" smtClean="0">
                          <a:latin typeface="Times New Roman"/>
                          <a:ea typeface="Times New Roman"/>
                        </a:rPr>
                        <a:t>Держави-учасниці забезпечують, щоб:</a:t>
                      </a:r>
                      <a:r>
                        <a:rPr lang="uk-UA" sz="1500" baseline="0" dirty="0" smtClean="0">
                          <a:latin typeface="Times New Roman"/>
                          <a:ea typeface="Times New Roman"/>
                        </a:rPr>
                        <a:t> </a:t>
                      </a:r>
                      <a:r>
                        <a:rPr lang="uk-UA" sz="1500" dirty="0" smtClean="0">
                          <a:latin typeface="Times New Roman"/>
                          <a:ea typeface="Times New Roman"/>
                        </a:rPr>
                        <a:t>жодна </a:t>
                      </a:r>
                      <a:r>
                        <a:rPr lang="uk-UA" sz="1500" dirty="0">
                          <a:latin typeface="Times New Roman"/>
                          <a:ea typeface="Times New Roman"/>
                        </a:rPr>
                        <a:t>дитина не піддавалась катуванням та іншим жорстоким, нелюдським або принижуючим гідність видам поводження чи покарання. </a:t>
                      </a:r>
                      <a:endParaRPr lang="ru-RU" sz="1500" dirty="0">
                        <a:latin typeface="Times New Roman"/>
                        <a:ea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0305">
                <a:tc>
                  <a:txBody>
                    <a:bodyPr/>
                    <a:lstStyle/>
                    <a:p>
                      <a:pPr>
                        <a:spcAft>
                          <a:spcPts val="0"/>
                        </a:spcAft>
                      </a:pPr>
                      <a:r>
                        <a:rPr lang="uk-UA" sz="1400" b="1" i="1">
                          <a:latin typeface="Times New Roman"/>
                          <a:ea typeface="Times New Roman"/>
                        </a:rPr>
                        <a:t>Стаття 39</a:t>
                      </a:r>
                      <a:endParaRPr lang="ru-RU" sz="1400">
                        <a:latin typeface="Times New Roman"/>
                        <a:ea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600"/>
                        </a:spcAft>
                      </a:pPr>
                      <a:r>
                        <a:rPr lang="uk-UA" sz="1500" dirty="0" smtClean="0">
                          <a:latin typeface="Times New Roman"/>
                          <a:ea typeface="Times New Roman"/>
                        </a:rPr>
                        <a:t>Держави-учасниці </a:t>
                      </a:r>
                      <a:r>
                        <a:rPr lang="uk-UA" sz="1500" dirty="0">
                          <a:latin typeface="Times New Roman"/>
                          <a:ea typeface="Times New Roman"/>
                        </a:rPr>
                        <a:t>вживають всіх необхідних заходів для сприяння фізичному та психологічному відновленню та соціальній інтеграції дитини, яка є жертвою будь-яких видів нехтування, експлуатації чи зловживань, катувань чи будь-яких жорстоких, нелюдських або принижуючих гідність видів поводження, покарання чи збройних конфліктів. Таке відновлення і реінтеграція мають здійснюватися в умовах, що забезпечують здоров’я, самоповагу і гідність дитини».</a:t>
                      </a:r>
                      <a:endParaRPr lang="ru-RU" sz="1500" dirty="0">
                        <a:latin typeface="Times New Roman"/>
                        <a:ea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5151">
                <a:tc>
                  <a:txBody>
                    <a:bodyPr/>
                    <a:lstStyle/>
                    <a:p>
                      <a:pPr>
                        <a:spcAft>
                          <a:spcPts val="0"/>
                        </a:spcAft>
                      </a:pPr>
                      <a:r>
                        <a:rPr lang="uk-UA" sz="1400" b="1" i="1">
                          <a:latin typeface="Times New Roman"/>
                          <a:ea typeface="Times New Roman"/>
                        </a:rPr>
                        <a:t>Стаття 28</a:t>
                      </a:r>
                      <a:endParaRPr lang="ru-RU" sz="1400">
                        <a:latin typeface="Times New Roman"/>
                        <a:ea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500" dirty="0" smtClean="0">
                          <a:latin typeface="Times New Roman"/>
                          <a:ea typeface="Times New Roman"/>
                        </a:rPr>
                        <a:t>Держави-учасниці </a:t>
                      </a:r>
                      <a:r>
                        <a:rPr lang="uk-UA" sz="1500" dirty="0">
                          <a:latin typeface="Times New Roman"/>
                          <a:ea typeface="Times New Roman"/>
                        </a:rPr>
                        <a:t>вживають всіх необхідних заходів, щоб шкільна дисципліна була забезпечена методами, що ґрунтуються на повазі до людської гідності дитини та відповідно до цієї Конвенції.</a:t>
                      </a:r>
                      <a:endParaRPr lang="ru-RU" sz="1500" dirty="0">
                        <a:latin typeface="Times New Roman"/>
                        <a:ea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Рисунок 3" descr="C:\Users\NS\Desktop\aaaaaa.jpg"/>
          <p:cNvPicPr/>
          <p:nvPr/>
        </p:nvPicPr>
        <p:blipFill>
          <a:blip r:embed="rId2" cstate="print"/>
          <a:srcRect t="6173" b="4938"/>
          <a:stretch>
            <a:fillRect/>
          </a:stretch>
        </p:blipFill>
        <p:spPr bwMode="auto">
          <a:xfrm>
            <a:off x="0" y="0"/>
            <a:ext cx="9144000" cy="6858000"/>
          </a:xfrm>
          <a:prstGeom prst="rect">
            <a:avLst/>
          </a:prstGeom>
          <a:ln>
            <a:noFill/>
          </a:ln>
          <a:effectLst>
            <a:outerShdw blurRad="292100" dist="139700" dir="2700000" algn="tl" rotWithShape="0">
              <a:srgbClr val="333333">
                <a:alpha val="65000"/>
              </a:srgbClr>
            </a:outerShdw>
          </a:effectLst>
        </p:spPr>
      </p:pic>
      <p:graphicFrame>
        <p:nvGraphicFramePr>
          <p:cNvPr id="5" name="Содержимое 4"/>
          <p:cNvGraphicFramePr>
            <a:graphicFrameLocks noGrp="1"/>
          </p:cNvGraphicFramePr>
          <p:nvPr>
            <p:ph idx="1"/>
          </p:nvPr>
        </p:nvGraphicFramePr>
        <p:xfrm>
          <a:off x="214282" y="285728"/>
          <a:ext cx="8715436" cy="2209800"/>
        </p:xfrm>
        <a:graphic>
          <a:graphicData uri="http://schemas.openxmlformats.org/drawingml/2006/table">
            <a:tbl>
              <a:tblPr/>
              <a:tblGrid>
                <a:gridCol w="2363508"/>
                <a:gridCol w="6351928"/>
              </a:tblGrid>
              <a:tr h="683320">
                <a:tc>
                  <a:txBody>
                    <a:bodyPr/>
                    <a:lstStyle/>
                    <a:p>
                      <a:pPr algn="just">
                        <a:spcBef>
                          <a:spcPts val="600"/>
                        </a:spcBef>
                        <a:spcAft>
                          <a:spcPts val="0"/>
                        </a:spcAft>
                      </a:pPr>
                      <a:r>
                        <a:rPr lang="uk-UA" sz="1400" b="1">
                          <a:latin typeface="Times New Roman"/>
                          <a:ea typeface="Times New Roman"/>
                        </a:rPr>
                        <a:t>Міжнародний пакт про громадянські і політичні права</a:t>
                      </a:r>
                      <a:endParaRPr lang="ru-RU" sz="1400">
                        <a:latin typeface="Times New Roman"/>
                        <a:ea typeface="Times New Roman"/>
                      </a:endParaRPr>
                    </a:p>
                    <a:p>
                      <a:pPr>
                        <a:spcAft>
                          <a:spcPts val="0"/>
                        </a:spcAft>
                      </a:pPr>
                      <a:r>
                        <a:rPr lang="uk-UA" sz="1400" b="1" i="1">
                          <a:latin typeface="Times New Roman"/>
                          <a:ea typeface="Times New Roman"/>
                        </a:rPr>
                        <a:t>Стаття 7</a:t>
                      </a:r>
                      <a:endParaRPr lang="ru-RU" sz="1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a:latin typeface="Times New Roman"/>
                          <a:ea typeface="Times New Roman"/>
                        </a:rPr>
                        <a:t>«Нікого не може бути піддано катуванню чи жорстокому, нелюдському або принижуючому гідність поводженню чи покаранню. Зокрема, жодну особу не може бути без її вільної згоди піддано медичним чи науковим дослідам».</a:t>
                      </a:r>
                      <a:endParaRPr lang="ru-RU" sz="1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0140">
                <a:tc>
                  <a:txBody>
                    <a:bodyPr/>
                    <a:lstStyle/>
                    <a:p>
                      <a:pPr algn="just">
                        <a:spcAft>
                          <a:spcPts val="600"/>
                        </a:spcAft>
                      </a:pPr>
                      <a:r>
                        <a:rPr lang="uk-UA" sz="1400" b="1">
                          <a:latin typeface="Times New Roman"/>
                          <a:ea typeface="Times New Roman"/>
                        </a:rPr>
                        <a:t>Загальна декларація прав людини:</a:t>
                      </a:r>
                      <a:endParaRPr lang="ru-RU" sz="1400">
                        <a:latin typeface="Times New Roman"/>
                        <a:ea typeface="Times New Roman"/>
                      </a:endParaRPr>
                    </a:p>
                    <a:p>
                      <a:pPr>
                        <a:spcAft>
                          <a:spcPts val="0"/>
                        </a:spcAft>
                      </a:pPr>
                      <a:r>
                        <a:rPr lang="uk-UA" sz="1400" b="1" i="1">
                          <a:latin typeface="Times New Roman"/>
                          <a:ea typeface="Times New Roman"/>
                        </a:rPr>
                        <a:t>Стаття 5</a:t>
                      </a:r>
                      <a:endParaRPr lang="ru-RU" sz="1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uk-UA" sz="1400">
                          <a:latin typeface="Times New Roman"/>
                          <a:ea typeface="Times New Roman"/>
                        </a:rPr>
                        <a:t>«Ніхто не повинен зазнавати тортур, або жорстокого, нелюдського, або такого, що принижує його гідність, поводження і покарання».</a:t>
                      </a:r>
                      <a:endParaRPr lang="ru-RU" sz="1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2490">
                <a:tc>
                  <a:txBody>
                    <a:bodyPr/>
                    <a:lstStyle/>
                    <a:p>
                      <a:pPr>
                        <a:spcAft>
                          <a:spcPts val="0"/>
                        </a:spcAft>
                      </a:pPr>
                      <a:r>
                        <a:rPr lang="uk-UA" sz="1400" b="1">
                          <a:latin typeface="Times New Roman"/>
                          <a:ea typeface="Times New Roman"/>
                        </a:rPr>
                        <a:t>Конвенція про захист прав людини та основних свобод </a:t>
                      </a:r>
                      <a:r>
                        <a:rPr lang="uk-UA" sz="1400" b="1" i="1">
                          <a:latin typeface="Times New Roman"/>
                          <a:ea typeface="Times New Roman"/>
                        </a:rPr>
                        <a:t>Стаття 3</a:t>
                      </a:r>
                      <a:endParaRPr lang="ru-RU" sz="1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dirty="0">
                          <a:latin typeface="Times New Roman"/>
                          <a:ea typeface="Times New Roman"/>
                        </a:rPr>
                        <a:t>«Нікого не може бути піддано катуванню або нелюдському чи такому, що принижує гідність, поводженню або покаранню».</a:t>
                      </a:r>
                      <a:endParaRPr lang="ru-RU"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Таблица 5"/>
          <p:cNvGraphicFramePr>
            <a:graphicFrameLocks noGrp="1"/>
          </p:cNvGraphicFramePr>
          <p:nvPr/>
        </p:nvGraphicFramePr>
        <p:xfrm>
          <a:off x="214282" y="2714620"/>
          <a:ext cx="8643998" cy="3929090"/>
        </p:xfrm>
        <a:graphic>
          <a:graphicData uri="http://schemas.openxmlformats.org/drawingml/2006/table">
            <a:tbl>
              <a:tblPr/>
              <a:tblGrid>
                <a:gridCol w="8643998"/>
              </a:tblGrid>
              <a:tr h="3929090">
                <a:tc>
                  <a:txBody>
                    <a:bodyPr/>
                    <a:lstStyle/>
                    <a:p>
                      <a:pPr marL="226695" algn="ctr">
                        <a:spcAft>
                          <a:spcPts val="0"/>
                        </a:spcAft>
                      </a:pPr>
                      <a:r>
                        <a:rPr lang="uk-UA" sz="1800" b="1" i="1" dirty="0">
                          <a:solidFill>
                            <a:srgbClr val="FF0000"/>
                          </a:solidFill>
                          <a:latin typeface="Times New Roman"/>
                          <a:ea typeface="Times New Roman"/>
                        </a:rPr>
                        <a:t>До уваги!</a:t>
                      </a:r>
                      <a:endParaRPr lang="ru-RU" sz="1800" dirty="0">
                        <a:latin typeface="Times New Roman"/>
                        <a:ea typeface="Times New Roman"/>
                      </a:endParaRPr>
                    </a:p>
                    <a:p>
                      <a:pPr marL="226695" algn="just">
                        <a:lnSpc>
                          <a:spcPct val="120000"/>
                        </a:lnSpc>
                        <a:spcBef>
                          <a:spcPts val="1200"/>
                        </a:spcBef>
                        <a:spcAft>
                          <a:spcPts val="600"/>
                        </a:spcAft>
                      </a:pPr>
                      <a:r>
                        <a:rPr lang="uk-UA" sz="1400" dirty="0" smtClean="0">
                          <a:latin typeface="Times New Roman"/>
                          <a:ea typeface="Times New Roman"/>
                        </a:rPr>
                        <a:t> Захист</a:t>
                      </a:r>
                      <a:r>
                        <a:rPr lang="uk-UA" sz="1400" dirty="0">
                          <a:latin typeface="Times New Roman"/>
                          <a:ea typeface="Times New Roman"/>
                        </a:rPr>
                        <a:t>, який надає </a:t>
                      </a:r>
                      <a:r>
                        <a:rPr lang="uk-UA" sz="1400" b="1" dirty="0">
                          <a:latin typeface="Times New Roman"/>
                          <a:ea typeface="Times New Roman"/>
                        </a:rPr>
                        <a:t>стаття 3</a:t>
                      </a:r>
                      <a:r>
                        <a:rPr lang="uk-UA" sz="1400" dirty="0">
                          <a:latin typeface="Times New Roman"/>
                          <a:ea typeface="Times New Roman"/>
                        </a:rPr>
                        <a:t> </a:t>
                      </a:r>
                      <a:r>
                        <a:rPr lang="uk-UA" sz="1400" b="1" dirty="0">
                          <a:latin typeface="Times New Roman"/>
                          <a:ea typeface="Times New Roman"/>
                        </a:rPr>
                        <a:t>Конвенції про захист прав людини та основних свобод </a:t>
                      </a:r>
                      <a:r>
                        <a:rPr lang="uk-UA" sz="1400" dirty="0">
                          <a:latin typeface="Times New Roman"/>
                          <a:ea typeface="Times New Roman"/>
                        </a:rPr>
                        <a:t>є втіленням однієї з основоположних цінностей демократичного суспільства. Стаття 3 покликана передусім захищати фізичну недоторканість людини. Крім того, згідно з тлумаченням її положень, вона гарантує захист від завдання болісного психічного страждання. Заборона катування та нелюдського чи такого, що принижує гідність, поводження передбачає як негативні, так і позитивні обов’язки. Негативний обов’язок вимагає від держави утримуватись від певних заборонених дій та заходів. Держава несе відповідальність за дії своїх органів та посадових осіб (…). Позитивний обов’язок вимагає від держави забезпечувати гарантії недопущення поводження, несумісного з положеннями статті 3, та проведення розслідування за фактами, будь-яких заяв про таке поводження. (…) Держава не може скласти з себе відповідальність за дії тих, кому вона делегувала свої повноваження. Так, приміром, якщо у приватній школі застосовується покарання, суворість якого досягає певного рівня, який уже дає підстави для застосування статті 3, тоді за такі заходи має нести відповідальність держава, оскільки в кінцевому підсумку вона повинна забезпечувати право на освіту </a:t>
                      </a:r>
                      <a:r>
                        <a:rPr lang="uk-UA" sz="1000" dirty="0">
                          <a:latin typeface="Times New Roman"/>
                          <a:ea typeface="Times New Roman"/>
                        </a:rPr>
                        <a:t>.</a:t>
                      </a:r>
                      <a:endParaRPr lang="ru-RU" sz="1100" dirty="0">
                        <a:latin typeface="Times New Roman"/>
                        <a:ea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41"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pitchFamily="34" charset="0"/>
              </a:rPr>
              <a:t/>
            </a:r>
            <a:br>
              <a:rPr kumimoji="0" lang="ru-RU" sz="1800" b="0" i="0" u="none" strike="noStrike" cap="none" normalizeH="0" baseline="0" smtClean="0">
                <a:ln>
                  <a:noFill/>
                </a:ln>
                <a:solidFill>
                  <a:schemeClr val="tx1"/>
                </a:solidFill>
                <a:effectLst/>
                <a:latin typeface="Arial" pitchFamily="34" charset="0"/>
              </a:rPr>
            </a:b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Users\NS\Desktop\aaaaaa.jpg"/>
          <p:cNvPicPr/>
          <p:nvPr/>
        </p:nvPicPr>
        <p:blipFill>
          <a:blip r:embed="rId2" cstate="print"/>
          <a:srcRect t="6173" b="4938"/>
          <a:stretch>
            <a:fillRect/>
          </a:stretch>
        </p:blipFill>
        <p:spPr bwMode="auto">
          <a:xfrm>
            <a:off x="0" y="0"/>
            <a:ext cx="9144000" cy="6858000"/>
          </a:xfrm>
          <a:prstGeom prst="rect">
            <a:avLst/>
          </a:prstGeom>
          <a:ln>
            <a:noFill/>
          </a:ln>
          <a:effectLst>
            <a:outerShdw blurRad="292100" dist="139700" dir="2700000" algn="tl" rotWithShape="0">
              <a:srgbClr val="333333">
                <a:alpha val="65000"/>
              </a:srgbClr>
            </a:outerShdw>
          </a:effectLst>
        </p:spPr>
      </p:pic>
      <p:graphicFrame>
        <p:nvGraphicFramePr>
          <p:cNvPr id="5" name="Содержимое 4"/>
          <p:cNvGraphicFramePr>
            <a:graphicFrameLocks noGrp="1"/>
          </p:cNvGraphicFramePr>
          <p:nvPr>
            <p:ph idx="1"/>
          </p:nvPr>
        </p:nvGraphicFramePr>
        <p:xfrm>
          <a:off x="214282" y="214290"/>
          <a:ext cx="8643998" cy="6457204"/>
        </p:xfrm>
        <a:graphic>
          <a:graphicData uri="http://schemas.openxmlformats.org/drawingml/2006/table">
            <a:tbl>
              <a:tblPr/>
              <a:tblGrid>
                <a:gridCol w="2214578"/>
                <a:gridCol w="6429420"/>
              </a:tblGrid>
              <a:tr h="571504">
                <a:tc gridSpan="2">
                  <a:txBody>
                    <a:bodyPr/>
                    <a:lstStyle/>
                    <a:p>
                      <a:pPr marL="226695" algn="ctr">
                        <a:lnSpc>
                          <a:spcPct val="100000"/>
                        </a:lnSpc>
                        <a:spcBef>
                          <a:spcPts val="600"/>
                        </a:spcBef>
                        <a:spcAft>
                          <a:spcPts val="600"/>
                        </a:spcAft>
                      </a:pPr>
                      <a:r>
                        <a:rPr lang="uk-UA" sz="1800" b="1" dirty="0">
                          <a:solidFill>
                            <a:srgbClr val="C00000"/>
                          </a:solidFill>
                          <a:latin typeface="Times New Roman"/>
                          <a:ea typeface="Times New Roman"/>
                        </a:rPr>
                        <a:t>Національне законодавство України</a:t>
                      </a:r>
                      <a:endParaRPr lang="ru-RU" sz="1800" dirty="0">
                        <a:latin typeface="Times New Roman"/>
                        <a:ea typeface="Times New Roman"/>
                      </a:endParaRPr>
                    </a:p>
                    <a:p>
                      <a:pPr marL="226695" algn="ctr">
                        <a:lnSpc>
                          <a:spcPct val="100000"/>
                        </a:lnSpc>
                        <a:spcAft>
                          <a:spcPts val="600"/>
                        </a:spcAft>
                      </a:pPr>
                      <a:r>
                        <a:rPr lang="uk-UA" sz="1800" b="1" dirty="0">
                          <a:latin typeface="Times New Roman"/>
                          <a:ea typeface="Times New Roman"/>
                        </a:rPr>
                        <a:t>Конституція України</a:t>
                      </a:r>
                      <a:endParaRPr lang="ru-RU"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1062921">
                <a:tc>
                  <a:txBody>
                    <a:bodyPr/>
                    <a:lstStyle/>
                    <a:p>
                      <a:pPr algn="just">
                        <a:lnSpc>
                          <a:spcPct val="120000"/>
                        </a:lnSpc>
                        <a:spcAft>
                          <a:spcPts val="600"/>
                        </a:spcAft>
                      </a:pPr>
                      <a:r>
                        <a:rPr lang="uk-UA" sz="1400" b="1" i="1" dirty="0">
                          <a:latin typeface="Times New Roman"/>
                          <a:ea typeface="Times New Roman"/>
                        </a:rPr>
                        <a:t>Стаття 28. Кожен має право на повагу до його гідності.</a:t>
                      </a:r>
                      <a:endParaRPr lang="ru-RU"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algn="just">
                        <a:spcAft>
                          <a:spcPts val="300"/>
                        </a:spcAft>
                      </a:pPr>
                      <a:r>
                        <a:rPr lang="uk-UA" sz="1400" dirty="0">
                          <a:latin typeface="Times New Roman"/>
                          <a:ea typeface="Times New Roman"/>
                        </a:rPr>
                        <a:t>Ніхто не може бути підданий катуванню, жорстокому, нелюдському або такому, що принижує його гідність, поводженню чи покаранню.</a:t>
                      </a:r>
                      <a:endParaRPr lang="ru-RU" sz="1400" dirty="0">
                        <a:latin typeface="Times New Roman"/>
                        <a:ea typeface="Times New Roman"/>
                      </a:endParaRPr>
                    </a:p>
                    <a:p>
                      <a:pPr>
                        <a:spcAft>
                          <a:spcPts val="0"/>
                        </a:spcAft>
                      </a:pPr>
                      <a:r>
                        <a:rPr lang="uk-UA" sz="1400" dirty="0">
                          <a:latin typeface="Times New Roman"/>
                          <a:ea typeface="Times New Roman"/>
                        </a:rPr>
                        <a:t>Жодна людина без її вільної згоди не може бути піддана медичним, науковим чи іншим дослідам».</a:t>
                      </a:r>
                      <a:endParaRPr lang="ru-RU"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256">
                <a:tc>
                  <a:txBody>
                    <a:bodyPr/>
                    <a:lstStyle/>
                    <a:p>
                      <a:pPr>
                        <a:spcAft>
                          <a:spcPts val="0"/>
                        </a:spcAft>
                      </a:pPr>
                      <a:r>
                        <a:rPr lang="uk-UA" sz="1400" b="1" i="1" dirty="0">
                          <a:latin typeface="Times New Roman"/>
                          <a:ea typeface="Times New Roman"/>
                        </a:rPr>
                        <a:t>Стаття 51.</a:t>
                      </a:r>
                      <a:endParaRPr lang="ru-RU"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a:lnSpc>
                          <a:spcPct val="120000"/>
                        </a:lnSpc>
                        <a:spcAft>
                          <a:spcPts val="600"/>
                        </a:spcAft>
                      </a:pPr>
                      <a:r>
                        <a:rPr lang="uk-UA" sz="1400" dirty="0">
                          <a:latin typeface="Times New Roman"/>
                          <a:ea typeface="Times New Roman"/>
                        </a:rPr>
                        <a:t>Сім’я, дитинство, материнство і батьківство охороняються державою.</a:t>
                      </a:r>
                      <a:endParaRPr lang="ru-RU"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31544">
                <a:tc>
                  <a:txBody>
                    <a:bodyPr/>
                    <a:lstStyle/>
                    <a:p>
                      <a:pPr>
                        <a:spcAft>
                          <a:spcPts val="0"/>
                        </a:spcAft>
                      </a:pPr>
                      <a:r>
                        <a:rPr lang="uk-UA" sz="1400" b="1" i="1" dirty="0">
                          <a:latin typeface="Times New Roman"/>
                          <a:ea typeface="Times New Roman"/>
                        </a:rPr>
                        <a:t>Стаття 52. Діти рівні у своїх правах</a:t>
                      </a:r>
                      <a:endParaRPr lang="ru-RU"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a:spcAft>
                          <a:spcPts val="300"/>
                        </a:spcAft>
                      </a:pPr>
                      <a:r>
                        <a:rPr lang="uk-UA" sz="1400" dirty="0">
                          <a:latin typeface="Times New Roman"/>
                          <a:ea typeface="Times New Roman"/>
                        </a:rPr>
                        <a:t>незалежно від</a:t>
                      </a:r>
                      <a:r>
                        <a:rPr lang="uk-UA" sz="1400" i="1" dirty="0">
                          <a:latin typeface="Times New Roman"/>
                          <a:ea typeface="Times New Roman"/>
                        </a:rPr>
                        <a:t> </a:t>
                      </a:r>
                      <a:r>
                        <a:rPr lang="uk-UA" sz="1400" dirty="0">
                          <a:latin typeface="Times New Roman"/>
                          <a:ea typeface="Times New Roman"/>
                        </a:rPr>
                        <a:t>походження, а також від того, народжені вони у шлюбі чи поза ним.</a:t>
                      </a:r>
                      <a:endParaRPr lang="ru-RU" sz="1400" dirty="0">
                        <a:latin typeface="Times New Roman"/>
                        <a:ea typeface="Times New Roman"/>
                      </a:endParaRPr>
                    </a:p>
                    <a:p>
                      <a:pPr marL="226695" indent="360680" algn="just">
                        <a:spcBef>
                          <a:spcPts val="200"/>
                        </a:spcBef>
                        <a:spcAft>
                          <a:spcPts val="300"/>
                        </a:spcAft>
                      </a:pPr>
                      <a:r>
                        <a:rPr lang="uk-UA" sz="1400" dirty="0">
                          <a:latin typeface="Times New Roman"/>
                          <a:ea typeface="Times New Roman"/>
                        </a:rPr>
                        <a:t>Будь-яке насильство над дитиною та її експлуатація переслідуються за законом.</a:t>
                      </a:r>
                      <a:endParaRPr lang="ru-RU" sz="1400" dirty="0">
                        <a:latin typeface="Times New Roman"/>
                        <a:ea typeface="Times New Roman"/>
                      </a:endParaRPr>
                    </a:p>
                    <a:p>
                      <a:pPr marL="226695" indent="360680" algn="just">
                        <a:spcBef>
                          <a:spcPts val="200"/>
                        </a:spcBef>
                        <a:spcAft>
                          <a:spcPts val="600"/>
                        </a:spcAft>
                      </a:pPr>
                      <a:r>
                        <a:rPr lang="uk-UA" sz="1400" dirty="0">
                          <a:latin typeface="Times New Roman"/>
                          <a:ea typeface="Times New Roman"/>
                        </a:rPr>
                        <a:t>Утримання та виховання дітей-сиріт і дітей, позбавлених батьківського піклування, покладається на державу. Держава заохочує і підтримує благодійницьку діяльність щодо дітей.</a:t>
                      </a:r>
                      <a:endParaRPr lang="ru-RU"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307">
                <a:tc gridSpan="2">
                  <a:txBody>
                    <a:bodyPr/>
                    <a:lstStyle/>
                    <a:p>
                      <a:pPr marL="226695" algn="ctr">
                        <a:lnSpc>
                          <a:spcPct val="120000"/>
                        </a:lnSpc>
                        <a:spcAft>
                          <a:spcPts val="600"/>
                        </a:spcAft>
                      </a:pPr>
                      <a:r>
                        <a:rPr lang="uk-UA" sz="1800" b="1" dirty="0">
                          <a:latin typeface="Times New Roman"/>
                          <a:ea typeface="Times New Roman"/>
                        </a:rPr>
                        <a:t>Цивільний кодекс України</a:t>
                      </a:r>
                      <a:endParaRPr lang="ru-RU"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2442571">
                <a:tc>
                  <a:txBody>
                    <a:bodyPr/>
                    <a:lstStyle/>
                    <a:p>
                      <a:pPr algn="just">
                        <a:lnSpc>
                          <a:spcPct val="120000"/>
                        </a:lnSpc>
                        <a:spcAft>
                          <a:spcPts val="600"/>
                        </a:spcAft>
                      </a:pPr>
                      <a:r>
                        <a:rPr lang="uk-UA" sz="1400" b="1" i="1" dirty="0">
                          <a:latin typeface="Times New Roman"/>
                          <a:ea typeface="Times New Roman"/>
                        </a:rPr>
                        <a:t>Стаття 289. Право на особисту недоторканність</a:t>
                      </a:r>
                      <a:endParaRPr lang="ru-RU"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300"/>
                        </a:spcAft>
                      </a:pPr>
                      <a:r>
                        <a:rPr lang="uk-UA" sz="1400" dirty="0">
                          <a:latin typeface="Times New Roman"/>
                          <a:ea typeface="Times New Roman"/>
                        </a:rPr>
                        <a:t>1. Фізична особа має право на особисту недоторканність.</a:t>
                      </a:r>
                      <a:endParaRPr lang="ru-RU" sz="1400" dirty="0">
                        <a:latin typeface="Times New Roman"/>
                        <a:ea typeface="Times New Roman"/>
                      </a:endParaRPr>
                    </a:p>
                    <a:p>
                      <a:pPr algn="just">
                        <a:spcAft>
                          <a:spcPts val="300"/>
                        </a:spcAft>
                      </a:pPr>
                      <a:r>
                        <a:rPr lang="uk-UA" sz="1400" dirty="0">
                          <a:latin typeface="Times New Roman"/>
                          <a:ea typeface="Times New Roman"/>
                        </a:rPr>
                        <a:t>2. Фізична особа не може бути піддана катуванню, жорстокому, нелюдському або такому, що принижує її гідність, поводженню чи покаранню.</a:t>
                      </a:r>
                      <a:endParaRPr lang="ru-RU" sz="1400" dirty="0">
                        <a:latin typeface="Times New Roman"/>
                        <a:ea typeface="Times New Roman"/>
                      </a:endParaRPr>
                    </a:p>
                    <a:p>
                      <a:pPr algn="just">
                        <a:spcAft>
                          <a:spcPts val="300"/>
                        </a:spcAft>
                      </a:pPr>
                      <a:r>
                        <a:rPr lang="uk-UA" sz="1400" dirty="0">
                          <a:latin typeface="Times New Roman"/>
                          <a:ea typeface="Times New Roman"/>
                        </a:rPr>
                        <a:t>3. Фізичне покарання батьками (</a:t>
                      </a:r>
                      <a:r>
                        <a:rPr lang="uk-UA" sz="1400" dirty="0" err="1">
                          <a:latin typeface="Times New Roman"/>
                          <a:ea typeface="Times New Roman"/>
                        </a:rPr>
                        <a:t>усиновлювачами</a:t>
                      </a:r>
                      <a:r>
                        <a:rPr lang="uk-UA" sz="1400" dirty="0">
                          <a:latin typeface="Times New Roman"/>
                          <a:ea typeface="Times New Roman"/>
                        </a:rPr>
                        <a:t>), опікунами, піклувальниками, вихователями малолітніх, неповнолітніх дітей та підопічних не допускається.</a:t>
                      </a:r>
                      <a:endParaRPr lang="ru-RU" sz="1400" dirty="0">
                        <a:latin typeface="Times New Roman"/>
                        <a:ea typeface="Times New Roman"/>
                      </a:endParaRPr>
                    </a:p>
                    <a:p>
                      <a:pPr algn="just">
                        <a:spcAft>
                          <a:spcPts val="300"/>
                        </a:spcAft>
                      </a:pPr>
                      <a:r>
                        <a:rPr lang="uk-UA" sz="1400" dirty="0">
                          <a:latin typeface="Times New Roman"/>
                          <a:ea typeface="Times New Roman"/>
                        </a:rPr>
                        <a:t>У разі жорстокої, аморальної поведінки фізичної особи щодо іншої особи, яка є в безпорадному стані, застосовуються заходи, встановлені цим Кодексом та іншим законом.</a:t>
                      </a:r>
                      <a:endParaRPr lang="ru-RU" sz="1400" dirty="0">
                        <a:latin typeface="Times New Roman"/>
                        <a:ea typeface="Times New Roman"/>
                      </a:endParaRPr>
                    </a:p>
                    <a:p>
                      <a:pPr algn="just">
                        <a:spcAft>
                          <a:spcPts val="600"/>
                        </a:spcAft>
                      </a:pPr>
                      <a:r>
                        <a:rPr lang="uk-UA" sz="1400" dirty="0">
                          <a:latin typeface="Times New Roman"/>
                          <a:ea typeface="Times New Roman"/>
                        </a:rPr>
                        <a:t>4. Фізична особа має право розпорядитися щодо передачі після її смерті органів та інших анатомічних матеріалів її тіла науковим, медичним або навчальним закладам».</a:t>
                      </a:r>
                      <a:endParaRPr lang="ru-RU"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2691</Words>
  <Application>Microsoft Office PowerPoint</Application>
  <PresentationFormat>Экран (4:3)</PresentationFormat>
  <Paragraphs>117</Paragraphs>
  <Slides>11</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11</vt:i4>
      </vt:variant>
    </vt:vector>
  </HeadingPairs>
  <TitlesOfParts>
    <vt:vector size="13" baseType="lpstr">
      <vt:lpstr>Тема Office</vt:lpstr>
      <vt:lpstr>Слайд</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Виктория</cp:lastModifiedBy>
  <cp:revision>14</cp:revision>
  <dcterms:created xsi:type="dcterms:W3CDTF">2012-12-15T08:44:40Z</dcterms:created>
  <dcterms:modified xsi:type="dcterms:W3CDTF">2012-12-17T17:18:24Z</dcterms:modified>
</cp:coreProperties>
</file>