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2" r:id="rId4"/>
    <p:sldId id="266" r:id="rId5"/>
    <p:sldId id="267" r:id="rId6"/>
    <p:sldId id="272" r:id="rId7"/>
    <p:sldId id="287" r:id="rId8"/>
    <p:sldId id="264" r:id="rId9"/>
    <p:sldId id="271" r:id="rId10"/>
    <p:sldId id="268" r:id="rId11"/>
    <p:sldId id="269" r:id="rId12"/>
    <p:sldId id="270" r:id="rId13"/>
    <p:sldId id="273" r:id="rId14"/>
    <p:sldId id="274" r:id="rId15"/>
    <p:sldId id="288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9" r:id="rId24"/>
    <p:sldId id="282" r:id="rId25"/>
    <p:sldId id="283" r:id="rId26"/>
    <p:sldId id="284" r:id="rId27"/>
    <p:sldId id="285" r:id="rId28"/>
    <p:sldId id="286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6FA1D"/>
    <a:srgbClr val="FFFFCC"/>
    <a:srgbClr val="00CC66"/>
    <a:srgbClr val="FF9900"/>
    <a:srgbClr val="A7FFC4"/>
    <a:srgbClr val="CC66FF"/>
    <a:srgbClr val="19654D"/>
    <a:srgbClr val="4D4D4D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32" autoAdjust="0"/>
    <p:restoredTop sz="94660"/>
  </p:normalViewPr>
  <p:slideViewPr>
    <p:cSldViewPr>
      <p:cViewPr>
        <p:scale>
          <a:sx n="89" d="100"/>
          <a:sy n="89" d="100"/>
        </p:scale>
        <p:origin x="-354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HP\Desktop\&#1047;&#1053;&#1054;\&#1051;&#1080;&#1089;&#1090;%20Microsoft%20Exce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&#1047;&#1053;&#1054;\&#1051;&#1080;&#1089;&#1090;%20Microsoft%20Exce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&#1047;&#1053;&#1054;\&#1051;&#1080;&#1089;&#1090;%20Microsoft%20Excel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HP\Desktop\&#1047;&#1053;&#1054;\&#1051;&#1080;&#1089;&#1090;%20Microsoft%20Exce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&#1047;&#1053;&#1054;\&#1051;&#1080;&#1089;&#1090;%20Microsoft%20Excel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7;&#1053;&#1054;\&#1051;&#1080;&#1089;&#1090;%20Microsoft%20Excel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HP\Desktop\&#1047;&#1053;&#1054;\&#1051;&#1080;&#1089;&#1090;%20Microsoft%20Excel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HP\Desktop\&#1047;&#1053;&#1054;\&#1051;&#1080;&#1089;&#1090;%20Microsoft%20Excel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HP\Desktop\&#1047;&#1053;&#1054;\&#1051;&#1080;&#1089;&#1090;%20Microsoft%20Excel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C:\Users\HP\Desktop\&#1047;&#1053;&#1054;\&#1051;&#1080;&#1089;&#1090;%20Microsoft%20Excel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&#1047;&#1053;&#1054;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HP\Desktop\&#1047;&#1053;&#1054;\&#1051;&#1080;&#1089;&#1090;%20Microsoft%20Excel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C:\Users\HP\Desktop\&#1047;&#1053;&#1054;\&#1051;&#1080;&#1089;&#1090;%20Microsoft%20Excel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C:\Users\HP\Desktop\&#1047;&#1053;&#1054;\&#1051;&#1080;&#1089;&#1090;%20Microsoft%20Excel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file:///F:\&#1047;&#1053;&#1054;\&#1051;&#1080;&#1089;&#1090;%20Microsoft%20Excel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file:///C:\Users\HP\Desktop\&#1047;&#1053;&#1054;\&#1051;&#1080;&#1089;&#1090;%20Microsoft%20Excel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oleObject" Target="file:///C:\Users\HP\Desktop\&#1047;&#1053;&#1054;\&#1051;&#1080;&#1089;&#1090;%20Microsoft%20Excel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oleObject" Target="file:///C:\Users\HP\Desktop\&#1047;&#1053;&#1054;\&#1051;&#1080;&#1089;&#1090;%20Microsoft%20Excel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7;&#1053;&#1054;\&#1051;&#1080;&#1089;&#1090;%20Microsoft%20Excel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7;&#1053;&#1054;\&#1051;&#1080;&#1089;&#1090;%20Microsoft%20Excel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oleObject" Target="file:///C:\Users\HP\Desktop\&#1047;&#1053;&#1054;\&#1051;&#1080;&#1089;&#1090;%20Microsoft%20Excel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7;&#1053;&#1054;\&#1051;&#1080;&#1089;&#1090;%20Microsoft%20Exce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HP\Desktop\&#1047;&#1053;&#1054;\&#1051;&#1080;&#1089;&#1090;%20Microsoft%20Excel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7;&#1053;&#1054;\&#1051;&#1080;&#1089;&#1090;%20Microsoft%20Excel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oleObject" Target="file:///C:\Users\HP\Desktop\&#1047;&#1053;&#1054;\&#1051;&#1080;&#1089;&#1090;%20Microsoft%20Excel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&#1047;&#1053;&#1054;\&#1051;&#1080;&#1089;&#1090;%20Microsoft%20Excel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7;&#1053;&#1054;\&#1051;&#1080;&#1089;&#1090;%20Microsoft%20Excel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7;&#1053;&#1054;\&#1051;&#1080;&#1089;&#1090;%20Microsoft%20Excel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7;&#1053;&#1054;\&#1051;&#1080;&#1089;&#1090;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HP\Desktop\&#1047;&#1053;&#1054;\&#1051;&#1080;&#1089;&#1090;%20Microsoft%20Exc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&#1047;&#1053;&#1054;\&#1051;&#1080;&#1089;&#1090;%20Microsoft%20Excel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F:\&#1047;&#1053;&#1054;\&#1051;&#1080;&#1089;&#1090;%20Microsoft%20Excel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HP\Desktop\&#1047;&#1053;&#1054;\&#1051;&#1080;&#1089;&#1090;%20Microsoft%20Excel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HP\Desktop\&#1047;&#1053;&#1054;\&#1051;&#1080;&#1089;&#1090;%20Microsoft%20Excel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HP\Desktop\&#1047;&#1053;&#1054;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r>
              <a:rPr lang="ru-RU" dirty="0" err="1">
                <a:solidFill>
                  <a:srgbClr val="0000FF"/>
                </a:solidFill>
              </a:rPr>
              <a:t>українська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мова</a:t>
            </a:r>
            <a:r>
              <a:rPr lang="ru-RU" dirty="0">
                <a:solidFill>
                  <a:srgbClr val="0000FF"/>
                </a:solidFill>
              </a:rPr>
              <a:t>-ЗНО (%)</a:t>
            </a:r>
          </a:p>
        </c:rich>
      </c:tx>
      <c:layout>
        <c:manualLayout>
          <c:xMode val="edge"/>
          <c:yMode val="edge"/>
          <c:x val="0.48913392714699705"/>
          <c:y val="3.736390125417181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Україна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Лист2!$C$1:$H$1</c:f>
              <c:strCache>
                <c:ptCount val="6"/>
                <c:pt idx="0">
                  <c:v>Не подолали поріг</c:v>
                </c:pt>
                <c:pt idx="1">
                  <c:v>100-120б.</c:v>
                </c:pt>
                <c:pt idx="2">
                  <c:v>120-140б.</c:v>
                </c:pt>
                <c:pt idx="3">
                  <c:v>140-160б.</c:v>
                </c:pt>
                <c:pt idx="4">
                  <c:v>160- 180б.</c:v>
                </c:pt>
                <c:pt idx="5">
                  <c:v>180 - 200 б.</c:v>
                </c:pt>
              </c:strCache>
            </c:strRef>
          </c:cat>
          <c:val>
            <c:numRef>
              <c:f>Лист2!$C$2:$H$2</c:f>
              <c:numCache>
                <c:formatCode>0</c:formatCode>
                <c:ptCount val="6"/>
                <c:pt idx="0">
                  <c:v>7.56</c:v>
                </c:pt>
                <c:pt idx="1">
                  <c:v>20.54</c:v>
                </c:pt>
                <c:pt idx="2">
                  <c:v>22.26</c:v>
                </c:pt>
                <c:pt idx="3">
                  <c:v>19.52</c:v>
                </c:pt>
                <c:pt idx="4">
                  <c:v>17.55</c:v>
                </c:pt>
                <c:pt idx="5">
                  <c:v>12.57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58-4D2C-AAAC-26171531400E}"/>
            </c:ext>
          </c:extLst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м.Дніпро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60093806002231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77-4DF3-80A7-48C1FC26B426}"/>
                </c:ext>
              </c:extLst>
            </c:dLbl>
            <c:dLbl>
              <c:idx val="1"/>
              <c:layout>
                <c:manualLayout>
                  <c:x val="4.6009380600223167E-3"/>
                  <c:y val="-7.4727802508343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77-4DF3-80A7-48C1FC26B426}"/>
                </c:ext>
              </c:extLst>
            </c:dLbl>
            <c:dLbl>
              <c:idx val="2"/>
              <c:layout>
                <c:manualLayout>
                  <c:x val="1.0735522140052071E-2"/>
                  <c:y val="-4.98185350055624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77-4DF3-80A7-48C1FC26B4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Лист2!$C$1:$H$1</c:f>
              <c:strCache>
                <c:ptCount val="6"/>
                <c:pt idx="0">
                  <c:v>Не подолали поріг</c:v>
                </c:pt>
                <c:pt idx="1">
                  <c:v>100-120б.</c:v>
                </c:pt>
                <c:pt idx="2">
                  <c:v>120-140б.</c:v>
                </c:pt>
                <c:pt idx="3">
                  <c:v>140-160б.</c:v>
                </c:pt>
                <c:pt idx="4">
                  <c:v>160- 180б.</c:v>
                </c:pt>
                <c:pt idx="5">
                  <c:v>180 - 200 б.</c:v>
                </c:pt>
              </c:strCache>
            </c:strRef>
          </c:cat>
          <c:val>
            <c:numRef>
              <c:f>Лист2!$C$3:$H$3</c:f>
              <c:numCache>
                <c:formatCode>0</c:formatCode>
                <c:ptCount val="6"/>
                <c:pt idx="0">
                  <c:v>3.1</c:v>
                </c:pt>
                <c:pt idx="1">
                  <c:v>13.6</c:v>
                </c:pt>
                <c:pt idx="2">
                  <c:v>19.2</c:v>
                </c:pt>
                <c:pt idx="3">
                  <c:v>23.6</c:v>
                </c:pt>
                <c:pt idx="4">
                  <c:v>24.1</c:v>
                </c:pt>
                <c:pt idx="5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D58-4D2C-AAAC-26171531400E}"/>
            </c:ext>
          </c:extLst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АНД район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6.134584080029754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77-4DF3-80A7-48C1FC26B426}"/>
                </c:ext>
              </c:extLst>
            </c:dLbl>
            <c:dLbl>
              <c:idx val="4"/>
              <c:layout>
                <c:manualLayout>
                  <c:x val="1.2269168160059509E-2"/>
                  <c:y val="4.98185350055624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77-4DF3-80A7-48C1FC26B426}"/>
                </c:ext>
              </c:extLst>
            </c:dLbl>
            <c:dLbl>
              <c:idx val="5"/>
              <c:layout>
                <c:manualLayout>
                  <c:x val="1.6870106220081827E-2"/>
                  <c:y val="-4.98185350055624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77-4DF3-80A7-48C1FC26B4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Лист2!$C$1:$H$1</c:f>
              <c:strCache>
                <c:ptCount val="6"/>
                <c:pt idx="0">
                  <c:v>Не подолали поріг</c:v>
                </c:pt>
                <c:pt idx="1">
                  <c:v>100-120б.</c:v>
                </c:pt>
                <c:pt idx="2">
                  <c:v>120-140б.</c:v>
                </c:pt>
                <c:pt idx="3">
                  <c:v>140-160б.</c:v>
                </c:pt>
                <c:pt idx="4">
                  <c:v>160- 180б.</c:v>
                </c:pt>
                <c:pt idx="5">
                  <c:v>180 - 200 б.</c:v>
                </c:pt>
              </c:strCache>
            </c:strRef>
          </c:cat>
          <c:val>
            <c:numRef>
              <c:f>Лист2!$C$4:$H$4</c:f>
              <c:numCache>
                <c:formatCode>0</c:formatCode>
                <c:ptCount val="6"/>
                <c:pt idx="0">
                  <c:v>5.88</c:v>
                </c:pt>
                <c:pt idx="1">
                  <c:v>21.38</c:v>
                </c:pt>
                <c:pt idx="2">
                  <c:v>24.1</c:v>
                </c:pt>
                <c:pt idx="3">
                  <c:v>20.7</c:v>
                </c:pt>
                <c:pt idx="4">
                  <c:v>16.97</c:v>
                </c:pt>
                <c:pt idx="5">
                  <c:v>10.97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D58-4D2C-AAAC-26171531400E}"/>
            </c:ext>
          </c:extLst>
        </c:ser>
        <c:ser>
          <c:idx val="3"/>
          <c:order val="3"/>
          <c:tx>
            <c:strRef>
              <c:f>Лист2!$A$5</c:f>
              <c:strCache>
                <c:ptCount val="1"/>
                <c:pt idx="0">
                  <c:v>СЗШ№142</c:v>
                </c:pt>
              </c:strCache>
            </c:strRef>
          </c:tx>
          <c:spPr>
            <a:solidFill>
              <a:srgbClr val="06FA1D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2018761200446334E-3"/>
                  <c:y val="-2.4909267502781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77-4DF3-80A7-48C1FC26B426}"/>
                </c:ext>
              </c:extLst>
            </c:dLbl>
            <c:dLbl>
              <c:idx val="2"/>
              <c:layout>
                <c:manualLayout>
                  <c:x val="2.60719823401264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77-4DF3-80A7-48C1FC26B426}"/>
                </c:ext>
              </c:extLst>
            </c:dLbl>
            <c:dLbl>
              <c:idx val="3"/>
              <c:layout>
                <c:manualLayout>
                  <c:x val="2.30046903001115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777-4DF3-80A7-48C1FC26B426}"/>
                </c:ext>
              </c:extLst>
            </c:dLbl>
            <c:dLbl>
              <c:idx val="4"/>
              <c:layout>
                <c:manualLayout>
                  <c:x val="3.8228515960110947E-2"/>
                  <c:y val="-2.7557701922008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58-4D2C-AAAC-2617153140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Лист2!$C$1:$H$1</c:f>
              <c:strCache>
                <c:ptCount val="6"/>
                <c:pt idx="0">
                  <c:v>Не подолали поріг</c:v>
                </c:pt>
                <c:pt idx="1">
                  <c:v>100-120б.</c:v>
                </c:pt>
                <c:pt idx="2">
                  <c:v>120-140б.</c:v>
                </c:pt>
                <c:pt idx="3">
                  <c:v>140-160б.</c:v>
                </c:pt>
                <c:pt idx="4">
                  <c:v>160- 180б.</c:v>
                </c:pt>
                <c:pt idx="5">
                  <c:v>180 - 200 б.</c:v>
                </c:pt>
              </c:strCache>
            </c:strRef>
          </c:cat>
          <c:val>
            <c:numRef>
              <c:f>Лист2!$C$5:$H$5</c:f>
              <c:numCache>
                <c:formatCode>0.0</c:formatCode>
                <c:ptCount val="6"/>
                <c:pt idx="0">
                  <c:v>3.57</c:v>
                </c:pt>
                <c:pt idx="1">
                  <c:v>28.57</c:v>
                </c:pt>
                <c:pt idx="2">
                  <c:v>21.43</c:v>
                </c:pt>
                <c:pt idx="3">
                  <c:v>21.43</c:v>
                </c:pt>
                <c:pt idx="4">
                  <c:v>25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58-4D2C-AAAC-2617153140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3272960"/>
        <c:axId val="143299328"/>
        <c:axId val="0"/>
      </c:bar3DChart>
      <c:catAx>
        <c:axId val="14327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299328"/>
        <c:crosses val="autoZero"/>
        <c:auto val="1"/>
        <c:lblAlgn val="ctr"/>
        <c:lblOffset val="100"/>
        <c:noMultiLvlLbl val="0"/>
      </c:catAx>
      <c:valAx>
        <c:axId val="143299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4327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>
        <a:alpha val="28000"/>
      </a:schemeClr>
    </a:solidFill>
    <a:ln>
      <a:solidFill>
        <a:srgbClr val="00CC66"/>
      </a:solidFill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000FF"/>
                </a:solidFill>
              </a:rPr>
              <a:t>математика-ДПА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Лист3!$A$52</c:f>
              <c:strCache>
                <c:ptCount val="1"/>
                <c:pt idx="0">
                  <c:v>Україна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9.5852876250464916E-3"/>
                  <c:y val="-2.0071600297628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E4-41D1-BEB0-119A006CBD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Лист3!$B$51:$E$51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Лист3!$B$52:$E$52</c:f>
              <c:numCache>
                <c:formatCode>0.0%</c:formatCode>
                <c:ptCount val="4"/>
                <c:pt idx="0">
                  <c:v>9.4E-2</c:v>
                </c:pt>
                <c:pt idx="1">
                  <c:v>0.41499999999999998</c:v>
                </c:pt>
                <c:pt idx="2">
                  <c:v>0.30299999999999999</c:v>
                </c:pt>
                <c:pt idx="3">
                  <c:v>0.188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A0-4C70-955D-8061956B095A}"/>
            </c:ext>
          </c:extLst>
        </c:ser>
        <c:ser>
          <c:idx val="1"/>
          <c:order val="1"/>
          <c:tx>
            <c:strRef>
              <c:f>Лист3!$A$53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170575250092983E-2"/>
                  <c:y val="-2.8100240416680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E4-41D1-BEB0-119A006CBD86}"/>
                </c:ext>
              </c:extLst>
            </c:dLbl>
            <c:dLbl>
              <c:idx val="1"/>
              <c:layout>
                <c:manualLayout>
                  <c:x val="3.6424092975176674E-2"/>
                  <c:y val="-2.4085920357154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E4-41D1-BEB0-119A006CBD86}"/>
                </c:ext>
              </c:extLst>
            </c:dLbl>
            <c:dLbl>
              <c:idx val="2"/>
              <c:layout>
                <c:manualLayout>
                  <c:x val="1.5336460200074458E-2"/>
                  <c:y val="-3.211456047620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E4-41D1-BEB0-119A006CBD86}"/>
                </c:ext>
              </c:extLst>
            </c:dLbl>
            <c:dLbl>
              <c:idx val="3"/>
              <c:layout>
                <c:manualLayout>
                  <c:x val="2.4921747825120879E-2"/>
                  <c:y val="-2.4085920357154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E4-41D1-BEB0-119A006CBD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Лист3!$B$51:$E$51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Лист3!$B$53:$E$53</c:f>
              <c:numCache>
                <c:formatCode>0.0%</c:formatCode>
                <c:ptCount val="4"/>
                <c:pt idx="0">
                  <c:v>7.9000000000000001E-2</c:v>
                </c:pt>
                <c:pt idx="1">
                  <c:v>0.43099999999999999</c:v>
                </c:pt>
                <c:pt idx="2">
                  <c:v>0.31</c:v>
                </c:pt>
                <c:pt idx="3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DA0-4C70-955D-8061956B095A}"/>
            </c:ext>
          </c:extLst>
        </c:ser>
        <c:ser>
          <c:idx val="2"/>
          <c:order val="2"/>
          <c:tx>
            <c:strRef>
              <c:f>Лист3!$A$54</c:f>
              <c:strCache>
                <c:ptCount val="1"/>
                <c:pt idx="0">
                  <c:v>ССЗШ№142</c:v>
                </c:pt>
              </c:strCache>
            </c:strRef>
          </c:tx>
          <c:spPr>
            <a:solidFill>
              <a:srgbClr val="06FA1D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004690300111583E-2"/>
                  <c:y val="-2.0071600297628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E4-41D1-BEB0-119A006CBD86}"/>
                </c:ext>
              </c:extLst>
            </c:dLbl>
            <c:dLbl>
              <c:idx val="1"/>
              <c:layout>
                <c:manualLayout>
                  <c:x val="3.0672920400148775E-2"/>
                  <c:y val="-1.6057280238102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E4-41D1-BEB0-119A006CBD86}"/>
                </c:ext>
              </c:extLst>
            </c:dLbl>
            <c:dLbl>
              <c:idx val="2"/>
              <c:layout>
                <c:manualLayout>
                  <c:x val="4.0258208025195266E-2"/>
                  <c:y val="-3.2114560476205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E4-41D1-BEB0-119A006CBD86}"/>
                </c:ext>
              </c:extLst>
            </c:dLbl>
            <c:dLbl>
              <c:idx val="3"/>
              <c:layout>
                <c:manualLayout>
                  <c:x val="2.8755862875139478E-2"/>
                  <c:y val="-8.0286401190514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E4-41D1-BEB0-119A006CBD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Лист3!$B$51:$E$51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Лист3!$B$54:$E$54</c:f>
              <c:numCache>
                <c:formatCode>0.0%</c:formatCode>
                <c:ptCount val="4"/>
                <c:pt idx="0">
                  <c:v>6.6000000000000003E-2</c:v>
                </c:pt>
                <c:pt idx="1">
                  <c:v>0.33300000000000002</c:v>
                </c:pt>
                <c:pt idx="2">
                  <c:v>0.46600000000000003</c:v>
                </c:pt>
                <c:pt idx="3">
                  <c:v>0.13300000000000001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DA0-4C70-955D-8061956B09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44603392"/>
        <c:axId val="144621568"/>
        <c:axId val="0"/>
      </c:bar3DChart>
      <c:catAx>
        <c:axId val="14460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621568"/>
        <c:crosses val="autoZero"/>
        <c:auto val="1"/>
        <c:lblAlgn val="ctr"/>
        <c:lblOffset val="100"/>
        <c:noMultiLvlLbl val="0"/>
      </c:catAx>
      <c:valAx>
        <c:axId val="144621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4460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CC">
        <a:alpha val="49000"/>
      </a:srgbClr>
    </a:solidFill>
    <a:ln>
      <a:solidFill>
        <a:srgbClr val="00B050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vert="horz"/>
          <a:lstStyle/>
          <a:p>
            <a:pPr>
              <a:defRPr sz="1600">
                <a:solidFill>
                  <a:srgbClr val="0000FF"/>
                </a:solidFill>
              </a:defRPr>
            </a:pPr>
            <a:r>
              <a:rPr lang="ru-RU" sz="1600">
                <a:solidFill>
                  <a:srgbClr val="0000FF"/>
                </a:solidFill>
              </a:rPr>
              <a:t>математика-якість знань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3975"/>
          </c:spPr>
          <c:dLbls>
            <c:dLbl>
              <c:idx val="0"/>
              <c:spPr/>
              <c:txPr>
                <a:bodyPr rot="0" vert="horz"/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Лист4!$A$20:$A$22</c:f>
              <c:strCache>
                <c:ptCount val="3"/>
                <c:pt idx="0">
                  <c:v>ССЗШ№142</c:v>
                </c:pt>
                <c:pt idx="1">
                  <c:v>ОБЛАСТЬ</c:v>
                </c:pt>
                <c:pt idx="2">
                  <c:v>УКРАЇНА</c:v>
                </c:pt>
              </c:strCache>
            </c:strRef>
          </c:cat>
          <c:val>
            <c:numRef>
              <c:f>Лист4!$B$20:$B$22</c:f>
              <c:numCache>
                <c:formatCode>0.0%</c:formatCode>
                <c:ptCount val="3"/>
                <c:pt idx="0">
                  <c:v>0.6</c:v>
                </c:pt>
                <c:pt idx="1">
                  <c:v>0.49199999999999999</c:v>
                </c:pt>
                <c:pt idx="2">
                  <c:v>0.49099999999999999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A39-48B0-9DE5-23427A637A0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upDownBars>
          <c:gapWidth val="219"/>
          <c:upBars/>
          <c:downBars/>
        </c:upDownBars>
        <c:marker val="1"/>
        <c:smooth val="0"/>
        <c:axId val="144529280"/>
        <c:axId val="144530816"/>
      </c:lineChart>
      <c:catAx>
        <c:axId val="14452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/>
            </a:pPr>
            <a:endParaRPr lang="ru-RU"/>
          </a:p>
        </c:txPr>
        <c:crossAx val="144530816"/>
        <c:crosses val="autoZero"/>
        <c:auto val="1"/>
        <c:lblAlgn val="ctr"/>
        <c:lblOffset val="100"/>
        <c:noMultiLvlLbl val="0"/>
      </c:catAx>
      <c:valAx>
        <c:axId val="144530816"/>
        <c:scaling>
          <c:orientation val="minMax"/>
          <c:min val="0.30000000000000004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44529280"/>
        <c:crosses val="autoZero"/>
        <c:crossBetween val="between"/>
      </c:valAx>
    </c:plotArea>
    <c:plotVisOnly val="1"/>
    <c:dispBlanksAs val="gap"/>
    <c:showDLblsOverMax val="0"/>
  </c:chart>
  <c:spPr>
    <a:solidFill>
      <a:srgbClr val="FFFFCC">
        <a:alpha val="55000"/>
      </a:srgbClr>
    </a:solidFill>
    <a:ln>
      <a:solidFill>
        <a:schemeClr val="accent2"/>
      </a:solidFill>
    </a:ln>
  </c:spPr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51881014873141"/>
          <c:y val="8.8119678098245256E-3"/>
          <c:w val="0.63407370953630793"/>
          <c:h val="0.59079006709445336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06233595800524"/>
          <c:y val="0.66250652389268072"/>
          <c:w val="0.71987532808398946"/>
          <c:h val="0.321964522658923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>
                <a:solidFill>
                  <a:srgbClr val="0000FF"/>
                </a:solidFill>
              </a:defRPr>
            </a:pPr>
            <a:r>
              <a:rPr lang="ru-RU">
                <a:solidFill>
                  <a:srgbClr val="0000FF"/>
                </a:solidFill>
              </a:rPr>
              <a:t>спецілізовані школи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164958120595296"/>
          <c:y val="0.11787768811927875"/>
          <c:w val="0.8672627860189448"/>
          <c:h val="0.6307048999023999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Лист3!$A$24</c:f>
              <c:strCache>
                <c:ptCount val="1"/>
                <c:pt idx="0">
                  <c:v>Україна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9170575250092984E-3"/>
                  <c:y val="2.2922253401901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E7-4FF1-8F5C-6ADBEB6A120F}"/>
                </c:ext>
              </c:extLst>
            </c:dLbl>
            <c:dLbl>
              <c:idx val="1"/>
              <c:layout>
                <c:manualLayout>
                  <c:x val="9.5852876250464916E-3"/>
                  <c:y val="1.1461126700950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E7-4FF1-8F5C-6ADBEB6A120F}"/>
                </c:ext>
              </c:extLst>
            </c:dLbl>
            <c:dLbl>
              <c:idx val="2"/>
              <c:layout>
                <c:manualLayout>
                  <c:x val="1.5336460200074458E-2"/>
                  <c:y val="2.8652816752376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E7-4FF1-8F5C-6ADBEB6A120F}"/>
                </c:ext>
              </c:extLst>
            </c:dLbl>
            <c:dLbl>
              <c:idx val="3"/>
              <c:layout>
                <c:manualLayout>
                  <c:x val="9.5852876250464916E-3"/>
                  <c:y val="1.7191690051426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E7-4FF1-8F5C-6ADBEB6A12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Лист3!$B$23:$E$23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Лист3!$B$24:$E$24</c:f>
              <c:numCache>
                <c:formatCode>0.0%</c:formatCode>
                <c:ptCount val="4"/>
                <c:pt idx="0">
                  <c:v>3.5000000000000003E-2</c:v>
                </c:pt>
                <c:pt idx="1">
                  <c:v>0.33200000000000002</c:v>
                </c:pt>
                <c:pt idx="2">
                  <c:v>0.38</c:v>
                </c:pt>
                <c:pt idx="3">
                  <c:v>0.253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2A-4BD4-95BE-89F993A7F232}"/>
            </c:ext>
          </c:extLst>
        </c:ser>
        <c:ser>
          <c:idx val="1"/>
          <c:order val="1"/>
          <c:tx>
            <c:strRef>
              <c:f>Лист3!$A$25</c:f>
              <c:strCache>
                <c:ptCount val="1"/>
                <c:pt idx="0">
                  <c:v>ССЗШ№142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170575250092983E-2"/>
                  <c:y val="-8.5958450257130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E7-4FF1-8F5C-6ADBEB6A120F}"/>
                </c:ext>
              </c:extLst>
            </c:dLbl>
            <c:dLbl>
              <c:idx val="1"/>
              <c:layout>
                <c:manualLayout>
                  <c:x val="1.9170575250092983E-2"/>
                  <c:y val="-0.15472521046283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E7-4FF1-8F5C-6ADBEB6A120F}"/>
                </c:ext>
              </c:extLst>
            </c:dLbl>
            <c:dLbl>
              <c:idx val="2"/>
              <c:layout>
                <c:manualLayout>
                  <c:x val="2.6838805350130179E-2"/>
                  <c:y val="-0.197704435591400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E7-4FF1-8F5C-6ADBEB6A120F}"/>
                </c:ext>
              </c:extLst>
            </c:dLbl>
            <c:dLbl>
              <c:idx val="3"/>
              <c:layout>
                <c:manualLayout>
                  <c:x val="1.9170575250092983E-2"/>
                  <c:y val="-0.10601542198379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E7-4FF1-8F5C-6ADBEB6A12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Лист3!$B$23:$E$23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Лист3!$B$25:$E$25</c:f>
              <c:numCache>
                <c:formatCode>0.0%</c:formatCode>
                <c:ptCount val="4"/>
                <c:pt idx="0">
                  <c:v>6.6000000000000003E-2</c:v>
                </c:pt>
                <c:pt idx="1">
                  <c:v>0.33300000000000002</c:v>
                </c:pt>
                <c:pt idx="2">
                  <c:v>0.46600000000000003</c:v>
                </c:pt>
                <c:pt idx="3">
                  <c:v>0.13300000000000001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2A-4BD4-95BE-89F993A7F2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677504"/>
        <c:axId val="144699776"/>
        <c:axId val="0"/>
      </c:bar3DChart>
      <c:catAx>
        <c:axId val="14467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4699776"/>
        <c:crosses val="autoZero"/>
        <c:auto val="1"/>
        <c:lblAlgn val="ctr"/>
        <c:lblOffset val="100"/>
        <c:noMultiLvlLbl val="0"/>
      </c:catAx>
      <c:valAx>
        <c:axId val="14469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467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solidFill>
      <a:srgbClr val="FFFFCC">
        <a:alpha val="44000"/>
      </a:srgbClr>
    </a:solidFill>
    <a:ln>
      <a:solidFill>
        <a:schemeClr val="accent6">
          <a:lumMod val="75000"/>
        </a:schemeClr>
      </a:solidFill>
    </a:ln>
    <a:effectLst/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 rot="0" vert="horz"/>
          <a:lstStyle/>
          <a:p>
            <a:pPr>
              <a:defRPr sz="1600">
                <a:solidFill>
                  <a:srgbClr val="0000FF"/>
                </a:solidFill>
              </a:defRPr>
            </a:pPr>
            <a:r>
              <a:rPr lang="ru-RU" sz="1600" dirty="0" err="1">
                <a:solidFill>
                  <a:srgbClr val="0000FF"/>
                </a:solidFill>
              </a:rPr>
              <a:t>Розбіжність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оцінювання</a:t>
            </a:r>
            <a:r>
              <a:rPr lang="ru-RU" sz="1600" dirty="0">
                <a:solidFill>
                  <a:srgbClr val="0000FF"/>
                </a:solidFill>
              </a:rPr>
              <a:t>-математика РІЧНА та ДПА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8579596820396867E-2"/>
          <c:y val="0.11241112098655705"/>
          <c:w val="0.88067107467362016"/>
          <c:h val="0.65253069874952163"/>
        </c:manualLayout>
      </c:layout>
      <c:lineChart>
        <c:grouping val="standard"/>
        <c:varyColors val="0"/>
        <c:ser>
          <c:idx val="0"/>
          <c:order val="0"/>
          <c:tx>
            <c:strRef>
              <c:f>Лист5!$A$28</c:f>
              <c:strCache>
                <c:ptCount val="1"/>
                <c:pt idx="0">
                  <c:v>АЛГЕБРА</c:v>
                </c:pt>
              </c:strCache>
            </c:strRef>
          </c:tx>
          <c:spPr>
            <a:ln w="66675">
              <a:solidFill>
                <a:srgbClr val="00B050"/>
              </a:solidFill>
            </a:ln>
          </c:spPr>
          <c:marker>
            <c:spPr>
              <a:solidFill>
                <a:srgbClr val="00CC66"/>
              </a:solidFill>
            </c:spPr>
          </c:marker>
          <c:dLbls>
            <c:dLbl>
              <c:idx val="0"/>
              <c:layout>
                <c:manualLayout>
                  <c:x val="-3.8917925241421979E-2"/>
                  <c:y val="-3.76009532891407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E4-4642-9BC9-EE0BEA3847D3}"/>
                </c:ext>
              </c:extLst>
            </c:dLbl>
            <c:dLbl>
              <c:idx val="1"/>
              <c:layout>
                <c:manualLayout>
                  <c:x val="-5.2759524540846224E-2"/>
                  <c:y val="-3.306924230641039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E4-4642-9BC9-EE0BEA3847D3}"/>
                </c:ext>
              </c:extLst>
            </c:dLbl>
            <c:dLbl>
              <c:idx val="3"/>
              <c:layout>
                <c:manualLayout>
                  <c:x val="-4.4105257367917726E-2"/>
                  <c:y val="3.5886251836215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E4-4642-9BC9-EE0BEA3847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Лист5!$B$27:$E$27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Лист5!$B$28:$E$28</c:f>
              <c:numCache>
                <c:formatCode>0%</c:formatCode>
                <c:ptCount val="4"/>
                <c:pt idx="0">
                  <c:v>6.6000000000000003E-2</c:v>
                </c:pt>
                <c:pt idx="1">
                  <c:v>0.26600000000000001</c:v>
                </c:pt>
                <c:pt idx="2">
                  <c:v>0.6</c:v>
                </c:pt>
                <c:pt idx="3">
                  <c:v>6.6000000000000003E-2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B72-46BF-AE44-4F3B9216707E}"/>
            </c:ext>
          </c:extLst>
        </c:ser>
        <c:ser>
          <c:idx val="1"/>
          <c:order val="1"/>
          <c:tx>
            <c:strRef>
              <c:f>Лист5!$A$29</c:f>
              <c:strCache>
                <c:ptCount val="1"/>
                <c:pt idx="0">
                  <c:v>ГЕОМЕТРІЯ</c:v>
                </c:pt>
              </c:strCache>
            </c:strRef>
          </c:tx>
          <c:spPr>
            <a:ln w="69850">
              <a:solidFill>
                <a:srgbClr val="00B0F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8.9062135797547543E-2"/>
                  <c:y val="-3.76009532891407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E4-4642-9BC9-EE0BEA3847D3}"/>
                </c:ext>
              </c:extLst>
            </c:dLbl>
            <c:dLbl>
              <c:idx val="1"/>
              <c:layout>
                <c:manualLayout>
                  <c:x val="-5.2759524540846224E-2"/>
                  <c:y val="4.56845458529299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E4-4642-9BC9-EE0BEA3847D3}"/>
                </c:ext>
              </c:extLst>
            </c:dLbl>
            <c:dLbl>
              <c:idx val="3"/>
              <c:layout>
                <c:manualLayout>
                  <c:x val="-4.3444246935525682E-3"/>
                  <c:y val="2.60879578195016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E4-4642-9BC9-EE0BEA3847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Лист5!$B$27:$E$27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Лист5!$B$29:$E$29</c:f>
              <c:numCache>
                <c:formatCode>0%</c:formatCode>
                <c:ptCount val="4"/>
                <c:pt idx="0">
                  <c:v>6.6000000000000003E-2</c:v>
                </c:pt>
                <c:pt idx="1">
                  <c:v>0.2</c:v>
                </c:pt>
                <c:pt idx="2">
                  <c:v>0.6</c:v>
                </c:pt>
                <c:pt idx="3">
                  <c:v>0.13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B72-46BF-AE44-4F3B9216707E}"/>
            </c:ext>
          </c:extLst>
        </c:ser>
        <c:ser>
          <c:idx val="2"/>
          <c:order val="2"/>
          <c:tx>
            <c:strRef>
              <c:f>Лист5!$A$30</c:f>
              <c:strCache>
                <c:ptCount val="1"/>
                <c:pt idx="0">
                  <c:v>ЗНО-ДПА</c:v>
                </c:pt>
              </c:strCache>
            </c:strRef>
          </c:tx>
          <c:spPr>
            <a:ln w="6985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8.820629407190049E-2"/>
                  <c:y val="3.3436678332037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E4-4642-9BC9-EE0BEA3847D3}"/>
                </c:ext>
              </c:extLst>
            </c:dLbl>
            <c:dLbl>
              <c:idx val="2"/>
              <c:layout>
                <c:manualLayout>
                  <c:x val="-7.6111096588396501E-2"/>
                  <c:y val="4.56845458529299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E4-4642-9BC9-EE0BEA3847D3}"/>
                </c:ext>
              </c:extLst>
            </c:dLbl>
            <c:dLbl>
              <c:idx val="3"/>
              <c:layout>
                <c:manualLayout>
                  <c:x val="-2.4237775323439008E-2"/>
                  <c:y val="-4.2500100297497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E4-4642-9BC9-EE0BEA3847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Лист5!$B$27:$E$27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Лист5!$B$30:$E$30</c:f>
              <c:numCache>
                <c:formatCode>0.0%</c:formatCode>
                <c:ptCount val="4"/>
                <c:pt idx="0">
                  <c:v>6.6000000000000003E-2</c:v>
                </c:pt>
                <c:pt idx="1">
                  <c:v>0.33300000000000002</c:v>
                </c:pt>
                <c:pt idx="2">
                  <c:v>0.46600000000000003</c:v>
                </c:pt>
                <c:pt idx="3">
                  <c:v>0.13300000000000001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B72-46BF-AE44-4F3B9216707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4773888"/>
        <c:axId val="144775424"/>
      </c:lineChart>
      <c:catAx>
        <c:axId val="14477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ru-RU"/>
          </a:p>
        </c:txPr>
        <c:crossAx val="144775424"/>
        <c:crosses val="autoZero"/>
        <c:auto val="1"/>
        <c:lblAlgn val="ctr"/>
        <c:lblOffset val="100"/>
        <c:noMultiLvlLbl val="0"/>
      </c:catAx>
      <c:valAx>
        <c:axId val="14477542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/>
            </a:pPr>
            <a:endParaRPr lang="ru-RU"/>
          </a:p>
        </c:txPr>
        <c:crossAx val="144773888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solidFill>
      <a:srgbClr val="FFFFCC">
        <a:alpha val="44000"/>
      </a:srgbClr>
    </a:solidFill>
  </c:spPr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err="1">
                <a:solidFill>
                  <a:srgbClr val="0000FF"/>
                </a:solidFill>
              </a:rPr>
              <a:t>Історія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b="1" dirty="0" err="1">
                <a:solidFill>
                  <a:srgbClr val="0000FF"/>
                </a:solidFill>
              </a:rPr>
              <a:t>України</a:t>
            </a:r>
            <a:r>
              <a:rPr lang="ru-RU" sz="1800" b="1" dirty="0">
                <a:solidFill>
                  <a:srgbClr val="0000FF"/>
                </a:solidFill>
              </a:rPr>
              <a:t>-ЗНО (%)</a:t>
            </a:r>
          </a:p>
        </c:rich>
      </c:tx>
      <c:layout>
        <c:manualLayout>
          <c:xMode val="edge"/>
          <c:yMode val="edge"/>
          <c:x val="0.5276066290988245"/>
          <c:y val="2.853032669572661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2409002081774901E-2"/>
          <c:y val="0.10611552420101471"/>
          <c:w val="0.89733863345104925"/>
          <c:h val="0.630596137466207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Лист2!$A$109</c:f>
              <c:strCache>
                <c:ptCount val="1"/>
                <c:pt idx="0">
                  <c:v>Україна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4697441025071289E-2"/>
                  <c:y val="-2.5936660632479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E9-4A3A-B3C9-AD5B87B6F339}"/>
                </c:ext>
              </c:extLst>
            </c:dLbl>
            <c:dLbl>
              <c:idx val="1"/>
              <c:layout>
                <c:manualLayout>
                  <c:x val="-1.6330490027857018E-2"/>
                  <c:y val="5.187332126495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E9-4A3A-B3C9-AD5B87B6F339}"/>
                </c:ext>
              </c:extLst>
            </c:dLbl>
            <c:dLbl>
              <c:idx val="2"/>
              <c:layout>
                <c:manualLayout>
                  <c:x val="-8.1652450139284936E-3"/>
                  <c:y val="3.1123992758974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E9-4A3A-B3C9-AD5B87B6F3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Лист2!$C$108:$H$108</c:f>
              <c:strCache>
                <c:ptCount val="6"/>
                <c:pt idx="0">
                  <c:v>Не подолали поріг</c:v>
                </c:pt>
                <c:pt idx="1">
                  <c:v>100-120б.</c:v>
                </c:pt>
                <c:pt idx="2">
                  <c:v>120-140б.</c:v>
                </c:pt>
                <c:pt idx="3">
                  <c:v>140-160б.</c:v>
                </c:pt>
                <c:pt idx="4">
                  <c:v>160- 180б.</c:v>
                </c:pt>
                <c:pt idx="5">
                  <c:v>180 - 200 б.</c:v>
                </c:pt>
              </c:strCache>
            </c:strRef>
          </c:cat>
          <c:val>
            <c:numRef>
              <c:f>Лист2!$C$109:$H$109</c:f>
              <c:numCache>
                <c:formatCode>0.00%</c:formatCode>
                <c:ptCount val="6"/>
                <c:pt idx="0">
                  <c:v>0.14299999999999999</c:v>
                </c:pt>
                <c:pt idx="1">
                  <c:v>0.27950000000000003</c:v>
                </c:pt>
                <c:pt idx="2">
                  <c:v>0.2175</c:v>
                </c:pt>
                <c:pt idx="3">
                  <c:v>0.18779999999999999</c:v>
                </c:pt>
                <c:pt idx="4">
                  <c:v>0.1157</c:v>
                </c:pt>
                <c:pt idx="5">
                  <c:v>5.6500000000000002E-2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89-43B6-9693-D0C47A04D2FE}"/>
            </c:ext>
          </c:extLst>
        </c:ser>
        <c:ser>
          <c:idx val="1"/>
          <c:order val="1"/>
          <c:tx>
            <c:strRef>
              <c:f>Лист2!$A$110</c:f>
              <c:strCache>
                <c:ptCount val="1"/>
                <c:pt idx="0">
                  <c:v>м.Дніпро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1652450139285092E-3"/>
                  <c:y val="3.1123992758974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E9-4A3A-B3C9-AD5B87B6F339}"/>
                </c:ext>
              </c:extLst>
            </c:dLbl>
            <c:dLbl>
              <c:idx val="2"/>
              <c:layout>
                <c:manualLayout>
                  <c:x val="-1.4697441025071289E-2"/>
                  <c:y val="-1.2968330316239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E9-4A3A-B3C9-AD5B87B6F339}"/>
                </c:ext>
              </c:extLst>
            </c:dLbl>
            <c:dLbl>
              <c:idx val="5"/>
              <c:layout>
                <c:manualLayout>
                  <c:x val="2.12296370362142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E9-4A3A-B3C9-AD5B87B6F3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Лист2!$C$108:$H$108</c:f>
              <c:strCache>
                <c:ptCount val="6"/>
                <c:pt idx="0">
                  <c:v>Не подолали поріг</c:v>
                </c:pt>
                <c:pt idx="1">
                  <c:v>100-120б.</c:v>
                </c:pt>
                <c:pt idx="2">
                  <c:v>120-140б.</c:v>
                </c:pt>
                <c:pt idx="3">
                  <c:v>140-160б.</c:v>
                </c:pt>
                <c:pt idx="4">
                  <c:v>160- 180б.</c:v>
                </c:pt>
                <c:pt idx="5">
                  <c:v>180 - 200 б.</c:v>
                </c:pt>
              </c:strCache>
            </c:strRef>
          </c:cat>
          <c:val>
            <c:numRef>
              <c:f>Лист2!$C$110:$H$110</c:f>
              <c:numCache>
                <c:formatCode>0.00%</c:formatCode>
                <c:ptCount val="6"/>
                <c:pt idx="0">
                  <c:v>8.5999999999999993E-2</c:v>
                </c:pt>
                <c:pt idx="1">
                  <c:v>5.1999999999999998E-2</c:v>
                </c:pt>
                <c:pt idx="2">
                  <c:v>0.216</c:v>
                </c:pt>
                <c:pt idx="3">
                  <c:v>1.4999999999999999E-2</c:v>
                </c:pt>
                <c:pt idx="4" formatCode="0%">
                  <c:v>0.16</c:v>
                </c:pt>
                <c:pt idx="5">
                  <c:v>6.8000000000000005E-2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89-43B6-9693-D0C47A04D2FE}"/>
            </c:ext>
          </c:extLst>
        </c:ser>
        <c:ser>
          <c:idx val="2"/>
          <c:order val="2"/>
          <c:tx>
            <c:strRef>
              <c:f>Лист2!$A$111</c:f>
              <c:strCache>
                <c:ptCount val="1"/>
                <c:pt idx="0">
                  <c:v>АНД район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2.6128784044571179E-2"/>
                  <c:y val="-1.5561996379487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E9-4A3A-B3C9-AD5B87B6F339}"/>
                </c:ext>
              </c:extLst>
            </c:dLbl>
            <c:dLbl>
              <c:idx val="3"/>
              <c:layout>
                <c:manualLayout>
                  <c:x val="6.5321960111427947E-3"/>
                  <c:y val="-2.07493285059830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E9-4A3A-B3C9-AD5B87B6F339}"/>
                </c:ext>
              </c:extLst>
            </c:dLbl>
            <c:dLbl>
              <c:idx val="4"/>
              <c:layout>
                <c:manualLayout>
                  <c:x val="2.4495735041785479E-2"/>
                  <c:y val="-5.187332126495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E9-4A3A-B3C9-AD5B87B6F339}"/>
                </c:ext>
              </c:extLst>
            </c:dLbl>
            <c:dLbl>
              <c:idx val="5"/>
              <c:layout>
                <c:manualLayout>
                  <c:x val="3.5927078061285492E-2"/>
                  <c:y val="2.5936660632478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E9-4A3A-B3C9-AD5B87B6F3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Лист2!$C$108:$H$108</c:f>
              <c:strCache>
                <c:ptCount val="6"/>
                <c:pt idx="0">
                  <c:v>Не подолали поріг</c:v>
                </c:pt>
                <c:pt idx="1">
                  <c:v>100-120б.</c:v>
                </c:pt>
                <c:pt idx="2">
                  <c:v>120-140б.</c:v>
                </c:pt>
                <c:pt idx="3">
                  <c:v>140-160б.</c:v>
                </c:pt>
                <c:pt idx="4">
                  <c:v>160- 180б.</c:v>
                </c:pt>
                <c:pt idx="5">
                  <c:v>180 - 200 б.</c:v>
                </c:pt>
              </c:strCache>
            </c:strRef>
          </c:cat>
          <c:val>
            <c:numRef>
              <c:f>Лист2!$C$111:$H$111</c:f>
              <c:numCache>
                <c:formatCode>0.0%</c:formatCode>
                <c:ptCount val="6"/>
                <c:pt idx="0">
                  <c:v>0.12720000000000001</c:v>
                </c:pt>
                <c:pt idx="1">
                  <c:v>0.28820000000000001</c:v>
                </c:pt>
                <c:pt idx="2">
                  <c:v>0.2142</c:v>
                </c:pt>
                <c:pt idx="3">
                  <c:v>0.19320000000000001</c:v>
                </c:pt>
                <c:pt idx="4">
                  <c:v>0.13370000000000001</c:v>
                </c:pt>
                <c:pt idx="5">
                  <c:v>4.3499999999999997E-2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89-43B6-9693-D0C47A04D2FE}"/>
            </c:ext>
          </c:extLst>
        </c:ser>
        <c:ser>
          <c:idx val="3"/>
          <c:order val="3"/>
          <c:tx>
            <c:strRef>
              <c:f>Лист2!$A$112</c:f>
              <c:strCache>
                <c:ptCount val="1"/>
                <c:pt idx="0">
                  <c:v>СЗШ№142</c:v>
                </c:pt>
              </c:strCache>
            </c:strRef>
          </c:tx>
          <c:spPr>
            <a:solidFill>
              <a:srgbClr val="06FA1D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1027931052928306E-2"/>
                  <c:y val="2.5936660632478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E9-4A3A-B3C9-AD5B87B6F339}"/>
                </c:ext>
              </c:extLst>
            </c:dLbl>
            <c:dLbl>
              <c:idx val="2"/>
              <c:layout>
                <c:manualLayout>
                  <c:x val="9.7982940167141916E-3"/>
                  <c:y val="2.5936660632478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FE9-4A3A-B3C9-AD5B87B6F339}"/>
                </c:ext>
              </c:extLst>
            </c:dLbl>
            <c:dLbl>
              <c:idx val="3"/>
              <c:layout>
                <c:manualLayout>
                  <c:x val="2.7761833047356878E-2"/>
                  <c:y val="5.1871279008214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FE9-4A3A-B3C9-AD5B87B6F339}"/>
                </c:ext>
              </c:extLst>
            </c:dLbl>
            <c:dLbl>
              <c:idx val="4"/>
              <c:layout>
                <c:manualLayout>
                  <c:x val="2.1229637036214083E-2"/>
                  <c:y val="2.5936660632478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FE9-4A3A-B3C9-AD5B87B6F339}"/>
                </c:ext>
              </c:extLst>
            </c:dLbl>
            <c:dLbl>
              <c:idx val="5"/>
              <c:layout>
                <c:manualLayout>
                  <c:x val="2.9394882050142578E-2"/>
                  <c:y val="-1.037466425299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FE9-4A3A-B3C9-AD5B87B6F3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Лист2!$C$108:$H$108</c:f>
              <c:strCache>
                <c:ptCount val="6"/>
                <c:pt idx="0">
                  <c:v>Не подолали поріг</c:v>
                </c:pt>
                <c:pt idx="1">
                  <c:v>100-120б.</c:v>
                </c:pt>
                <c:pt idx="2">
                  <c:v>120-140б.</c:v>
                </c:pt>
                <c:pt idx="3">
                  <c:v>140-160б.</c:v>
                </c:pt>
                <c:pt idx="4">
                  <c:v>160- 180б.</c:v>
                </c:pt>
                <c:pt idx="5">
                  <c:v>180 - 200 б.</c:v>
                </c:pt>
              </c:strCache>
            </c:strRef>
          </c:cat>
          <c:val>
            <c:numRef>
              <c:f>Лист2!$C$112:$H$112</c:f>
              <c:numCache>
                <c:formatCode>0.0%</c:formatCode>
                <c:ptCount val="6"/>
                <c:pt idx="0">
                  <c:v>0.13039999999999999</c:v>
                </c:pt>
                <c:pt idx="1">
                  <c:v>0.3478</c:v>
                </c:pt>
                <c:pt idx="2">
                  <c:v>0.30430000000000001</c:v>
                </c:pt>
                <c:pt idx="3">
                  <c:v>0.1739</c:v>
                </c:pt>
                <c:pt idx="4">
                  <c:v>4.3499999999999997E-2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D89-43B6-9693-D0C47A04D2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879616"/>
        <c:axId val="144881152"/>
        <c:axId val="0"/>
      </c:bar3DChart>
      <c:catAx>
        <c:axId val="14487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881152"/>
        <c:crosses val="autoZero"/>
        <c:auto val="1"/>
        <c:lblAlgn val="ctr"/>
        <c:lblOffset val="100"/>
        <c:noMultiLvlLbl val="0"/>
      </c:catAx>
      <c:valAx>
        <c:axId val="14488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87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CC">
        <a:alpha val="53000"/>
      </a:srgbClr>
    </a:solidFill>
    <a:ln>
      <a:solidFill>
        <a:srgbClr val="00CC66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00000000000001"/>
          <c:y val="1.4445136187386435E-2"/>
          <c:w val="0.59722222222222221"/>
          <c:h val="0.5403444668766170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DD-4AD9-8AE2-0437C17E36A5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DD-4AD9-8AE2-0437C17E36A5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8DD-4AD9-8AE2-0437C17E36A5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rgbClr val="00CC66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8DD-4AD9-8AE2-0437C17E36A5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8DD-4AD9-8AE2-0437C17E36A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8DD-4AD9-8AE2-0437C17E36A5}"/>
              </c:ext>
            </c:extLst>
          </c:dPt>
          <c:dLbls>
            <c:dLbl>
              <c:idx val="4"/>
              <c:layout>
                <c:manualLayout>
                  <c:x val="3.6552602799649996E-2"/>
                  <c:y val="2.07341481475911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8DD-4AD9-8AE2-0437C17E36A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0000FF"/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Лист2!$C$131:$H$131</c:f>
              <c:strCache>
                <c:ptCount val="6"/>
                <c:pt idx="0">
                  <c:v>Не подолали поріг</c:v>
                </c:pt>
                <c:pt idx="1">
                  <c:v>100-120б.</c:v>
                </c:pt>
                <c:pt idx="2">
                  <c:v>120-140б.</c:v>
                </c:pt>
                <c:pt idx="3">
                  <c:v>140-160б.</c:v>
                </c:pt>
                <c:pt idx="4">
                  <c:v>160- 180б.</c:v>
                </c:pt>
                <c:pt idx="5">
                  <c:v>180 - 200 б.</c:v>
                </c:pt>
              </c:strCache>
            </c:strRef>
          </c:cat>
          <c:val>
            <c:numRef>
              <c:f>Лист2!$C$132:$H$132</c:f>
              <c:numCache>
                <c:formatCode>0.0%</c:formatCode>
                <c:ptCount val="6"/>
                <c:pt idx="0">
                  <c:v>0.13039999999999999</c:v>
                </c:pt>
                <c:pt idx="1">
                  <c:v>0.3478</c:v>
                </c:pt>
                <c:pt idx="2">
                  <c:v>0.30430000000000001</c:v>
                </c:pt>
                <c:pt idx="3">
                  <c:v>0.1739</c:v>
                </c:pt>
                <c:pt idx="4">
                  <c:v>4.3499999999999997E-2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8DD-4AD9-8AE2-0437C17E3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06233595800524"/>
          <c:y val="0.54912889862342273"/>
          <c:w val="0.76709755030621174"/>
          <c:h val="0.450871101376577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51881014873141"/>
          <c:y val="8.8119678098245256E-3"/>
          <c:w val="0.63407370953630793"/>
          <c:h val="0.59079006709445336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06233595800524"/>
          <c:y val="0.66250652389268072"/>
          <c:w val="0.71987532808398946"/>
          <c:h val="0.321964522658923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err="1">
                <a:solidFill>
                  <a:srgbClr val="0000FF"/>
                </a:solidFill>
              </a:rPr>
              <a:t>історія</a:t>
            </a:r>
            <a:r>
              <a:rPr lang="ru-RU" sz="1600" b="1" dirty="0">
                <a:solidFill>
                  <a:srgbClr val="0000FF"/>
                </a:solidFill>
              </a:rPr>
              <a:t> ДПА (%)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0909440760877657E-2"/>
          <c:y val="0.11664423649897486"/>
          <c:w val="0.9599987172101152"/>
          <c:h val="0.678027883265495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Лист3!$A$10</c:f>
              <c:strCache>
                <c:ptCount val="1"/>
                <c:pt idx="0">
                  <c:v>Україна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3.4546562409445883E-2"/>
                  <c:y val="1.6033572027350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8D-4BF1-BDF5-032332A2C175}"/>
                </c:ext>
              </c:extLst>
            </c:dLbl>
            <c:dLbl>
              <c:idx val="2"/>
              <c:layout>
                <c:manualLayout>
                  <c:x val="-3.8183042663071869E-2"/>
                  <c:y val="2.4050358041025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8D-4BF1-BDF5-032332A2C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Лист3!$B$9:$E$9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Лист3!$B$10:$E$10</c:f>
              <c:numCache>
                <c:formatCode>0.0%</c:formatCode>
                <c:ptCount val="4"/>
                <c:pt idx="0">
                  <c:v>5.6000000000000001E-2</c:v>
                </c:pt>
                <c:pt idx="1">
                  <c:v>0.55300000000000005</c:v>
                </c:pt>
                <c:pt idx="2">
                  <c:v>0.28499999999999998</c:v>
                </c:pt>
                <c:pt idx="3">
                  <c:v>0.106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73-4404-8AC7-B8169B9E8996}"/>
            </c:ext>
          </c:extLst>
        </c:ser>
        <c:ser>
          <c:idx val="1"/>
          <c:order val="1"/>
          <c:tx>
            <c:strRef>
              <c:f>Лист3!$A$11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layout>
                <c:manualLayout>
                  <c:x val="2.7273601902194144E-2"/>
                  <c:y val="-1.2025179020512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8D-4BF1-BDF5-032332A2C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Лист3!$B$9:$E$9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Лист3!$B$11:$E$11</c:f>
              <c:numCache>
                <c:formatCode>0.0%</c:formatCode>
                <c:ptCount val="4"/>
                <c:pt idx="0">
                  <c:v>4.3999999999999997E-2</c:v>
                </c:pt>
                <c:pt idx="1">
                  <c:v>0.57299999999999995</c:v>
                </c:pt>
                <c:pt idx="2">
                  <c:v>0.29899999999999999</c:v>
                </c:pt>
                <c:pt idx="3">
                  <c:v>8.4000000000000005E-2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73-4404-8AC7-B8169B9E8996}"/>
            </c:ext>
          </c:extLst>
        </c:ser>
        <c:ser>
          <c:idx val="2"/>
          <c:order val="2"/>
          <c:tx>
            <c:strRef>
              <c:f>Лист3!$A$12</c:f>
              <c:strCache>
                <c:ptCount val="1"/>
                <c:pt idx="0">
                  <c:v>ССЗШ№142</c:v>
                </c:pt>
              </c:strCache>
            </c:strRef>
          </c:tx>
          <c:spPr>
            <a:solidFill>
              <a:srgbClr val="06FA1D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72832228263297E-2"/>
                  <c:y val="-2.8058751047863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8D-4BF1-BDF5-032332A2C175}"/>
                </c:ext>
              </c:extLst>
            </c:dLbl>
            <c:dLbl>
              <c:idx val="1"/>
              <c:layout>
                <c:manualLayout>
                  <c:x val="5.4547203804388288E-2"/>
                  <c:y val="-8.0167860136752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8D-4BF1-BDF5-032332A2C175}"/>
                </c:ext>
              </c:extLst>
            </c:dLbl>
            <c:dLbl>
              <c:idx val="2"/>
              <c:layout>
                <c:manualLayout>
                  <c:x val="4.18195229166976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8D-4BF1-BDF5-032332A2C175}"/>
                </c:ext>
              </c:extLst>
            </c:dLbl>
            <c:dLbl>
              <c:idx val="3"/>
              <c:layout>
                <c:manualLayout>
                  <c:x val="3.27283222826329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8D-4BF1-BDF5-032332A2C1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Лист3!$B$9:$E$9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Лист3!$B$12:$E$12</c:f>
              <c:numCache>
                <c:formatCode>0.0%</c:formatCode>
                <c:ptCount val="4"/>
                <c:pt idx="0">
                  <c:v>0</c:v>
                </c:pt>
                <c:pt idx="1">
                  <c:v>0.55000000000000004</c:v>
                </c:pt>
                <c:pt idx="2">
                  <c:v>0.4</c:v>
                </c:pt>
                <c:pt idx="3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173-4404-8AC7-B8169B9E89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122816"/>
        <c:axId val="145124352"/>
        <c:axId val="0"/>
      </c:bar3DChart>
      <c:catAx>
        <c:axId val="14512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124352"/>
        <c:crosses val="autoZero"/>
        <c:auto val="1"/>
        <c:lblAlgn val="ctr"/>
        <c:lblOffset val="100"/>
        <c:noMultiLvlLbl val="0"/>
      </c:catAx>
      <c:valAx>
        <c:axId val="1451243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4512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CC">
        <a:alpha val="56000"/>
      </a:srgb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tx>
        <c:rich>
          <a:bodyPr rot="0" vert="horz"/>
          <a:lstStyle/>
          <a:p>
            <a:pPr>
              <a:defRPr sz="1600">
                <a:solidFill>
                  <a:srgbClr val="0000FF"/>
                </a:solidFill>
              </a:defRPr>
            </a:pPr>
            <a:r>
              <a:rPr lang="ru-RU" sz="1600" dirty="0" err="1">
                <a:solidFill>
                  <a:srgbClr val="0000FF"/>
                </a:solidFill>
              </a:rPr>
              <a:t>якість</a:t>
            </a:r>
            <a:r>
              <a:rPr lang="ru-RU" sz="1600" dirty="0">
                <a:solidFill>
                  <a:srgbClr val="0000FF"/>
                </a:solidFill>
              </a:rPr>
              <a:t> </a:t>
            </a:r>
            <a:r>
              <a:rPr lang="ru-RU" sz="1600" dirty="0" err="1">
                <a:solidFill>
                  <a:srgbClr val="0000FF"/>
                </a:solidFill>
              </a:rPr>
              <a:t>знань</a:t>
            </a:r>
            <a:r>
              <a:rPr lang="ru-RU" sz="1600" dirty="0">
                <a:solidFill>
                  <a:srgbClr val="0000FF"/>
                </a:solidFill>
              </a:rPr>
              <a:t>-ДПА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7150"/>
          </c:spPr>
          <c:dLbls>
            <c:dLbl>
              <c:idx val="0"/>
              <c:spPr/>
              <c:txPr>
                <a:bodyPr rot="0" vert="horz"/>
                <a:lstStyle/>
                <a:p>
                  <a:pPr>
                    <a:defRPr sz="16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Лист4!$A$35:$A$37</c:f>
              <c:strCache>
                <c:ptCount val="3"/>
                <c:pt idx="0">
                  <c:v>ССЗШ№142</c:v>
                </c:pt>
                <c:pt idx="1">
                  <c:v>УКРАЇНА</c:v>
                </c:pt>
                <c:pt idx="2">
                  <c:v>ОБЛАСТЬ</c:v>
                </c:pt>
              </c:strCache>
            </c:strRef>
          </c:cat>
          <c:val>
            <c:numRef>
              <c:f>Лист4!$B$35:$B$37</c:f>
              <c:numCache>
                <c:formatCode>0.0%</c:formatCode>
                <c:ptCount val="3"/>
                <c:pt idx="0">
                  <c:v>0.45</c:v>
                </c:pt>
                <c:pt idx="1">
                  <c:v>0.39100000000000001</c:v>
                </c:pt>
                <c:pt idx="2">
                  <c:v>0.38300000000000001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63-425B-A9E7-EFBCADC0AE7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4974592"/>
        <c:axId val="144975744"/>
      </c:lineChart>
      <c:catAx>
        <c:axId val="14497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 b="1"/>
            </a:pPr>
            <a:endParaRPr lang="ru-RU"/>
          </a:p>
        </c:txPr>
        <c:crossAx val="144975744"/>
        <c:crosses val="autoZero"/>
        <c:auto val="1"/>
        <c:lblAlgn val="ctr"/>
        <c:lblOffset val="100"/>
        <c:noMultiLvlLbl val="0"/>
      </c:catAx>
      <c:valAx>
        <c:axId val="144975744"/>
        <c:scaling>
          <c:orientation val="minMax"/>
          <c:min val="0.30000000000000004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44974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77687940989451"/>
          <c:y val="9.3373153287197835E-2"/>
          <c:w val="0.45007929019751158"/>
          <c:h val="0.5404635571684250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80-4BAF-8AFA-269D44EEA5F5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80-4BAF-8AFA-269D44EEA5F5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B80-4BAF-8AFA-269D44EEA5F5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B80-4BAF-8AFA-269D44EEA5F5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B80-4BAF-8AFA-269D44EEA5F5}"/>
              </c:ext>
            </c:extLst>
          </c:dPt>
          <c:dPt>
            <c:idx val="5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B80-4BAF-8AFA-269D44EEA5F5}"/>
              </c:ext>
            </c:extLst>
          </c:dPt>
          <c:dLbls>
            <c:dLbl>
              <c:idx val="0"/>
              <c:layout>
                <c:manualLayout>
                  <c:x val="1.3458335549791757E-2"/>
                  <c:y val="5.937249705827095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80-4BAF-8AFA-269D44EEA5F5}"/>
                </c:ext>
              </c:extLst>
            </c:dLbl>
            <c:dLbl>
              <c:idx val="2"/>
              <c:layout>
                <c:manualLayout>
                  <c:x val="-6.1426887586773317E-2"/>
                  <c:y val="-0.1342937378251970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80-4BAF-8AFA-269D44EEA5F5}"/>
                </c:ext>
              </c:extLst>
            </c:dLbl>
            <c:dLbl>
              <c:idx val="5"/>
              <c:layout>
                <c:manualLayout>
                  <c:x val="-5.1337294357261913E-2"/>
                  <c:y val="8.63318721979294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1998543395953527E-2"/>
                      <c:h val="6.56405056312514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B80-4BAF-8AFA-269D44EEA5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Лист2!$C$39:$H$39</c:f>
              <c:strCache>
                <c:ptCount val="6"/>
                <c:pt idx="0">
                  <c:v>Не подолали поріг</c:v>
                </c:pt>
                <c:pt idx="1">
                  <c:v>100-120б.</c:v>
                </c:pt>
                <c:pt idx="2">
                  <c:v>120-140б.</c:v>
                </c:pt>
                <c:pt idx="3">
                  <c:v>140-160б.</c:v>
                </c:pt>
                <c:pt idx="4">
                  <c:v>160- 180б.</c:v>
                </c:pt>
                <c:pt idx="5">
                  <c:v>180 - 200 б.</c:v>
                </c:pt>
              </c:strCache>
            </c:strRef>
          </c:cat>
          <c:val>
            <c:numRef>
              <c:f>Лист2!$C$40:$H$40</c:f>
              <c:numCache>
                <c:formatCode>0.0%</c:formatCode>
                <c:ptCount val="6"/>
                <c:pt idx="0">
                  <c:v>3.5700000000000003E-2</c:v>
                </c:pt>
                <c:pt idx="1">
                  <c:v>0.28570000000000001</c:v>
                </c:pt>
                <c:pt idx="2">
                  <c:v>0.21429999999999999</c:v>
                </c:pt>
                <c:pt idx="3">
                  <c:v>0.21429999999999999</c:v>
                </c:pt>
                <c:pt idx="4">
                  <c:v>0.25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B80-4BAF-8AFA-269D44EEA5F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8274230611698"/>
          <c:y val="0.69873213950222968"/>
          <c:w val="0.50871582818113115"/>
          <c:h val="0.298756266624477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51881014873141"/>
          <c:y val="8.8119678098245256E-3"/>
          <c:w val="0.63407370953630793"/>
          <c:h val="0.59079006709445336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06233595800524"/>
          <c:y val="0.66250652389268072"/>
          <c:w val="0.71987532808398946"/>
          <c:h val="0.321964522658923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r>
              <a:rPr lang="ru-RU" b="1" dirty="0" err="1">
                <a:solidFill>
                  <a:srgbClr val="0000FF"/>
                </a:solidFill>
              </a:rPr>
              <a:t>Спеціалізовані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err="1">
                <a:solidFill>
                  <a:srgbClr val="0000FF"/>
                </a:solidFill>
              </a:rPr>
              <a:t>школи</a:t>
            </a:r>
            <a:endParaRPr lang="ru-RU" b="1" dirty="0">
              <a:solidFill>
                <a:srgbClr val="0000FF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161557406712781E-2"/>
          <c:y val="0.10691038388119649"/>
          <c:w val="0.90262990580804559"/>
          <c:h val="0.6258892098094421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Лист3!$A$29</c:f>
              <c:strCache>
                <c:ptCount val="1"/>
                <c:pt idx="0">
                  <c:v>Україна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Лист3!$B$28:$E$28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Лист3!$B$29:$E$29</c:f>
              <c:numCache>
                <c:formatCode>0.0%</c:formatCode>
                <c:ptCount val="4"/>
                <c:pt idx="0">
                  <c:v>0.02</c:v>
                </c:pt>
                <c:pt idx="1">
                  <c:v>0.434</c:v>
                </c:pt>
                <c:pt idx="2">
                  <c:v>0.36599999999999999</c:v>
                </c:pt>
                <c:pt idx="3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9A-4A19-97B0-E9BEC017C246}"/>
            </c:ext>
          </c:extLst>
        </c:ser>
        <c:ser>
          <c:idx val="1"/>
          <c:order val="1"/>
          <c:tx>
            <c:strRef>
              <c:f>Лист3!$A$30</c:f>
              <c:strCache>
                <c:ptCount val="1"/>
                <c:pt idx="0">
                  <c:v>ССЗШ№142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924612336803093E-2"/>
                  <c:y val="-6.2191636052773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8E-44AD-AEC6-5CE48E3AB721}"/>
                </c:ext>
              </c:extLst>
            </c:dLbl>
            <c:dLbl>
              <c:idx val="3"/>
              <c:layout>
                <c:manualLayout>
                  <c:x val="3.6670842953643215E-2"/>
                  <c:y val="-6.5153142531477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8E-44AD-AEC6-5CE48E3AB7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Лист3!$B$28:$E$28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Лист3!$B$30:$E$30</c:f>
              <c:numCache>
                <c:formatCode>0.0%</c:formatCode>
                <c:ptCount val="4"/>
                <c:pt idx="0">
                  <c:v>0</c:v>
                </c:pt>
                <c:pt idx="1">
                  <c:v>0.55000000000000004</c:v>
                </c:pt>
                <c:pt idx="2">
                  <c:v>0.4</c:v>
                </c:pt>
                <c:pt idx="3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9A-4A19-97B0-E9BEC017C2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185408"/>
        <c:axId val="145187200"/>
        <c:axId val="0"/>
      </c:bar3DChart>
      <c:catAx>
        <c:axId val="14518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187200"/>
        <c:crosses val="autoZero"/>
        <c:auto val="1"/>
        <c:lblAlgn val="ctr"/>
        <c:lblOffset val="100"/>
        <c:noMultiLvlLbl val="0"/>
      </c:catAx>
      <c:valAx>
        <c:axId val="14518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18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CC">
        <a:alpha val="53000"/>
      </a:srgb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err="1">
                <a:solidFill>
                  <a:srgbClr val="0000FF"/>
                </a:solidFill>
              </a:rPr>
              <a:t>Історія</a:t>
            </a:r>
            <a:r>
              <a:rPr lang="ru-RU" sz="1600" b="1" dirty="0">
                <a:solidFill>
                  <a:srgbClr val="0000FF"/>
                </a:solidFill>
              </a:rPr>
              <a:t> </a:t>
            </a:r>
            <a:r>
              <a:rPr lang="ru-RU" sz="1600" b="1" dirty="0" err="1">
                <a:solidFill>
                  <a:srgbClr val="0000FF"/>
                </a:solidFill>
              </a:rPr>
              <a:t>України-річна</a:t>
            </a:r>
            <a:r>
              <a:rPr lang="ru-RU" sz="1600" b="1" dirty="0">
                <a:solidFill>
                  <a:srgbClr val="0000FF"/>
                </a:solidFill>
              </a:rPr>
              <a:t> та ДПА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6879235640484388E-2"/>
          <c:y val="0.11478950549750593"/>
          <c:w val="0.92372014220642151"/>
          <c:h val="0.69920220728770255"/>
        </c:manualLayout>
      </c:layout>
      <c:lineChart>
        <c:grouping val="standard"/>
        <c:varyColors val="0"/>
        <c:ser>
          <c:idx val="0"/>
          <c:order val="0"/>
          <c:tx>
            <c:strRef>
              <c:f>Лист5!$A$49</c:f>
              <c:strCache>
                <c:ptCount val="1"/>
                <c:pt idx="0">
                  <c:v>Історія Украни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3249777802466457E-2"/>
                  <c:y val="3.52738584601710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7C-405F-9B29-D8D29E9D97BA}"/>
                </c:ext>
              </c:extLst>
            </c:dLbl>
            <c:dLbl>
              <c:idx val="3"/>
              <c:layout>
                <c:manualLayout>
                  <c:x val="-6.1950061104323034E-3"/>
                  <c:y val="-1.70857751916453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7C-405F-9B29-D8D29E9D97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Лист5!$B$48:$E$48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Лист5!$B$49:$E$49</c:f>
              <c:numCache>
                <c:formatCode>0%</c:formatCode>
                <c:ptCount val="4"/>
                <c:pt idx="0">
                  <c:v>0.05</c:v>
                </c:pt>
                <c:pt idx="1">
                  <c:v>0.3</c:v>
                </c:pt>
                <c:pt idx="2">
                  <c:v>0.5</c:v>
                </c:pt>
                <c:pt idx="3">
                  <c:v>0.15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4A1-4979-BDF3-746F1E4AF71C}"/>
            </c:ext>
          </c:extLst>
        </c:ser>
        <c:ser>
          <c:idx val="1"/>
          <c:order val="1"/>
          <c:tx>
            <c:strRef>
              <c:f>Лист5!$A$50</c:f>
              <c:strCache>
                <c:ptCount val="1"/>
                <c:pt idx="0">
                  <c:v>ЗНО-ДПА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8.3219920008887907E-2"/>
                  <c:y val="2.42507776913676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7C-405F-9B29-D8D29E9D97BA}"/>
                </c:ext>
              </c:extLst>
            </c:dLbl>
            <c:dLbl>
              <c:idx val="3"/>
              <c:layout>
                <c:manualLayout>
                  <c:x val="-8.4189951116542608E-2"/>
                  <c:y val="2.149500749916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7C-405F-9B29-D8D29E9D97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Лист5!$B$48:$E$48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Лист5!$B$50:$E$50</c:f>
              <c:numCache>
                <c:formatCode>0.0%</c:formatCode>
                <c:ptCount val="4"/>
                <c:pt idx="0">
                  <c:v>0</c:v>
                </c:pt>
                <c:pt idx="1">
                  <c:v>0.55000000000000004</c:v>
                </c:pt>
                <c:pt idx="2">
                  <c:v>0.4</c:v>
                </c:pt>
                <c:pt idx="3">
                  <c:v>0.05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4A1-4979-BDF3-746F1E4AF71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5327232"/>
        <c:axId val="145328768"/>
      </c:lineChart>
      <c:catAx>
        <c:axId val="14532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328768"/>
        <c:crosses val="autoZero"/>
        <c:auto val="1"/>
        <c:lblAlgn val="ctr"/>
        <c:lblOffset val="100"/>
        <c:noMultiLvlLbl val="0"/>
      </c:catAx>
      <c:valAx>
        <c:axId val="14532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32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CC">
        <a:alpha val="51000"/>
      </a:srgbClr>
    </a:solidFill>
    <a:ln>
      <a:solidFill>
        <a:srgbClr val="00B050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r>
              <a:rPr lang="ru-RU" b="1" dirty="0" err="1">
                <a:solidFill>
                  <a:srgbClr val="0000FF"/>
                </a:solidFill>
              </a:rPr>
              <a:t>Англійська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err="1">
                <a:solidFill>
                  <a:srgbClr val="0000FF"/>
                </a:solidFill>
              </a:rPr>
              <a:t>мова</a:t>
            </a:r>
            <a:r>
              <a:rPr lang="ru-RU" b="1" dirty="0">
                <a:solidFill>
                  <a:srgbClr val="0000FF"/>
                </a:solidFill>
              </a:rPr>
              <a:t> - ЗНО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69720544347212E-2"/>
          <c:y val="9.7952791570167411E-2"/>
          <c:w val="0.90846461277346013"/>
          <c:h val="0.6427315768333433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Лист2!$A$153</c:f>
              <c:strCache>
                <c:ptCount val="1"/>
                <c:pt idx="0">
                  <c:v>Україна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2419825292481627E-2"/>
                  <c:y val="1.3566868638527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0C-4006-BF3A-326B0EDD4444}"/>
                </c:ext>
              </c:extLst>
            </c:dLbl>
            <c:dLbl>
              <c:idx val="1"/>
              <c:layout>
                <c:manualLayout>
                  <c:x val="-1.0462585136491453E-2"/>
                  <c:y val="4.974461035394991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0C-4006-BF3A-326B0EDD4444}"/>
                </c:ext>
              </c:extLst>
            </c:dLbl>
            <c:dLbl>
              <c:idx val="2"/>
              <c:layout>
                <c:manualLayout>
                  <c:x val="-1.6441205214486526E-2"/>
                  <c:y val="2.7133737277054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0C-4006-BF3A-326B0EDD4444}"/>
                </c:ext>
              </c:extLst>
            </c:dLbl>
            <c:dLbl>
              <c:idx val="3"/>
              <c:layout>
                <c:manualLayout>
                  <c:x val="-1.34518951754889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0C-4006-BF3A-326B0EDD4444}"/>
                </c:ext>
              </c:extLst>
            </c:dLbl>
            <c:dLbl>
              <c:idx val="4"/>
              <c:layout>
                <c:manualLayout>
                  <c:x val="-1.0462585136491426E-2"/>
                  <c:y val="2.71337372770541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0C-4006-BF3A-326B0EDD4444}"/>
                </c:ext>
              </c:extLst>
            </c:dLbl>
            <c:dLbl>
              <c:idx val="5"/>
              <c:layout>
                <c:manualLayout>
                  <c:x val="-1.8034710711879733E-3"/>
                  <c:y val="5.4267474554109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0C-4006-BF3A-326B0EDD44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Лист2!$C$152:$H$152</c:f>
              <c:strCache>
                <c:ptCount val="6"/>
                <c:pt idx="0">
                  <c:v>Не подолали поріг</c:v>
                </c:pt>
                <c:pt idx="1">
                  <c:v>100-120б.</c:v>
                </c:pt>
                <c:pt idx="2">
                  <c:v>120-140б.</c:v>
                </c:pt>
                <c:pt idx="3">
                  <c:v>140-160б.</c:v>
                </c:pt>
                <c:pt idx="4">
                  <c:v>160- 180б.</c:v>
                </c:pt>
                <c:pt idx="5">
                  <c:v>180 - 200 б.</c:v>
                </c:pt>
              </c:strCache>
            </c:strRef>
          </c:cat>
          <c:val>
            <c:numRef>
              <c:f>Лист2!$C$153:$H$153</c:f>
              <c:numCache>
                <c:formatCode>0.0%</c:formatCode>
                <c:ptCount val="6"/>
                <c:pt idx="0">
                  <c:v>0.15140000000000001</c:v>
                </c:pt>
                <c:pt idx="1">
                  <c:v>0.18190000000000001</c:v>
                </c:pt>
                <c:pt idx="2">
                  <c:v>0.1744</c:v>
                </c:pt>
                <c:pt idx="3">
                  <c:v>0.20319999999999999</c:v>
                </c:pt>
                <c:pt idx="4">
                  <c:v>0.16339999999999999</c:v>
                </c:pt>
                <c:pt idx="5">
                  <c:v>0.12570000000000001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8D-433D-9516-2DB8D1D6E216}"/>
            </c:ext>
          </c:extLst>
        </c:ser>
        <c:ser>
          <c:idx val="1"/>
          <c:order val="1"/>
          <c:tx>
            <c:strRef>
              <c:f>Лист2!$A$154</c:f>
              <c:strCache>
                <c:ptCount val="1"/>
                <c:pt idx="0">
                  <c:v>м.Дніпро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9786200779951004E-3"/>
                  <c:y val="4.341397964328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0C-4006-BF3A-326B0EDD4444}"/>
                </c:ext>
              </c:extLst>
            </c:dLbl>
            <c:dLbl>
              <c:idx val="1"/>
              <c:layout>
                <c:manualLayout>
                  <c:x val="2.6903790350977952E-2"/>
                  <c:y val="-2.71337372770541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0C-4006-BF3A-326B0EDD4444}"/>
                </c:ext>
              </c:extLst>
            </c:dLbl>
            <c:dLbl>
              <c:idx val="2"/>
              <c:layout>
                <c:manualLayout>
                  <c:x val="4.4839650584963253E-3"/>
                  <c:y val="3.7987232187876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F0C-4006-BF3A-326B0EDD4444}"/>
                </c:ext>
              </c:extLst>
            </c:dLbl>
            <c:dLbl>
              <c:idx val="3"/>
              <c:layout>
                <c:manualLayout>
                  <c:x val="7.4732750974938755E-3"/>
                  <c:y val="-1.0853494910821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0C-4006-BF3A-326B0EDD4444}"/>
                </c:ext>
              </c:extLst>
            </c:dLbl>
            <c:dLbl>
              <c:idx val="5"/>
              <c:layout>
                <c:manualLayout>
                  <c:x val="1.6231239640691762E-2"/>
                  <c:y val="-2.1706989821643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F0C-4006-BF3A-326B0EDD44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Лист2!$C$152:$H$152</c:f>
              <c:strCache>
                <c:ptCount val="6"/>
                <c:pt idx="0">
                  <c:v>Не подолали поріг</c:v>
                </c:pt>
                <c:pt idx="1">
                  <c:v>100-120б.</c:v>
                </c:pt>
                <c:pt idx="2">
                  <c:v>120-140б.</c:v>
                </c:pt>
                <c:pt idx="3">
                  <c:v>140-160б.</c:v>
                </c:pt>
                <c:pt idx="4">
                  <c:v>160- 180б.</c:v>
                </c:pt>
                <c:pt idx="5">
                  <c:v>180 - 200 б.</c:v>
                </c:pt>
              </c:strCache>
            </c:strRef>
          </c:cat>
          <c:val>
            <c:numRef>
              <c:f>Лист2!$C$154:$H$154</c:f>
              <c:numCache>
                <c:formatCode>0.00%</c:formatCode>
                <c:ptCount val="6"/>
                <c:pt idx="0">
                  <c:v>0.1401</c:v>
                </c:pt>
                <c:pt idx="1">
                  <c:v>0.16950000000000001</c:v>
                </c:pt>
                <c:pt idx="2">
                  <c:v>0.1565</c:v>
                </c:pt>
                <c:pt idx="3">
                  <c:v>0.2054</c:v>
                </c:pt>
                <c:pt idx="4" formatCode="0%">
                  <c:v>0.1832</c:v>
                </c:pt>
                <c:pt idx="5">
                  <c:v>0.1452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8D-433D-9516-2DB8D1D6E216}"/>
            </c:ext>
          </c:extLst>
        </c:ser>
        <c:ser>
          <c:idx val="2"/>
          <c:order val="2"/>
          <c:tx>
            <c:strRef>
              <c:f>Лист2!$A$155</c:f>
              <c:strCache>
                <c:ptCount val="1"/>
                <c:pt idx="0">
                  <c:v>АНД район</c:v>
                </c:pt>
              </c:strCache>
            </c:strRef>
          </c:tx>
          <c:spPr>
            <a:solidFill>
              <a:srgbClr val="CC66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377065448471827E-2"/>
                  <c:y val="1.0853494910821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F0C-4006-BF3A-326B0EDD4444}"/>
                </c:ext>
              </c:extLst>
            </c:dLbl>
            <c:dLbl>
              <c:idx val="1"/>
              <c:layout>
                <c:manualLayout>
                  <c:x val="2.0925170272982851E-2"/>
                  <c:y val="5.4267474554109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F0C-4006-BF3A-326B0EDD4444}"/>
                </c:ext>
              </c:extLst>
            </c:dLbl>
            <c:dLbl>
              <c:idx val="3"/>
              <c:layout>
                <c:manualLayout>
                  <c:x val="1.4946550194987751E-3"/>
                  <c:y val="1.8993616093938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F0C-4006-BF3A-326B0EDD4444}"/>
                </c:ext>
              </c:extLst>
            </c:dLbl>
            <c:dLbl>
              <c:idx val="5"/>
              <c:layout>
                <c:manualLayout>
                  <c:x val="3.6069421423759469E-2"/>
                  <c:y val="1.8993616093938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F0C-4006-BF3A-326B0EDD44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Лист2!$C$152:$H$152</c:f>
              <c:strCache>
                <c:ptCount val="6"/>
                <c:pt idx="0">
                  <c:v>Не подолали поріг</c:v>
                </c:pt>
                <c:pt idx="1">
                  <c:v>100-120б.</c:v>
                </c:pt>
                <c:pt idx="2">
                  <c:v>120-140б.</c:v>
                </c:pt>
                <c:pt idx="3">
                  <c:v>140-160б.</c:v>
                </c:pt>
                <c:pt idx="4">
                  <c:v>160- 180б.</c:v>
                </c:pt>
                <c:pt idx="5">
                  <c:v>180 - 200 б.</c:v>
                </c:pt>
              </c:strCache>
            </c:strRef>
          </c:cat>
          <c:val>
            <c:numRef>
              <c:f>Лист2!$C$155:$H$155</c:f>
              <c:numCache>
                <c:formatCode>0.0%</c:formatCode>
                <c:ptCount val="6"/>
                <c:pt idx="0">
                  <c:v>0.1489</c:v>
                </c:pt>
                <c:pt idx="1">
                  <c:v>0.1348</c:v>
                </c:pt>
                <c:pt idx="2">
                  <c:v>0.19620000000000001</c:v>
                </c:pt>
                <c:pt idx="3">
                  <c:v>0.1749</c:v>
                </c:pt>
                <c:pt idx="4">
                  <c:v>0.2104</c:v>
                </c:pt>
                <c:pt idx="5">
                  <c:v>0.1348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A8D-433D-9516-2DB8D1D6E216}"/>
            </c:ext>
          </c:extLst>
        </c:ser>
        <c:ser>
          <c:idx val="3"/>
          <c:order val="3"/>
          <c:tx>
            <c:strRef>
              <c:f>Лист2!$A$156</c:f>
              <c:strCache>
                <c:ptCount val="1"/>
                <c:pt idx="0">
                  <c:v>СЗШ№142</c:v>
                </c:pt>
              </c:strCache>
            </c:strRef>
          </c:tx>
          <c:spPr>
            <a:solidFill>
              <a:srgbClr val="06FA1D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451895175488948E-2"/>
                  <c:y val="-1.0853494910821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1D-46C3-B957-3E570481967E}"/>
                </c:ext>
              </c:extLst>
            </c:dLbl>
            <c:dLbl>
              <c:idx val="1"/>
              <c:layout>
                <c:manualLayout>
                  <c:x val="2.3914480311980402E-2"/>
                  <c:y val="5.4267474554109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F0C-4006-BF3A-326B0EDD4444}"/>
                </c:ext>
              </c:extLst>
            </c:dLbl>
            <c:dLbl>
              <c:idx val="2"/>
              <c:layout>
                <c:manualLayout>
                  <c:x val="1.4946550194987805E-2"/>
                  <c:y val="-2.7133737277054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F0C-4006-BF3A-326B0EDD4444}"/>
                </c:ext>
              </c:extLst>
            </c:dLbl>
            <c:dLbl>
              <c:idx val="3"/>
              <c:layout>
                <c:manualLayout>
                  <c:x val="1.7935860233985301E-2"/>
                  <c:y val="-5.4267474554109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F0C-4006-BF3A-326B0EDD4444}"/>
                </c:ext>
              </c:extLst>
            </c:dLbl>
            <c:dLbl>
              <c:idx val="4"/>
              <c:layout>
                <c:manualLayout>
                  <c:x val="2.0925170272982851E-2"/>
                  <c:y val="-5.4267474554109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F0C-4006-BF3A-326B0EDD4444}"/>
                </c:ext>
              </c:extLst>
            </c:dLbl>
            <c:dLbl>
              <c:idx val="5"/>
              <c:layout>
                <c:manualLayout>
                  <c:x val="3.4265950352571496E-2"/>
                  <c:y val="2.7133737277054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F0C-4006-BF3A-326B0EDD44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Лист2!$C$152:$H$152</c:f>
              <c:strCache>
                <c:ptCount val="6"/>
                <c:pt idx="0">
                  <c:v>Не подолали поріг</c:v>
                </c:pt>
                <c:pt idx="1">
                  <c:v>100-120б.</c:v>
                </c:pt>
                <c:pt idx="2">
                  <c:v>120-140б.</c:v>
                </c:pt>
                <c:pt idx="3">
                  <c:v>140-160б.</c:v>
                </c:pt>
                <c:pt idx="4">
                  <c:v>160- 180б.</c:v>
                </c:pt>
                <c:pt idx="5">
                  <c:v>180 - 200 б.</c:v>
                </c:pt>
              </c:strCache>
            </c:strRef>
          </c:cat>
          <c:val>
            <c:numRef>
              <c:f>Лист2!$C$156:$H$156</c:f>
              <c:numCache>
                <c:formatCode>0.0%</c:formatCode>
                <c:ptCount val="6"/>
                <c:pt idx="0">
                  <c:v>0</c:v>
                </c:pt>
                <c:pt idx="1">
                  <c:v>6.25E-2</c:v>
                </c:pt>
                <c:pt idx="2">
                  <c:v>0.375</c:v>
                </c:pt>
                <c:pt idx="3">
                  <c:v>0.25</c:v>
                </c:pt>
                <c:pt idx="4">
                  <c:v>0.25</c:v>
                </c:pt>
                <c:pt idx="5">
                  <c:v>6.25E-2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A8D-433D-9516-2DB8D1D6E2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362304"/>
        <c:axId val="145392768"/>
        <c:axId val="0"/>
      </c:bar3DChart>
      <c:catAx>
        <c:axId val="14536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392768"/>
        <c:crosses val="autoZero"/>
        <c:auto val="1"/>
        <c:lblAlgn val="ctr"/>
        <c:lblOffset val="100"/>
        <c:noMultiLvlLbl val="0"/>
      </c:catAx>
      <c:valAx>
        <c:axId val="14539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362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CC">
        <a:alpha val="57000"/>
      </a:srgbClr>
    </a:solidFill>
    <a:ln>
      <a:solidFill>
        <a:schemeClr val="accent6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21183803432387"/>
          <c:y val="8.8077477071186322E-2"/>
          <c:w val="0.51817026220487761"/>
          <c:h val="0.5769215000587782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10-4DB7-A800-9ADBF3F204EE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10-4DB7-A800-9ADBF3F204EE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10-4DB7-A800-9ADBF3F204EE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610-4DB7-A800-9ADBF3F204EE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610-4DB7-A800-9ADBF3F204EE}"/>
              </c:ext>
            </c:extLst>
          </c:dPt>
          <c:dPt>
            <c:idx val="5"/>
            <c:bubble3D val="0"/>
            <c:spPr>
              <a:solidFill>
                <a:srgbClr val="0000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610-4DB7-A800-9ADBF3F204E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Лист2!$C$174:$H$174</c:f>
              <c:strCache>
                <c:ptCount val="6"/>
                <c:pt idx="0">
                  <c:v>Не подолали поріг</c:v>
                </c:pt>
                <c:pt idx="1">
                  <c:v>100-120б.</c:v>
                </c:pt>
                <c:pt idx="2">
                  <c:v>120-140б.</c:v>
                </c:pt>
                <c:pt idx="3">
                  <c:v>140-160б.</c:v>
                </c:pt>
                <c:pt idx="4">
                  <c:v>160- 180б.</c:v>
                </c:pt>
                <c:pt idx="5">
                  <c:v>180 - 200 б.</c:v>
                </c:pt>
              </c:strCache>
            </c:strRef>
          </c:cat>
          <c:val>
            <c:numRef>
              <c:f>Лист2!$C$175:$H$175</c:f>
              <c:numCache>
                <c:formatCode>0.0%</c:formatCode>
                <c:ptCount val="6"/>
                <c:pt idx="0">
                  <c:v>0</c:v>
                </c:pt>
                <c:pt idx="1">
                  <c:v>6.25E-2</c:v>
                </c:pt>
                <c:pt idx="2">
                  <c:v>0.375</c:v>
                </c:pt>
                <c:pt idx="3">
                  <c:v>0.25</c:v>
                </c:pt>
                <c:pt idx="4">
                  <c:v>0.25</c:v>
                </c:pt>
                <c:pt idx="5">
                  <c:v>6.25E-2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610-4DB7-A800-9ADBF3F204E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24850282977E-2"/>
          <c:y val="0.68135004620695105"/>
          <c:w val="0.89999996242514146"/>
          <c:h val="0.302710752016560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51881014873141"/>
          <c:y val="8.8119678098245256E-3"/>
          <c:w val="0.63407370953630793"/>
          <c:h val="0.59079006709445336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06233595800524"/>
          <c:y val="0.66250652389268072"/>
          <c:w val="0.71987532808398946"/>
          <c:h val="0.321964522658923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rgbClr val="0000FF"/>
                </a:solidFill>
              </a:rPr>
              <a:t>ДПА-англійська мова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Лист3!$A$67</c:f>
              <c:strCache>
                <c:ptCount val="1"/>
                <c:pt idx="0">
                  <c:v>Україна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2.8306182714952152E-2"/>
                  <c:y val="4.8826418412697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39-49B5-BC56-72B520C037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Лист3!$B$66:$E$66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Лист3!$B$67:$E$67</c:f>
              <c:numCache>
                <c:formatCode>0.0%</c:formatCode>
                <c:ptCount val="4"/>
                <c:pt idx="0">
                  <c:v>0.104</c:v>
                </c:pt>
                <c:pt idx="1">
                  <c:v>0.25600000000000001</c:v>
                </c:pt>
                <c:pt idx="2">
                  <c:v>0.41099999999999998</c:v>
                </c:pt>
                <c:pt idx="3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BA-4696-81E5-FF1709CE5601}"/>
            </c:ext>
          </c:extLst>
        </c:ser>
        <c:ser>
          <c:idx val="1"/>
          <c:order val="1"/>
          <c:tx>
            <c:strRef>
              <c:f>Лист3!$A$68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838378726094903E-2"/>
                  <c:y val="4.4387653102452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39-49B5-BC56-72B520C037A4}"/>
                </c:ext>
              </c:extLst>
            </c:dLbl>
            <c:dLbl>
              <c:idx val="2"/>
              <c:layout>
                <c:manualLayout>
                  <c:x val="3.919317606685669E-2"/>
                  <c:y val="4.4387653102451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39-49B5-BC56-72B520C037A4}"/>
                </c:ext>
              </c:extLst>
            </c:dLbl>
            <c:dLbl>
              <c:idx val="3"/>
              <c:layout>
                <c:manualLayout>
                  <c:x val="0"/>
                  <c:y val="7.9897775584414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39-49B5-BC56-72B520C037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Лист3!$B$66:$E$66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Лист3!$B$68:$E$68</c:f>
              <c:numCache>
                <c:formatCode>0.0%</c:formatCode>
                <c:ptCount val="4"/>
                <c:pt idx="0">
                  <c:v>0.11799999999999999</c:v>
                </c:pt>
                <c:pt idx="1">
                  <c:v>0.28100000000000003</c:v>
                </c:pt>
                <c:pt idx="2">
                  <c:v>0.40400000000000003</c:v>
                </c:pt>
                <c:pt idx="3">
                  <c:v>0.19800000000000001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BA-4696-81E5-FF1709CE5601}"/>
            </c:ext>
          </c:extLst>
        </c:ser>
        <c:ser>
          <c:idx val="2"/>
          <c:order val="2"/>
          <c:tx>
            <c:strRef>
              <c:f>Лист3!$A$69</c:f>
              <c:strCache>
                <c:ptCount val="1"/>
                <c:pt idx="0">
                  <c:v>ССЗШ№142</c:v>
                </c:pt>
              </c:strCache>
            </c:strRef>
          </c:tx>
          <c:spPr>
            <a:solidFill>
              <a:srgbClr val="06FA1D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886993351904658E-2"/>
                  <c:y val="4.43876531024506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D39-49B5-BC56-72B520C037A4}"/>
                </c:ext>
              </c:extLst>
            </c:dLbl>
            <c:dLbl>
              <c:idx val="1"/>
              <c:layout>
                <c:manualLayout>
                  <c:x val="1.9596588033428383E-2"/>
                  <c:y val="-8.8775306204904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39-49B5-BC56-72B520C037A4}"/>
                </c:ext>
              </c:extLst>
            </c:dLbl>
            <c:dLbl>
              <c:idx val="2"/>
              <c:layout>
                <c:manualLayout>
                  <c:x val="4.57253720779995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39-49B5-BC56-72B520C037A4}"/>
                </c:ext>
              </c:extLst>
            </c:dLbl>
            <c:dLbl>
              <c:idx val="3"/>
              <c:layout>
                <c:manualLayout>
                  <c:x val="5.2257568089142198E-2"/>
                  <c:y val="-1.775506124098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39-49B5-BC56-72B520C037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Лист3!$B$66:$E$66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Лист3!$B$69:$E$69</c:f>
              <c:numCache>
                <c:formatCode>0.0%</c:formatCode>
                <c:ptCount val="4"/>
                <c:pt idx="0">
                  <c:v>0</c:v>
                </c:pt>
                <c:pt idx="1">
                  <c:v>0.35699999999999998</c:v>
                </c:pt>
                <c:pt idx="2">
                  <c:v>0.35699999999999998</c:v>
                </c:pt>
                <c:pt idx="3">
                  <c:v>0.28499999999999998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BA-4696-81E5-FF1709CE56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535744"/>
        <c:axId val="145537280"/>
        <c:axId val="0"/>
      </c:bar3DChart>
      <c:catAx>
        <c:axId val="14553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537280"/>
        <c:crosses val="autoZero"/>
        <c:auto val="1"/>
        <c:lblAlgn val="ctr"/>
        <c:lblOffset val="100"/>
        <c:noMultiLvlLbl val="0"/>
      </c:catAx>
      <c:valAx>
        <c:axId val="14553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53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CC">
        <a:alpha val="57000"/>
      </a:srgbClr>
    </a:solidFill>
    <a:ln w="9525" cap="flat" cmpd="sng" algn="ctr">
      <a:solidFill>
        <a:srgbClr val="FF9900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r>
              <a:rPr lang="ru-RU" b="1" dirty="0" err="1">
                <a:solidFill>
                  <a:srgbClr val="0000FF"/>
                </a:solidFill>
              </a:rPr>
              <a:t>англійська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err="1">
                <a:solidFill>
                  <a:srgbClr val="0000FF"/>
                </a:solidFill>
              </a:rPr>
              <a:t>мова-якість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err="1">
                <a:solidFill>
                  <a:srgbClr val="0000FF"/>
                </a:solidFill>
              </a:rPr>
              <a:t>знань</a:t>
            </a:r>
            <a:r>
              <a:rPr lang="ru-RU" b="1" dirty="0">
                <a:solidFill>
                  <a:srgbClr val="0000FF"/>
                </a:solidFill>
              </a:rPr>
              <a:t>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69850" cap="rnd">
              <a:solidFill>
                <a:srgbClr val="00CC6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Лист4!$A$51:$A$53</c:f>
              <c:strCache>
                <c:ptCount val="3"/>
                <c:pt idx="0">
                  <c:v>ОБЛАСТЬ</c:v>
                </c:pt>
                <c:pt idx="1">
                  <c:v>ССЗШ№142</c:v>
                </c:pt>
                <c:pt idx="2">
                  <c:v>УКРАЇНА</c:v>
                </c:pt>
              </c:strCache>
            </c:strRef>
          </c:cat>
          <c:val>
            <c:numRef>
              <c:f>Лист4!$B$51:$B$53</c:f>
              <c:numCache>
                <c:formatCode>0.0%</c:formatCode>
                <c:ptCount val="3"/>
                <c:pt idx="0">
                  <c:v>0.60199999999999998</c:v>
                </c:pt>
                <c:pt idx="1">
                  <c:v>0.64</c:v>
                </c:pt>
                <c:pt idx="2">
                  <c:v>0.67700000000000005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1EB-494F-9ADD-E78F6EA3804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5661312"/>
        <c:axId val="145663104"/>
      </c:lineChart>
      <c:catAx>
        <c:axId val="14566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663104"/>
        <c:crosses val="autoZero"/>
        <c:auto val="1"/>
        <c:lblAlgn val="ctr"/>
        <c:lblOffset val="100"/>
        <c:noMultiLvlLbl val="0"/>
      </c:catAx>
      <c:valAx>
        <c:axId val="145663104"/>
        <c:scaling>
          <c:orientation val="minMax"/>
          <c:min val="0.58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661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61000"/>
      </a:schemeClr>
    </a:solidFill>
    <a:ln w="9525" cap="flat" cmpd="sng" algn="ctr">
      <a:solidFill>
        <a:srgbClr val="00B050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51881014873141"/>
          <c:y val="8.8119678098245256E-3"/>
          <c:w val="0.63407370953630793"/>
          <c:h val="0.59079006709445336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06233595800524"/>
          <c:y val="0.66250652389268072"/>
          <c:w val="0.71987532808398946"/>
          <c:h val="0.321964522658923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rgbClr val="0000FF"/>
                </a:solidFill>
              </a:rPr>
              <a:t>Спеціалізовані школи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677068709537321E-2"/>
          <c:y val="0.10437592544362102"/>
          <c:w val="0.89827676975285575"/>
          <c:h val="0.698366620466578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Лист3!$A$79</c:f>
              <c:strCache>
                <c:ptCount val="1"/>
                <c:pt idx="0">
                  <c:v>Україна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0083930068376241E-3"/>
                  <c:y val="2.3130398990276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A3-4357-BB7E-772E450F20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Лист3!$B$78:$E$78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Лист3!$B$79:$E$79</c:f>
              <c:numCache>
                <c:formatCode>0.0%</c:formatCode>
                <c:ptCount val="4"/>
                <c:pt idx="0">
                  <c:v>6.0999999999999999E-2</c:v>
                </c:pt>
                <c:pt idx="1">
                  <c:v>0.19800000000000001</c:v>
                </c:pt>
                <c:pt idx="2">
                  <c:v>0.443</c:v>
                </c:pt>
                <c:pt idx="3">
                  <c:v>0.29899999999999999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CB-41FB-9684-7C8C41FA4E0F}"/>
            </c:ext>
          </c:extLst>
        </c:ser>
        <c:ser>
          <c:idx val="1"/>
          <c:order val="1"/>
          <c:tx>
            <c:strRef>
              <c:f>Лист3!$A$80</c:f>
              <c:strCache>
                <c:ptCount val="1"/>
                <c:pt idx="0">
                  <c:v>ССЗШ№142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Лист3!$B$78:$E$78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Лист3!$B$80:$E$80</c:f>
              <c:numCache>
                <c:formatCode>0.0%</c:formatCode>
                <c:ptCount val="4"/>
                <c:pt idx="0">
                  <c:v>0</c:v>
                </c:pt>
                <c:pt idx="1">
                  <c:v>0.35699999999999998</c:v>
                </c:pt>
                <c:pt idx="2">
                  <c:v>0.35699999999999998</c:v>
                </c:pt>
                <c:pt idx="3">
                  <c:v>0.28499999999999998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CB-41FB-9684-7C8C41FA4E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741312"/>
        <c:axId val="145742848"/>
        <c:axId val="0"/>
      </c:bar3DChart>
      <c:catAx>
        <c:axId val="14574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742848"/>
        <c:crosses val="autoZero"/>
        <c:auto val="1"/>
        <c:lblAlgn val="ctr"/>
        <c:lblOffset val="100"/>
        <c:noMultiLvlLbl val="0"/>
      </c:catAx>
      <c:valAx>
        <c:axId val="14574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74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CC">
        <a:alpha val="70000"/>
      </a:srgbClr>
    </a:solidFill>
    <a:ln w="9525" cap="flat" cmpd="sng" algn="ctr">
      <a:solidFill>
        <a:srgbClr val="00B050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rgbClr val="0000FF"/>
                </a:solidFill>
              </a:rPr>
              <a:t>Укранська</a:t>
            </a:r>
            <a:r>
              <a:rPr lang="ru-RU" baseline="0">
                <a:solidFill>
                  <a:srgbClr val="0000FF"/>
                </a:solidFill>
              </a:rPr>
              <a:t> мова - ДПА</a:t>
            </a:r>
            <a:endParaRPr lang="ru-RU">
              <a:solidFill>
                <a:srgbClr val="0000FF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Лист3!$A$3</c:f>
              <c:strCache>
                <c:ptCount val="1"/>
                <c:pt idx="0">
                  <c:v>Україна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2.4106692043019969E-2"/>
                  <c:y val="1.5677270426742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9B-4CAD-A9C9-647E27E1EC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Лист3!$B$2:$E$2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Лист3!$B$3:$E$3</c:f>
              <c:numCache>
                <c:formatCode>0.0%</c:formatCode>
                <c:ptCount val="4"/>
                <c:pt idx="0">
                  <c:v>8.3000000000000004E-2</c:v>
                </c:pt>
                <c:pt idx="1">
                  <c:v>0.32700000000000001</c:v>
                </c:pt>
                <c:pt idx="2">
                  <c:v>0.375</c:v>
                </c:pt>
                <c:pt idx="3">
                  <c:v>0.215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75-4C12-BE23-E9185C84FE7E}"/>
            </c:ext>
          </c:extLst>
        </c:ser>
        <c:ser>
          <c:idx val="1"/>
          <c:order val="1"/>
          <c:tx>
            <c:strRef>
              <c:f>Лист3!$A$4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080019032265023E-2"/>
                  <c:y val="-7.8386352133713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9B-4CAD-A9C9-647E27E1EC3D}"/>
                </c:ext>
              </c:extLst>
            </c:dLbl>
            <c:dLbl>
              <c:idx val="3"/>
              <c:layout>
                <c:manualLayout>
                  <c:x val="5.2231166093210012E-2"/>
                  <c:y val="-1.959658803342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9B-4CAD-A9C9-647E27E1EC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Лист3!$B$2:$E$2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Лист3!$B$4:$E$4</c:f>
              <c:numCache>
                <c:formatCode>0.0%</c:formatCode>
                <c:ptCount val="4"/>
                <c:pt idx="0">
                  <c:v>5.0999999999999997E-2</c:v>
                </c:pt>
                <c:pt idx="1">
                  <c:v>0.33700000000000002</c:v>
                </c:pt>
                <c:pt idx="2">
                  <c:v>0.41599999999999998</c:v>
                </c:pt>
                <c:pt idx="3">
                  <c:v>0.19600000000000001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75-4C12-BE23-E9185C84FE7E}"/>
            </c:ext>
          </c:extLst>
        </c:ser>
        <c:ser>
          <c:idx val="2"/>
          <c:order val="2"/>
          <c:tx>
            <c:strRef>
              <c:f>Лист3!$A$5</c:f>
              <c:strCache>
                <c:ptCount val="1"/>
                <c:pt idx="0">
                  <c:v>ССЗШ№142</c:v>
                </c:pt>
              </c:strCache>
            </c:strRef>
          </c:tx>
          <c:spPr>
            <a:solidFill>
              <a:srgbClr val="06FA1D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124474050190005E-2"/>
                  <c:y val="-7.8386352133713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9B-4CAD-A9C9-647E27E1EC3D}"/>
                </c:ext>
              </c:extLst>
            </c:dLbl>
            <c:dLbl>
              <c:idx val="2"/>
              <c:layout>
                <c:manualLayout>
                  <c:x val="0.0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75-4C12-BE23-E9185C84FE7E}"/>
                </c:ext>
              </c:extLst>
            </c:dLbl>
            <c:dLbl>
              <c:idx val="3"/>
              <c:layout>
                <c:manualLayout>
                  <c:x val="5.624894810038001E-2"/>
                  <c:y val="-3.9193176066856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9B-4CAD-A9C9-647E27E1EC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Лист3!$B$2:$E$2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Лист3!$B$5:$E$5</c:f>
              <c:numCache>
                <c:formatCode>0.0%</c:formatCode>
                <c:ptCount val="4"/>
                <c:pt idx="0">
                  <c:v>7.0999999999999994E-2</c:v>
                </c:pt>
                <c:pt idx="1">
                  <c:v>0.46400000000000002</c:v>
                </c:pt>
                <c:pt idx="2">
                  <c:v>0.42799999999999999</c:v>
                </c:pt>
                <c:pt idx="3">
                  <c:v>3.5999999999999997E-2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A75-4C12-BE23-E9185C84FE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3768576"/>
        <c:axId val="143778560"/>
        <c:axId val="0"/>
      </c:bar3DChart>
      <c:catAx>
        <c:axId val="14376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778560"/>
        <c:crosses val="autoZero"/>
        <c:auto val="1"/>
        <c:lblAlgn val="ctr"/>
        <c:lblOffset val="100"/>
        <c:noMultiLvlLbl val="0"/>
      </c:catAx>
      <c:valAx>
        <c:axId val="14377856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4376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>
        <a:alpha val="76000"/>
      </a:schemeClr>
    </a:solidFill>
    <a:ln>
      <a:solidFill>
        <a:srgbClr val="00CC66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197484859958866E-2"/>
          <c:y val="3.0313472114209532E-2"/>
          <c:w val="0.8732825037580858"/>
          <c:h val="0.90344692603599597"/>
        </c:manualLayout>
      </c:layout>
      <c:lineChart>
        <c:grouping val="standard"/>
        <c:varyColors val="0"/>
        <c:ser>
          <c:idx val="0"/>
          <c:order val="0"/>
          <c:tx>
            <c:strRef>
              <c:f>Лист5!$A$54</c:f>
              <c:strCache>
                <c:ptCount val="1"/>
                <c:pt idx="0">
                  <c:v>англійська мова</c:v>
                </c:pt>
              </c:strCache>
            </c:strRef>
          </c:tx>
          <c:spPr>
            <a:ln w="53975" cmpd="sng">
              <a:solidFill>
                <a:srgbClr val="0070C0"/>
              </a:solidFill>
            </a:ln>
          </c:spPr>
          <c:dLbls>
            <c:dLbl>
              <c:idx val="1"/>
              <c:layout>
                <c:manualLayout>
                  <c:x val="-1.3709077676176636E-2"/>
                  <c:y val="-5.649328894011877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0D-44DE-863B-C77032356EE8}"/>
                </c:ext>
              </c:extLst>
            </c:dLbl>
            <c:dLbl>
              <c:idx val="3"/>
              <c:layout>
                <c:manualLayout>
                  <c:x val="-9.916273475282792E-3"/>
                  <c:y val="-4.42301115848239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0D-44DE-863B-C77032356E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Лист5!$B$53:$E$53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Лист5!$B$54:$E$54</c:f>
              <c:numCache>
                <c:formatCode>0%</c:formatCode>
                <c:ptCount val="4"/>
                <c:pt idx="0">
                  <c:v>0</c:v>
                </c:pt>
                <c:pt idx="1">
                  <c:v>7.0999999999999994E-2</c:v>
                </c:pt>
                <c:pt idx="2">
                  <c:v>0.57099999999999995</c:v>
                </c:pt>
                <c:pt idx="3">
                  <c:v>0.35699999999999998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80D-44DE-863B-C77032356EE8}"/>
            </c:ext>
          </c:extLst>
        </c:ser>
        <c:ser>
          <c:idx val="1"/>
          <c:order val="1"/>
          <c:tx>
            <c:strRef>
              <c:f>Лист5!$A$55</c:f>
              <c:strCache>
                <c:ptCount val="1"/>
                <c:pt idx="0">
                  <c:v>ЗНО-ДПА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dLbls>
            <c:dLbl>
              <c:idx val="2"/>
              <c:layout>
                <c:manualLayout>
                  <c:x val="-5.641564202616936E-2"/>
                  <c:y val="6.0489155718808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0D-44DE-863B-C77032356EE8}"/>
                </c:ext>
              </c:extLst>
            </c:dLbl>
            <c:dLbl>
              <c:idx val="3"/>
              <c:layout>
                <c:manualLayout>
                  <c:x val="-5.8215328682300609E-2"/>
                  <c:y val="5.2221845142206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0D-44DE-863B-C77032356E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Лист5!$B$53:$E$53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Лист5!$B$55:$E$55</c:f>
              <c:numCache>
                <c:formatCode>0.0%</c:formatCode>
                <c:ptCount val="4"/>
                <c:pt idx="0">
                  <c:v>0</c:v>
                </c:pt>
                <c:pt idx="1">
                  <c:v>0.35699999999999998</c:v>
                </c:pt>
                <c:pt idx="2">
                  <c:v>0.35699999999999998</c:v>
                </c:pt>
                <c:pt idx="3">
                  <c:v>0.28499999999999998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80D-44DE-863B-C77032356EE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5801216"/>
        <c:axId val="145802752"/>
      </c:lineChart>
      <c:catAx>
        <c:axId val="145801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5802752"/>
        <c:crosses val="autoZero"/>
        <c:auto val="1"/>
        <c:lblAlgn val="ctr"/>
        <c:lblOffset val="100"/>
        <c:noMultiLvlLbl val="0"/>
      </c:catAx>
      <c:valAx>
        <c:axId val="1458027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5801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438191674847922"/>
          <c:y val="0.71733626819242302"/>
          <c:w val="0.35381839659538961"/>
          <c:h val="0.1826199866681479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solidFill>
      <a:srgbClr val="FFFFCC">
        <a:alpha val="80000"/>
      </a:srgbClr>
    </a:solidFill>
    <a:ln>
      <a:solidFill>
        <a:srgbClr val="FFC000"/>
      </a:solidFill>
    </a:ln>
  </c:sp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000FF"/>
                </a:solidFill>
              </a:rPr>
              <a:t>ССЗШ№142 (%)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481530396849331"/>
          <c:y val="8.8029102002164294E-2"/>
          <c:w val="0.7924286757253729"/>
          <c:h val="0.7929300844879669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Лист2!$A$195</c:f>
              <c:strCache>
                <c:ptCount val="1"/>
                <c:pt idx="0">
                  <c:v>укр.мова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1.0498172160765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93-41B0-A856-E6E3C5F28DEE}"/>
                </c:ext>
              </c:extLst>
            </c:dLbl>
            <c:dLbl>
              <c:idx val="3"/>
              <c:layout>
                <c:manualLayout>
                  <c:x val="-7.5371492436263014E-3"/>
                  <c:y val="1.0498172160765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93-41B0-A856-E6E3C5F28D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Лист2!$B$194:$G$194</c:f>
              <c:strCache>
                <c:ptCount val="6"/>
                <c:pt idx="0">
                  <c:v>Не подолали поріг</c:v>
                </c:pt>
                <c:pt idx="1">
                  <c:v>100-120б.</c:v>
                </c:pt>
                <c:pt idx="2">
                  <c:v>120-140б.</c:v>
                </c:pt>
                <c:pt idx="3">
                  <c:v>140-160б.</c:v>
                </c:pt>
                <c:pt idx="4">
                  <c:v>160- 180б.</c:v>
                </c:pt>
                <c:pt idx="5">
                  <c:v>180 - 200 б.</c:v>
                </c:pt>
              </c:strCache>
            </c:strRef>
          </c:cat>
          <c:val>
            <c:numRef>
              <c:f>Лист2!$B$195:$G$195</c:f>
              <c:numCache>
                <c:formatCode>0.0%</c:formatCode>
                <c:ptCount val="6"/>
                <c:pt idx="0">
                  <c:v>3.5700000000000003E-2</c:v>
                </c:pt>
                <c:pt idx="1">
                  <c:v>0.28570000000000001</c:v>
                </c:pt>
                <c:pt idx="2">
                  <c:v>0.21429999999999999</c:v>
                </c:pt>
                <c:pt idx="3">
                  <c:v>0.21429999999999999</c:v>
                </c:pt>
                <c:pt idx="4">
                  <c:v>0.25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61-4607-A4CB-64FFA844E71D}"/>
            </c:ext>
          </c:extLst>
        </c:ser>
        <c:ser>
          <c:idx val="1"/>
          <c:order val="1"/>
          <c:tx>
            <c:strRef>
              <c:f>Лист2!$A$196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5074298487252604E-3"/>
                  <c:y val="1.8896709889377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93-41B0-A856-E6E3C5F28DEE}"/>
                </c:ext>
              </c:extLst>
            </c:dLbl>
            <c:dLbl>
              <c:idx val="2"/>
              <c:layout>
                <c:manualLayout>
                  <c:x val="-6.0297193949010418E-3"/>
                  <c:y val="2.3095978753683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93-41B0-A856-E6E3C5F28DEE}"/>
                </c:ext>
              </c:extLst>
            </c:dLbl>
            <c:dLbl>
              <c:idx val="4"/>
              <c:layout>
                <c:manualLayout>
                  <c:x val="4.5222895461757813E-3"/>
                  <c:y val="-1.679707545722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7F-43DE-A928-F16EB0AE0F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Лист2!$B$194:$G$194</c:f>
              <c:strCache>
                <c:ptCount val="6"/>
                <c:pt idx="0">
                  <c:v>Не подолали поріг</c:v>
                </c:pt>
                <c:pt idx="1">
                  <c:v>100-120б.</c:v>
                </c:pt>
                <c:pt idx="2">
                  <c:v>120-140б.</c:v>
                </c:pt>
                <c:pt idx="3">
                  <c:v>140-160б.</c:v>
                </c:pt>
                <c:pt idx="4">
                  <c:v>160- 180б.</c:v>
                </c:pt>
                <c:pt idx="5">
                  <c:v>180 - 200 б.</c:v>
                </c:pt>
              </c:strCache>
            </c:strRef>
          </c:cat>
          <c:val>
            <c:numRef>
              <c:f>Лист2!$B$196:$G$196</c:f>
              <c:numCache>
                <c:formatCode>0.0%</c:formatCode>
                <c:ptCount val="6"/>
                <c:pt idx="0">
                  <c:v>0.1176</c:v>
                </c:pt>
                <c:pt idx="1">
                  <c:v>5.8799999999999998E-2</c:v>
                </c:pt>
                <c:pt idx="2">
                  <c:v>0.29409999999999997</c:v>
                </c:pt>
                <c:pt idx="3">
                  <c:v>0.23530000000000001</c:v>
                </c:pt>
                <c:pt idx="4">
                  <c:v>0.17649999999999999</c:v>
                </c:pt>
                <c:pt idx="5">
                  <c:v>0.1176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61-4607-A4CB-64FFA844E71D}"/>
            </c:ext>
          </c:extLst>
        </c:ser>
        <c:ser>
          <c:idx val="2"/>
          <c:order val="2"/>
          <c:tx>
            <c:strRef>
              <c:f>Лист2!$A$197</c:f>
              <c:strCache>
                <c:ptCount val="1"/>
                <c:pt idx="0">
                  <c:v>історія</c:v>
                </c:pt>
              </c:strCache>
            </c:strRef>
          </c:tx>
          <c:spPr>
            <a:solidFill>
              <a:srgbClr val="00CC6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Лист2!$B$194:$G$194</c:f>
              <c:strCache>
                <c:ptCount val="6"/>
                <c:pt idx="0">
                  <c:v>Не подолали поріг</c:v>
                </c:pt>
                <c:pt idx="1">
                  <c:v>100-120б.</c:v>
                </c:pt>
                <c:pt idx="2">
                  <c:v>120-140б.</c:v>
                </c:pt>
                <c:pt idx="3">
                  <c:v>140-160б.</c:v>
                </c:pt>
                <c:pt idx="4">
                  <c:v>160- 180б.</c:v>
                </c:pt>
                <c:pt idx="5">
                  <c:v>180 - 200 б.</c:v>
                </c:pt>
              </c:strCache>
            </c:strRef>
          </c:cat>
          <c:val>
            <c:numRef>
              <c:f>Лист2!$B$197:$G$197</c:f>
              <c:numCache>
                <c:formatCode>0.0%</c:formatCode>
                <c:ptCount val="6"/>
                <c:pt idx="0">
                  <c:v>0.13039999999999999</c:v>
                </c:pt>
                <c:pt idx="1">
                  <c:v>0.3478</c:v>
                </c:pt>
                <c:pt idx="2">
                  <c:v>0.30430000000000001</c:v>
                </c:pt>
                <c:pt idx="3">
                  <c:v>0.1739</c:v>
                </c:pt>
                <c:pt idx="4">
                  <c:v>4.3499999999999997E-2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F61-4607-A4CB-64FFA844E71D}"/>
            </c:ext>
          </c:extLst>
        </c:ser>
        <c:ser>
          <c:idx val="3"/>
          <c:order val="3"/>
          <c:tx>
            <c:strRef>
              <c:f>Лист2!$A$198</c:f>
              <c:strCache>
                <c:ptCount val="1"/>
                <c:pt idx="0">
                  <c:v>англійська мова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0"/>
                  <c:y val="-1.2597806592918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93-41B0-A856-E6E3C5F28D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Лист2!$B$194:$G$194</c:f>
              <c:strCache>
                <c:ptCount val="6"/>
                <c:pt idx="0">
                  <c:v>Не подолали поріг</c:v>
                </c:pt>
                <c:pt idx="1">
                  <c:v>100-120б.</c:v>
                </c:pt>
                <c:pt idx="2">
                  <c:v>120-140б.</c:v>
                </c:pt>
                <c:pt idx="3">
                  <c:v>140-160б.</c:v>
                </c:pt>
                <c:pt idx="4">
                  <c:v>160- 180б.</c:v>
                </c:pt>
                <c:pt idx="5">
                  <c:v>180 - 200 б.</c:v>
                </c:pt>
              </c:strCache>
            </c:strRef>
          </c:cat>
          <c:val>
            <c:numRef>
              <c:f>Лист2!$B$198:$G$198</c:f>
              <c:numCache>
                <c:formatCode>0.0%</c:formatCode>
                <c:ptCount val="6"/>
                <c:pt idx="0">
                  <c:v>0</c:v>
                </c:pt>
                <c:pt idx="1">
                  <c:v>6.25E-2</c:v>
                </c:pt>
                <c:pt idx="2">
                  <c:v>0.375</c:v>
                </c:pt>
                <c:pt idx="3">
                  <c:v>0.25</c:v>
                </c:pt>
                <c:pt idx="4">
                  <c:v>0.25</c:v>
                </c:pt>
                <c:pt idx="5">
                  <c:v>6.25E-2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F61-4607-A4CB-64FFA844E7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894784"/>
        <c:axId val="145917056"/>
        <c:axId val="0"/>
      </c:bar3DChart>
      <c:catAx>
        <c:axId val="145894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917056"/>
        <c:crosses val="autoZero"/>
        <c:auto val="1"/>
        <c:lblAlgn val="ctr"/>
        <c:lblOffset val="100"/>
        <c:noMultiLvlLbl val="0"/>
      </c:catAx>
      <c:valAx>
        <c:axId val="145917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89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CC">
        <a:alpha val="40000"/>
      </a:srgbClr>
    </a:solidFill>
    <a:ln>
      <a:solidFill>
        <a:srgbClr val="00B050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err="1">
                <a:solidFill>
                  <a:srgbClr val="0000FF"/>
                </a:solidFill>
              </a:rPr>
              <a:t>Загальний</a:t>
            </a:r>
            <a:r>
              <a:rPr lang="ru-RU" sz="1600" b="1" dirty="0">
                <a:solidFill>
                  <a:srgbClr val="0000FF"/>
                </a:solidFill>
              </a:rPr>
              <a:t> рейтинг </a:t>
            </a:r>
            <a:r>
              <a:rPr lang="ru-RU" sz="1600" b="1" dirty="0" err="1">
                <a:solidFill>
                  <a:srgbClr val="0000FF"/>
                </a:solidFill>
              </a:rPr>
              <a:t>серед</a:t>
            </a:r>
            <a:r>
              <a:rPr lang="ru-RU" sz="1600" b="1" dirty="0">
                <a:solidFill>
                  <a:srgbClr val="0000FF"/>
                </a:solidFill>
              </a:rPr>
              <a:t> </a:t>
            </a:r>
            <a:r>
              <a:rPr lang="ru-RU" sz="1600" b="1" dirty="0" err="1">
                <a:solidFill>
                  <a:srgbClr val="0000FF"/>
                </a:solidFill>
              </a:rPr>
              <a:t>закладів</a:t>
            </a:r>
            <a:r>
              <a:rPr lang="ru-RU" sz="1600" b="1" dirty="0">
                <a:solidFill>
                  <a:srgbClr val="0000FF"/>
                </a:solidFill>
              </a:rPr>
              <a:t> району – </a:t>
            </a:r>
            <a:r>
              <a:rPr lang="ru-RU" sz="1600" b="1" dirty="0">
                <a:solidFill>
                  <a:srgbClr val="C00000"/>
                </a:solidFill>
              </a:rPr>
              <a:t>7</a:t>
            </a:r>
            <a:r>
              <a:rPr lang="ru-RU" sz="1600" b="1" dirty="0">
                <a:solidFill>
                  <a:srgbClr val="0000FF"/>
                </a:solidFill>
              </a:rPr>
              <a:t> з 21 </a:t>
            </a:r>
            <a:r>
              <a:rPr lang="ru-RU" sz="1600" b="1" dirty="0" err="1">
                <a:solidFill>
                  <a:srgbClr val="0000FF"/>
                </a:solidFill>
              </a:rPr>
              <a:t>школи</a:t>
            </a:r>
            <a:r>
              <a:rPr lang="ru-RU" sz="1600" b="1" dirty="0">
                <a:solidFill>
                  <a:srgbClr val="0000FF"/>
                </a:solidFill>
              </a:rPr>
              <a:t> району, </a:t>
            </a:r>
            <a:r>
              <a:rPr lang="ru-RU" sz="1600" b="1" dirty="0">
                <a:solidFill>
                  <a:srgbClr val="C00000"/>
                </a:solidFill>
              </a:rPr>
              <a:t>71</a:t>
            </a:r>
            <a:r>
              <a:rPr lang="ru-RU" sz="1600" b="1" dirty="0">
                <a:solidFill>
                  <a:srgbClr val="0000FF"/>
                </a:solidFill>
              </a:rPr>
              <a:t> з 143 </a:t>
            </a:r>
            <a:r>
              <a:rPr lang="ru-RU" sz="1600" b="1" dirty="0" err="1">
                <a:solidFill>
                  <a:srgbClr val="0000FF"/>
                </a:solidFill>
              </a:rPr>
              <a:t>шкіл</a:t>
            </a:r>
            <a:r>
              <a:rPr lang="ru-RU" sz="1600" b="1" dirty="0">
                <a:solidFill>
                  <a:srgbClr val="0000FF"/>
                </a:solidFill>
              </a:rPr>
              <a:t> </a:t>
            </a:r>
            <a:r>
              <a:rPr lang="ru-RU" sz="1600" b="1" dirty="0" err="1">
                <a:solidFill>
                  <a:srgbClr val="0000FF"/>
                </a:solidFill>
              </a:rPr>
              <a:t>м.Дніпра</a:t>
            </a:r>
            <a:r>
              <a:rPr lang="ru-RU" sz="1600" b="1" dirty="0">
                <a:solidFill>
                  <a:srgbClr val="0000FF"/>
                </a:solidFill>
              </a:rPr>
              <a:t>, </a:t>
            </a:r>
            <a:r>
              <a:rPr lang="ru-RU" sz="1600" b="1" dirty="0">
                <a:solidFill>
                  <a:srgbClr val="C00000"/>
                </a:solidFill>
              </a:rPr>
              <a:t>2684</a:t>
            </a:r>
            <a:r>
              <a:rPr lang="ru-RU" sz="1600" b="1" dirty="0">
                <a:solidFill>
                  <a:srgbClr val="0000FF"/>
                </a:solidFill>
              </a:rPr>
              <a:t> з 10069 </a:t>
            </a:r>
            <a:r>
              <a:rPr lang="ru-RU" sz="1600" b="1" dirty="0" err="1">
                <a:solidFill>
                  <a:srgbClr val="0000FF"/>
                </a:solidFill>
              </a:rPr>
              <a:t>шкіл</a:t>
            </a:r>
            <a:r>
              <a:rPr lang="ru-RU" sz="1600" b="1" dirty="0">
                <a:solidFill>
                  <a:srgbClr val="0000FF"/>
                </a:solidFill>
              </a:rPr>
              <a:t> </a:t>
            </a:r>
            <a:r>
              <a:rPr lang="ru-RU" sz="1600" b="1" dirty="0" err="1">
                <a:solidFill>
                  <a:srgbClr val="0000FF"/>
                </a:solidFill>
              </a:rPr>
              <a:t>України</a:t>
            </a:r>
            <a:endParaRPr lang="ru-RU" sz="1600" b="1" dirty="0">
              <a:solidFill>
                <a:srgbClr val="0000FF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282913009665592E-3"/>
          <c:y val="8.6827959286574996E-2"/>
          <c:w val="0.99837170869903347"/>
          <c:h val="0.7606804372163776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7"/>
            <c:invertIfNegative val="0"/>
            <c:bubble3D val="0"/>
            <c:spPr>
              <a:solidFill>
                <a:srgbClr val="06FA1D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0C-4100-84D3-75931FC8DFAC}"/>
              </c:ext>
            </c:extLst>
          </c:dPt>
          <c:dLbls>
            <c:dLbl>
              <c:idx val="7"/>
              <c:spPr>
                <a:solidFill>
                  <a:schemeClr val="l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miter lim="800000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Лист1!$A$1:$A$18</c:f>
              <c:strCache>
                <c:ptCount val="18"/>
                <c:pt idx="0">
                  <c:v>ФЕЛ</c:v>
                </c:pt>
                <c:pt idx="1">
                  <c:v>№ 57</c:v>
                </c:pt>
                <c:pt idx="2">
                  <c:v>№ 131</c:v>
                </c:pt>
                <c:pt idx="3">
                  <c:v>№ 134</c:v>
                </c:pt>
                <c:pt idx="4">
                  <c:v>№ 8</c:v>
                </c:pt>
                <c:pt idx="5">
                  <c:v>№ 26</c:v>
                </c:pt>
                <c:pt idx="6">
                  <c:v>№ 44</c:v>
                </c:pt>
                <c:pt idx="7">
                  <c:v>№ 142</c:v>
                </c:pt>
                <c:pt idx="8">
                  <c:v>№ 133</c:v>
                </c:pt>
                <c:pt idx="9">
                  <c:v>№ 115</c:v>
                </c:pt>
                <c:pt idx="10">
                  <c:v>№ 43</c:v>
                </c:pt>
                <c:pt idx="11">
                  <c:v>№ 117</c:v>
                </c:pt>
                <c:pt idx="12">
                  <c:v>№ 55</c:v>
                </c:pt>
                <c:pt idx="13">
                  <c:v>№ 18</c:v>
                </c:pt>
                <c:pt idx="14">
                  <c:v>№ 56</c:v>
                </c:pt>
                <c:pt idx="15">
                  <c:v>№ 114</c:v>
                </c:pt>
                <c:pt idx="16">
                  <c:v>№ 86</c:v>
                </c:pt>
                <c:pt idx="17">
                  <c:v>№ 116</c:v>
                </c:pt>
              </c:strCache>
            </c:strRef>
          </c:cat>
          <c:val>
            <c:numRef>
              <c:f>Лист1!$B$1:$B$18</c:f>
              <c:numCache>
                <c:formatCode>General</c:formatCode>
                <c:ptCount val="18"/>
                <c:pt idx="0">
                  <c:v>6</c:v>
                </c:pt>
                <c:pt idx="1">
                  <c:v>27</c:v>
                </c:pt>
                <c:pt idx="2">
                  <c:v>28</c:v>
                </c:pt>
                <c:pt idx="3">
                  <c:v>41</c:v>
                </c:pt>
                <c:pt idx="4">
                  <c:v>60</c:v>
                </c:pt>
                <c:pt idx="5">
                  <c:v>61</c:v>
                </c:pt>
                <c:pt idx="6">
                  <c:v>68</c:v>
                </c:pt>
                <c:pt idx="7">
                  <c:v>71</c:v>
                </c:pt>
                <c:pt idx="8">
                  <c:v>79</c:v>
                </c:pt>
                <c:pt idx="9">
                  <c:v>104</c:v>
                </c:pt>
                <c:pt idx="10">
                  <c:v>106</c:v>
                </c:pt>
                <c:pt idx="11">
                  <c:v>110</c:v>
                </c:pt>
                <c:pt idx="12">
                  <c:v>119</c:v>
                </c:pt>
                <c:pt idx="13">
                  <c:v>122</c:v>
                </c:pt>
                <c:pt idx="14">
                  <c:v>131</c:v>
                </c:pt>
                <c:pt idx="15">
                  <c:v>132</c:v>
                </c:pt>
                <c:pt idx="16">
                  <c:v>133</c:v>
                </c:pt>
                <c:pt idx="17">
                  <c:v>140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0C-4100-84D3-75931FC8DF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5944960"/>
        <c:axId val="145946496"/>
        <c:axId val="0"/>
      </c:bar3DChart>
      <c:catAx>
        <c:axId val="14594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946496"/>
        <c:crosses val="autoZero"/>
        <c:auto val="1"/>
        <c:lblAlgn val="ctr"/>
        <c:lblOffset val="100"/>
        <c:noMultiLvlLbl val="0"/>
      </c:catAx>
      <c:valAx>
        <c:axId val="1459464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594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CC">
        <a:alpha val="71000"/>
      </a:srgb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000FF"/>
                </a:solidFill>
              </a:rPr>
              <a:t>ССЗШ№142- </a:t>
            </a:r>
            <a:r>
              <a:rPr lang="ru-RU" b="1" dirty="0" err="1">
                <a:solidFill>
                  <a:srgbClr val="0000FF"/>
                </a:solidFill>
              </a:rPr>
              <a:t>результати</a:t>
            </a:r>
            <a:r>
              <a:rPr lang="ru-RU" b="1" dirty="0">
                <a:solidFill>
                  <a:srgbClr val="0000FF"/>
                </a:solidFill>
              </a:rPr>
              <a:t> ДПА</a:t>
            </a:r>
            <a:r>
              <a:rPr lang="ru-RU" b="1" baseline="0" dirty="0">
                <a:solidFill>
                  <a:srgbClr val="0000FF"/>
                </a:solidFill>
              </a:rPr>
              <a:t> (ЗНО)</a:t>
            </a:r>
            <a:endParaRPr lang="ru-RU" b="1" dirty="0">
              <a:solidFill>
                <a:srgbClr val="0000FF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179411689299483E-2"/>
          <c:y val="9.0956163600869749E-2"/>
          <c:w val="0.91816614393272544"/>
          <c:h val="0.709432880473598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Лист3!$G$3</c:f>
              <c:strCache>
                <c:ptCount val="1"/>
                <c:pt idx="0">
                  <c:v>укр.мова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Лист3!$H$2:$K$2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Лист3!$H$3:$K$3</c:f>
              <c:numCache>
                <c:formatCode>0.0%</c:formatCode>
                <c:ptCount val="4"/>
                <c:pt idx="0">
                  <c:v>7.0999999999999994E-2</c:v>
                </c:pt>
                <c:pt idx="1">
                  <c:v>0.46400000000000002</c:v>
                </c:pt>
                <c:pt idx="2">
                  <c:v>0.42799999999999999</c:v>
                </c:pt>
                <c:pt idx="3">
                  <c:v>3.5999999999999997E-2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F4-4700-8E91-52C8FDFB9117}"/>
            </c:ext>
          </c:extLst>
        </c:ser>
        <c:ser>
          <c:idx val="1"/>
          <c:order val="1"/>
          <c:tx>
            <c:strRef>
              <c:f>Лист3!$G$4</c:f>
              <c:strCache>
                <c:ptCount val="1"/>
                <c:pt idx="0">
                  <c:v>історія</c:v>
                </c:pt>
              </c:strCache>
            </c:strRef>
          </c:tx>
          <c:spPr>
            <a:solidFill>
              <a:srgbClr val="06FA1D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Лист3!$H$2:$K$2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Лист3!$H$4:$K$4</c:f>
              <c:numCache>
                <c:formatCode>0.0%</c:formatCode>
                <c:ptCount val="4"/>
                <c:pt idx="0">
                  <c:v>0</c:v>
                </c:pt>
                <c:pt idx="1">
                  <c:v>0.55000000000000004</c:v>
                </c:pt>
                <c:pt idx="2">
                  <c:v>0.4</c:v>
                </c:pt>
                <c:pt idx="3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F4-4700-8E91-52C8FDFB9117}"/>
            </c:ext>
          </c:extLst>
        </c:ser>
        <c:ser>
          <c:idx val="2"/>
          <c:order val="2"/>
          <c:tx>
            <c:strRef>
              <c:f>Лист3!$G$5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Лист3!$H$2:$K$2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Лист3!$H$5:$K$5</c:f>
              <c:numCache>
                <c:formatCode>0.0%</c:formatCode>
                <c:ptCount val="4"/>
                <c:pt idx="0">
                  <c:v>6.6000000000000003E-2</c:v>
                </c:pt>
                <c:pt idx="1">
                  <c:v>0.33300000000000002</c:v>
                </c:pt>
                <c:pt idx="2">
                  <c:v>0.46600000000000003</c:v>
                </c:pt>
                <c:pt idx="3">
                  <c:v>0.13300000000000001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AF4-4700-8E91-52C8FDFB9117}"/>
            </c:ext>
          </c:extLst>
        </c:ser>
        <c:ser>
          <c:idx val="3"/>
          <c:order val="3"/>
          <c:tx>
            <c:strRef>
              <c:f>Лист3!$G$6</c:f>
              <c:strCache>
                <c:ptCount val="1"/>
                <c:pt idx="0">
                  <c:v>анл.мова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Лист3!$H$2:$K$2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Лист3!$H$6:$K$6</c:f>
              <c:numCache>
                <c:formatCode>0.0%</c:formatCode>
                <c:ptCount val="4"/>
                <c:pt idx="0">
                  <c:v>0</c:v>
                </c:pt>
                <c:pt idx="1">
                  <c:v>0.35699999999999998</c:v>
                </c:pt>
                <c:pt idx="2">
                  <c:v>0.35699999999999998</c:v>
                </c:pt>
                <c:pt idx="3">
                  <c:v>0.28499999999999998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AF4-4700-8E91-52C8FDFB91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6117376"/>
        <c:axId val="146118912"/>
        <c:axId val="0"/>
      </c:bar3DChart>
      <c:catAx>
        <c:axId val="14611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118912"/>
        <c:crosses val="autoZero"/>
        <c:auto val="1"/>
        <c:lblAlgn val="ctr"/>
        <c:lblOffset val="100"/>
        <c:noMultiLvlLbl val="0"/>
      </c:catAx>
      <c:valAx>
        <c:axId val="14611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11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CC66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93355338056828E-2"/>
          <c:y val="9.7952791570167411E-2"/>
          <c:w val="0.90374576062635814"/>
          <c:h val="0.70336180595318454"/>
        </c:manualLayout>
      </c:layout>
      <c:lineChart>
        <c:grouping val="standard"/>
        <c:varyColors val="0"/>
        <c:ser>
          <c:idx val="0"/>
          <c:order val="0"/>
          <c:tx>
            <c:strRef>
              <c:f>Лист4!$B$8</c:f>
              <c:strCache>
                <c:ptCount val="1"/>
                <c:pt idx="0">
                  <c:v>ССЗШ№142</c:v>
                </c:pt>
              </c:strCache>
            </c:strRef>
          </c:tx>
          <c:spPr>
            <a:ln w="60325" cap="rnd">
              <a:solidFill>
                <a:srgbClr val="06FA1D"/>
              </a:solidFill>
              <a:round/>
            </a:ln>
            <a:effectLst/>
          </c:spPr>
          <c:marker>
            <c:symbol val="x"/>
            <c:size val="10"/>
            <c:spPr>
              <a:solidFill>
                <a:srgbClr val="06FA1D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Лист4!$A$9:$A$12</c:f>
              <c:strCache>
                <c:ptCount val="4"/>
                <c:pt idx="0">
                  <c:v>укр.мова</c:v>
                </c:pt>
                <c:pt idx="1">
                  <c:v>історія</c:v>
                </c:pt>
                <c:pt idx="2">
                  <c:v>математика</c:v>
                </c:pt>
                <c:pt idx="3">
                  <c:v>анл.мова</c:v>
                </c:pt>
              </c:strCache>
            </c:strRef>
          </c:cat>
          <c:val>
            <c:numRef>
              <c:f>Лист4!$B$9:$B$12</c:f>
              <c:numCache>
                <c:formatCode>0.0%</c:formatCode>
                <c:ptCount val="4"/>
                <c:pt idx="0">
                  <c:v>0.46400000000000002</c:v>
                </c:pt>
                <c:pt idx="1">
                  <c:v>0.45</c:v>
                </c:pt>
                <c:pt idx="2">
                  <c:v>0.6</c:v>
                </c:pt>
                <c:pt idx="3">
                  <c:v>0.64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3EC-464D-814A-316D34A567C0}"/>
            </c:ext>
          </c:extLst>
        </c:ser>
        <c:ser>
          <c:idx val="1"/>
          <c:order val="1"/>
          <c:tx>
            <c:strRef>
              <c:f>Лист4!$C$8</c:f>
              <c:strCache>
                <c:ptCount val="1"/>
                <c:pt idx="0">
                  <c:v>область</c:v>
                </c:pt>
              </c:strCache>
            </c:strRef>
          </c:tx>
          <c:spPr>
            <a:ln w="79375" cap="rnd">
              <a:solidFill>
                <a:srgbClr val="0070C0"/>
              </a:solidFill>
              <a:round/>
            </a:ln>
            <a:effectLst/>
          </c:spPr>
          <c:marker>
            <c:symbol val="x"/>
            <c:size val="11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6123299225256218E-2"/>
                  <c:y val="4.232863015220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24-49F1-A693-6F4343DAB87F}"/>
                </c:ext>
              </c:extLst>
            </c:dLbl>
            <c:dLbl>
              <c:idx val="2"/>
              <c:layout>
                <c:manualLayout>
                  <c:x val="-7.7719539098830351E-2"/>
                  <c:y val="-3.5777770723887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24-49F1-A693-6F4343DAB87F}"/>
                </c:ext>
              </c:extLst>
            </c:dLbl>
            <c:dLbl>
              <c:idx val="3"/>
              <c:layout>
                <c:manualLayout>
                  <c:x val="-9.3314461658455181E-3"/>
                  <c:y val="4.2328630152205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24-49F1-A693-6F4343DAB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Лист4!$A$9:$A$12</c:f>
              <c:strCache>
                <c:ptCount val="4"/>
                <c:pt idx="0">
                  <c:v>укр.мова</c:v>
                </c:pt>
                <c:pt idx="1">
                  <c:v>історія</c:v>
                </c:pt>
                <c:pt idx="2">
                  <c:v>математика</c:v>
                </c:pt>
                <c:pt idx="3">
                  <c:v>анл.мова</c:v>
                </c:pt>
              </c:strCache>
            </c:strRef>
          </c:cat>
          <c:val>
            <c:numRef>
              <c:f>Лист4!$C$9:$C$12</c:f>
              <c:numCache>
                <c:formatCode>0.0%</c:formatCode>
                <c:ptCount val="4"/>
                <c:pt idx="0">
                  <c:v>0.61199999999999999</c:v>
                </c:pt>
                <c:pt idx="1">
                  <c:v>0.38300000000000001</c:v>
                </c:pt>
                <c:pt idx="2">
                  <c:v>0.49199999999999999</c:v>
                </c:pt>
                <c:pt idx="3">
                  <c:v>0.60199999999999998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3EC-464D-814A-316D34A567C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6197120"/>
        <c:axId val="146203008"/>
      </c:lineChart>
      <c:catAx>
        <c:axId val="14619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203008"/>
        <c:crosses val="autoZero"/>
        <c:auto val="1"/>
        <c:lblAlgn val="ctr"/>
        <c:lblOffset val="100"/>
        <c:noMultiLvlLbl val="0"/>
      </c:catAx>
      <c:valAx>
        <c:axId val="146203008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19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CC">
        <a:alpha val="69000"/>
      </a:srgb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rgbClr val="0000FF"/>
                </a:solidFill>
              </a:rPr>
              <a:t>ССЗШ№142-оцінювання знань</a:t>
            </a:r>
          </a:p>
        </c:rich>
      </c:tx>
      <c:layout>
        <c:manualLayout>
          <c:xMode val="edge"/>
          <c:yMode val="edge"/>
          <c:x val="0.2578133401196539"/>
          <c:y val="4.166666666666666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35-4ED8-8D43-53F499BC2215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35-4ED8-8D43-53F499BC2215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E35-4ED8-8D43-53F499BC2215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E35-4ED8-8D43-53F499BC2215}"/>
              </c:ext>
            </c:extLst>
          </c:dPt>
          <c:dLbls>
            <c:dLbl>
              <c:idx val="2"/>
              <c:layout>
                <c:manualLayout>
                  <c:x val="6.7193038589570507E-3"/>
                  <c:y val="6.2055862105856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3438607717914101E-2"/>
                  <c:y val="-1.3064392022285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Лист5!$A$14:$A$23</c:f>
              <c:strCache>
                <c:ptCount val="10"/>
                <c:pt idx="0">
                  <c:v>УКР.МОВА</c:v>
                </c:pt>
                <c:pt idx="1">
                  <c:v>ЛІТЕРАТУРА</c:v>
                </c:pt>
                <c:pt idx="2">
                  <c:v>ЗНО-ДПА укр.</c:v>
                </c:pt>
                <c:pt idx="3">
                  <c:v>АЛГЕБРА</c:v>
                </c:pt>
                <c:pt idx="4">
                  <c:v>ГЕОМЕТРІЯ</c:v>
                </c:pt>
                <c:pt idx="5">
                  <c:v>ЗНО-ДПА матем.</c:v>
                </c:pt>
                <c:pt idx="6">
                  <c:v>ІСТОРІЯ</c:v>
                </c:pt>
                <c:pt idx="7">
                  <c:v>ЗНО-ДПА історія</c:v>
                </c:pt>
                <c:pt idx="8">
                  <c:v>АНГЛІЙСЬКА МОВА</c:v>
                </c:pt>
                <c:pt idx="9">
                  <c:v>ЗНО-ДПА англ.</c:v>
                </c:pt>
              </c:strCache>
            </c:strRef>
          </c:cat>
          <c:val>
            <c:numRef>
              <c:f>Лист5!$B$14:$B$23</c:f>
              <c:numCache>
                <c:formatCode>0%</c:formatCode>
                <c:ptCount val="10"/>
                <c:pt idx="0">
                  <c:v>0.71399999999999997</c:v>
                </c:pt>
                <c:pt idx="1">
                  <c:v>0.75</c:v>
                </c:pt>
                <c:pt idx="2">
                  <c:v>0.46400000000000002</c:v>
                </c:pt>
                <c:pt idx="3">
                  <c:v>0.66599999999999993</c:v>
                </c:pt>
                <c:pt idx="4">
                  <c:v>0.73</c:v>
                </c:pt>
                <c:pt idx="5">
                  <c:v>0.6</c:v>
                </c:pt>
                <c:pt idx="6">
                  <c:v>0.65</c:v>
                </c:pt>
                <c:pt idx="7">
                  <c:v>0.45</c:v>
                </c:pt>
                <c:pt idx="8">
                  <c:v>0.92800000000000005</c:v>
                </c:pt>
                <c:pt idx="9">
                  <c:v>0.64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D2-42E2-B72B-E2B7750ED1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6241792"/>
        <c:axId val="146262656"/>
        <c:axId val="0"/>
      </c:bar3DChart>
      <c:catAx>
        <c:axId val="14624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262656"/>
        <c:crosses val="autoZero"/>
        <c:auto val="1"/>
        <c:lblAlgn val="ctr"/>
        <c:lblOffset val="100"/>
        <c:noMultiLvlLbl val="0"/>
      </c:catAx>
      <c:valAx>
        <c:axId val="14626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24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pPr>
            <a:r>
              <a:rPr lang="ru-RU" sz="1600">
                <a:solidFill>
                  <a:srgbClr val="0000FF"/>
                </a:solidFill>
              </a:rPr>
              <a:t>Якість знань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7410104986876638E-2"/>
                  <c:y val="5.55555555555556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04-441D-93DB-4BA7B3604DE7}"/>
                </c:ext>
              </c:extLst>
            </c:dLbl>
            <c:dLbl>
              <c:idx val="1"/>
              <c:layout>
                <c:manualLayout>
                  <c:x val="-8.1854330708661424E-2"/>
                  <c:y val="-4.1666666666666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04-441D-93DB-4BA7B3604DE7}"/>
                </c:ext>
              </c:extLst>
            </c:dLbl>
            <c:dLbl>
              <c:idx val="2"/>
              <c:layout>
                <c:manualLayout>
                  <c:x val="-2.907655293088364E-2"/>
                  <c:y val="-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04-441D-93DB-4BA7B3604D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Лист4!$A$3:$A$5</c:f>
              <c:strCache>
                <c:ptCount val="3"/>
                <c:pt idx="0">
                  <c:v>ССЗШ№142</c:v>
                </c:pt>
                <c:pt idx="1">
                  <c:v>УКРАЇНА</c:v>
                </c:pt>
                <c:pt idx="2">
                  <c:v>ОБЛАСТЬ</c:v>
                </c:pt>
              </c:strCache>
            </c:strRef>
          </c:cat>
          <c:val>
            <c:numRef>
              <c:f>Лист4!$B$3:$B$5</c:f>
              <c:numCache>
                <c:formatCode>0.0%</c:formatCode>
                <c:ptCount val="3"/>
                <c:pt idx="0">
                  <c:v>0.46399999999999997</c:v>
                </c:pt>
                <c:pt idx="1">
                  <c:v>0.59</c:v>
                </c:pt>
                <c:pt idx="2">
                  <c:v>0.61199999999999999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F22-4471-BD4D-80771415CCC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4022528"/>
        <c:axId val="144032512"/>
      </c:lineChart>
      <c:catAx>
        <c:axId val="14402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032512"/>
        <c:crosses val="autoZero"/>
        <c:auto val="1"/>
        <c:lblAlgn val="ctr"/>
        <c:lblOffset val="100"/>
        <c:noMultiLvlLbl val="0"/>
      </c:catAx>
      <c:valAx>
        <c:axId val="144032512"/>
        <c:scaling>
          <c:orientation val="minMax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02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 dirty="0" err="1"/>
              <a:t>Спеціалізовані</a:t>
            </a:r>
            <a:r>
              <a:rPr lang="ru-RU" dirty="0"/>
              <a:t> </a:t>
            </a:r>
            <a:r>
              <a:rPr lang="ru-RU" dirty="0" err="1"/>
              <a:t>школи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046161537606933E-2"/>
          <c:y val="0.10233629244016978"/>
          <c:w val="0.95590767692478618"/>
          <c:h val="0.6461995845258815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Лист3!$A$19</c:f>
              <c:strCache>
                <c:ptCount val="1"/>
                <c:pt idx="0">
                  <c:v>Україна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0125895102564365E-3"/>
                  <c:y val="4.479220121926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D8-4651-8535-B0773A84598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Лист3!$B$18:$E$18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Лист3!$B$19:$E$19</c:f>
              <c:numCache>
                <c:formatCode>0.0%</c:formatCode>
                <c:ptCount val="4"/>
                <c:pt idx="0">
                  <c:v>2.1999999999999999E-2</c:v>
                </c:pt>
                <c:pt idx="1">
                  <c:v>0.214</c:v>
                </c:pt>
                <c:pt idx="2">
                  <c:v>0.44800000000000001</c:v>
                </c:pt>
                <c:pt idx="3">
                  <c:v>0.316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89-4407-BC62-5B362DBFF7DD}"/>
            </c:ext>
          </c:extLst>
        </c:ser>
        <c:ser>
          <c:idx val="1"/>
          <c:order val="1"/>
          <c:tx>
            <c:strRef>
              <c:f>Лист3!$A$20</c:f>
              <c:strCache>
                <c:ptCount val="1"/>
                <c:pt idx="0">
                  <c:v>ССЗШ№142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062947551282179E-2"/>
                  <c:y val="-7.2787326981305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D8-4651-8535-B0773A845982}"/>
                </c:ext>
              </c:extLst>
            </c:dLbl>
            <c:dLbl>
              <c:idx val="3"/>
              <c:layout>
                <c:manualLayout>
                  <c:x val="2.6054554544444556E-2"/>
                  <c:y val="-7.2787326981305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D8-4651-8535-B0773A8459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Лист3!$B$18:$E$18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Лист3!$B$20:$E$20</c:f>
              <c:numCache>
                <c:formatCode>0.0%</c:formatCode>
                <c:ptCount val="4"/>
                <c:pt idx="0">
                  <c:v>7.0999999999999994E-2</c:v>
                </c:pt>
                <c:pt idx="1">
                  <c:v>0.46400000000000002</c:v>
                </c:pt>
                <c:pt idx="2">
                  <c:v>0.42799999999999999</c:v>
                </c:pt>
                <c:pt idx="3">
                  <c:v>3.5999999999999997E-2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89-4407-BC62-5B362DBFF7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7037312"/>
        <c:axId val="137038848"/>
        <c:axId val="0"/>
      </c:bar3DChart>
      <c:catAx>
        <c:axId val="13703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37038848"/>
        <c:crosses val="autoZero"/>
        <c:auto val="1"/>
        <c:lblAlgn val="ctr"/>
        <c:lblOffset val="100"/>
        <c:noMultiLvlLbl val="0"/>
      </c:catAx>
      <c:valAx>
        <c:axId val="137038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3703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CC">
        <a:alpha val="26000"/>
      </a:srgbClr>
    </a:solidFill>
    <a:ln>
      <a:solidFill>
        <a:srgbClr val="FF9900"/>
      </a:solidFill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r>
              <a:rPr lang="ru-RU" b="1" dirty="0" err="1">
                <a:solidFill>
                  <a:srgbClr val="0000FF"/>
                </a:solidFill>
              </a:rPr>
              <a:t>Розбіжність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err="1">
                <a:solidFill>
                  <a:srgbClr val="0000FF"/>
                </a:solidFill>
              </a:rPr>
              <a:t>оцінювання-українська</a:t>
            </a:r>
            <a:r>
              <a:rPr lang="ru-RU" b="1" dirty="0">
                <a:solidFill>
                  <a:srgbClr val="0000FF"/>
                </a:solidFill>
              </a:rPr>
              <a:t> </a:t>
            </a:r>
            <a:r>
              <a:rPr lang="ru-RU" b="1" dirty="0" err="1">
                <a:solidFill>
                  <a:srgbClr val="0000FF"/>
                </a:solidFill>
              </a:rPr>
              <a:t>мова</a:t>
            </a:r>
            <a:r>
              <a:rPr lang="ru-RU" b="1" dirty="0">
                <a:solidFill>
                  <a:srgbClr val="0000FF"/>
                </a:solidFill>
              </a:rPr>
              <a:t> та </a:t>
            </a:r>
            <a:r>
              <a:rPr lang="ru-RU" b="1" dirty="0" err="1" smtClean="0">
                <a:solidFill>
                  <a:srgbClr val="0000FF"/>
                </a:solidFill>
              </a:rPr>
              <a:t>література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річні</a:t>
            </a:r>
            <a:r>
              <a:rPr lang="ru-RU" b="1" dirty="0" smtClean="0">
                <a:solidFill>
                  <a:srgbClr val="0000FF"/>
                </a:solidFill>
              </a:rPr>
              <a:t> та ДПА</a:t>
            </a:r>
            <a:endParaRPr lang="ru-RU" b="1" dirty="0">
              <a:solidFill>
                <a:srgbClr val="0000FF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7009736269175738E-2"/>
          <c:y val="9.851484755662071E-2"/>
          <c:w val="0.92799575899692521"/>
          <c:h val="0.68171770596917802"/>
        </c:manualLayout>
      </c:layout>
      <c:lineChart>
        <c:grouping val="standard"/>
        <c:varyColors val="0"/>
        <c:ser>
          <c:idx val="0"/>
          <c:order val="0"/>
          <c:tx>
            <c:strRef>
              <c:f>Лист5!$A$2</c:f>
              <c:strCache>
                <c:ptCount val="1"/>
                <c:pt idx="0">
                  <c:v>УКР.МОВА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Лист5!$B$1:$E$1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Лист5!$B$2:$E$2</c:f>
              <c:numCache>
                <c:formatCode>0%</c:formatCode>
                <c:ptCount val="4"/>
                <c:pt idx="0">
                  <c:v>0</c:v>
                </c:pt>
                <c:pt idx="1">
                  <c:v>0.26</c:v>
                </c:pt>
                <c:pt idx="2">
                  <c:v>0.35699999999999998</c:v>
                </c:pt>
                <c:pt idx="3">
                  <c:v>0.35699999999999998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81D-47F8-A2FB-0822601EF78C}"/>
            </c:ext>
          </c:extLst>
        </c:ser>
        <c:ser>
          <c:idx val="1"/>
          <c:order val="1"/>
          <c:tx>
            <c:strRef>
              <c:f>Лист5!$A$3</c:f>
              <c:strCache>
                <c:ptCount val="1"/>
                <c:pt idx="0">
                  <c:v>ЛІТЕРАТУРА</c:v>
                </c:pt>
              </c:strCache>
            </c:strRef>
          </c:tx>
          <c:spPr>
            <a:ln w="571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054627559388709E-2"/>
                  <c:y val="2.21721396035360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1D-47F8-A2FB-0822601EF78C}"/>
                </c:ext>
              </c:extLst>
            </c:dLbl>
            <c:dLbl>
              <c:idx val="2"/>
              <c:layout>
                <c:manualLayout>
                  <c:x val="-3.0820289067776348E-2"/>
                  <c:y val="4.73677527893726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1D-47F8-A2FB-0822601EF7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Лист5!$B$1:$E$1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Лист5!$B$3:$E$3</c:f>
              <c:numCache>
                <c:formatCode>0%</c:formatCode>
                <c:ptCount val="4"/>
                <c:pt idx="0">
                  <c:v>7.0999999999999994E-2</c:v>
                </c:pt>
                <c:pt idx="1">
                  <c:v>0.17799999999999999</c:v>
                </c:pt>
                <c:pt idx="2">
                  <c:v>0.32100000000000001</c:v>
                </c:pt>
                <c:pt idx="3">
                  <c:v>0.43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81D-47F8-A2FB-0822601EF78C}"/>
            </c:ext>
          </c:extLst>
        </c:ser>
        <c:ser>
          <c:idx val="2"/>
          <c:order val="2"/>
          <c:tx>
            <c:strRef>
              <c:f>Лист5!$A$4</c:f>
              <c:strCache>
                <c:ptCount val="1"/>
                <c:pt idx="0">
                  <c:v>ЗНО-ДПА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57150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6141290212973042E-2"/>
                  <c:y val="-4.837557731680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1D-47F8-A2FB-0822601EF78C}"/>
                </c:ext>
              </c:extLst>
            </c:dLbl>
            <c:dLbl>
              <c:idx val="3"/>
              <c:layout>
                <c:manualLayout>
                  <c:x val="-1.2237192044868219E-3"/>
                  <c:y val="-4.58560159982225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81D-47F8-A2FB-0822601EF7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Лист5!$B$1:$E$1</c:f>
              <c:strCache>
                <c:ptCount val="4"/>
                <c:pt idx="0">
                  <c:v>ПОЧАТКОВИЙ</c:v>
                </c:pt>
                <c:pt idx="1">
                  <c:v>СЕРЕДНІЙ</c:v>
                </c:pt>
                <c:pt idx="2">
                  <c:v>ДОСТАТНІЙ</c:v>
                </c:pt>
                <c:pt idx="3">
                  <c:v>ВИСОКИЙ</c:v>
                </c:pt>
              </c:strCache>
            </c:strRef>
          </c:cat>
          <c:val>
            <c:numRef>
              <c:f>Лист5!$B$4:$E$4</c:f>
              <c:numCache>
                <c:formatCode>0.0%</c:formatCode>
                <c:ptCount val="4"/>
                <c:pt idx="0">
                  <c:v>7.0999999999999994E-2</c:v>
                </c:pt>
                <c:pt idx="1">
                  <c:v>0.46400000000000002</c:v>
                </c:pt>
                <c:pt idx="2">
                  <c:v>0.42799999999999999</c:v>
                </c:pt>
                <c:pt idx="3">
                  <c:v>3.5999999999999997E-2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81D-47F8-A2FB-0822601EF78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4270848"/>
        <c:axId val="144272384"/>
      </c:lineChart>
      <c:catAx>
        <c:axId val="14427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272384"/>
        <c:crosses val="autoZero"/>
        <c:auto val="1"/>
        <c:lblAlgn val="ctr"/>
        <c:lblOffset val="100"/>
        <c:noMultiLvlLbl val="0"/>
      </c:catAx>
      <c:valAx>
        <c:axId val="14427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27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CC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000FF"/>
                </a:solidFill>
              </a:rPr>
              <a:t>Математика-ЗНО (%)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01808960797728E-2"/>
          <c:y val="8.4831400312246008E-2"/>
          <c:w val="0.96596382078404541"/>
          <c:h val="0.660757722826118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Лист2!$A$60</c:f>
              <c:strCache>
                <c:ptCount val="1"/>
                <c:pt idx="0">
                  <c:v>Україна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2.475358488433059E-2"/>
                  <c:y val="5.1054268823931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42-43CD-9279-09FC301B08A9}"/>
                </c:ext>
              </c:extLst>
            </c:dLbl>
            <c:dLbl>
              <c:idx val="5"/>
              <c:layout>
                <c:manualLayout>
                  <c:x val="-1.0829693386894634E-2"/>
                  <c:y val="2.320648582905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42-43CD-9279-09FC301B08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Лист2!$C$59:$H$59</c:f>
              <c:strCache>
                <c:ptCount val="6"/>
                <c:pt idx="0">
                  <c:v>Не подолали поріг</c:v>
                </c:pt>
                <c:pt idx="1">
                  <c:v>100-120б.</c:v>
                </c:pt>
                <c:pt idx="2">
                  <c:v>120-140б.</c:v>
                </c:pt>
                <c:pt idx="3">
                  <c:v>140-160б.</c:v>
                </c:pt>
                <c:pt idx="4">
                  <c:v>160- 180б.</c:v>
                </c:pt>
                <c:pt idx="5">
                  <c:v>180 - 200 б.</c:v>
                </c:pt>
              </c:strCache>
            </c:strRef>
          </c:cat>
          <c:val>
            <c:numRef>
              <c:f>Лист2!$C$60:$H$60</c:f>
              <c:numCache>
                <c:formatCode>0.00%</c:formatCode>
                <c:ptCount val="6"/>
                <c:pt idx="0">
                  <c:v>0.16470000000000001</c:v>
                </c:pt>
                <c:pt idx="1">
                  <c:v>0.2402</c:v>
                </c:pt>
                <c:pt idx="2">
                  <c:v>0.19189999999999999</c:v>
                </c:pt>
                <c:pt idx="3">
                  <c:v>0.17069999999999999</c:v>
                </c:pt>
                <c:pt idx="4">
                  <c:v>0.14649999999999999</c:v>
                </c:pt>
                <c:pt idx="5">
                  <c:v>8.5999999999999993E-2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C3-465C-BB23-02529890A341}"/>
            </c:ext>
          </c:extLst>
        </c:ser>
        <c:ser>
          <c:idx val="1"/>
          <c:order val="1"/>
          <c:tx>
            <c:strRef>
              <c:f>Лист2!$A$61</c:f>
              <c:strCache>
                <c:ptCount val="1"/>
                <c:pt idx="0">
                  <c:v>м.Дніпро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2.7847782994871915E-2"/>
                  <c:y val="2.32064858290603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42-43CD-9279-09FC301B08A9}"/>
                </c:ext>
              </c:extLst>
            </c:dLbl>
            <c:dLbl>
              <c:idx val="2"/>
              <c:layout>
                <c:manualLayout>
                  <c:x val="7.7354952763533094E-3"/>
                  <c:y val="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42-43CD-9279-09FC301B08A9}"/>
                </c:ext>
              </c:extLst>
            </c:dLbl>
            <c:dLbl>
              <c:idx val="5"/>
              <c:layout>
                <c:manualLayout>
                  <c:x val="4.6412971658119856E-3"/>
                  <c:y val="2.320648582905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42-43CD-9279-09FC301B08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Лист2!$C$59:$H$59</c:f>
              <c:strCache>
                <c:ptCount val="6"/>
                <c:pt idx="0">
                  <c:v>Не подолали поріг</c:v>
                </c:pt>
                <c:pt idx="1">
                  <c:v>100-120б.</c:v>
                </c:pt>
                <c:pt idx="2">
                  <c:v>120-140б.</c:v>
                </c:pt>
                <c:pt idx="3">
                  <c:v>140-160б.</c:v>
                </c:pt>
                <c:pt idx="4">
                  <c:v>160- 180б.</c:v>
                </c:pt>
                <c:pt idx="5">
                  <c:v>180 - 200 б.</c:v>
                </c:pt>
              </c:strCache>
            </c:strRef>
          </c:cat>
          <c:val>
            <c:numRef>
              <c:f>Лист2!$C$61:$H$61</c:f>
              <c:numCache>
                <c:formatCode>0.00%</c:formatCode>
                <c:ptCount val="6"/>
                <c:pt idx="0">
                  <c:v>8.4000000000000005E-2</c:v>
                </c:pt>
                <c:pt idx="1">
                  <c:v>0.16800000000000001</c:v>
                </c:pt>
                <c:pt idx="2">
                  <c:v>0.19500000000000001</c:v>
                </c:pt>
                <c:pt idx="3" formatCode="0%">
                  <c:v>0.21</c:v>
                </c:pt>
                <c:pt idx="4">
                  <c:v>0.20699999999999999</c:v>
                </c:pt>
                <c:pt idx="5" formatCode="0%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C3-465C-BB23-02529890A341}"/>
            </c:ext>
          </c:extLst>
        </c:ser>
        <c:ser>
          <c:idx val="2"/>
          <c:order val="2"/>
          <c:tx>
            <c:strRef>
              <c:f>Лист2!$A$62</c:f>
              <c:strCache>
                <c:ptCount val="1"/>
                <c:pt idx="0">
                  <c:v>АНД район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2.1659386773789268E-2"/>
                  <c:y val="1.1603242914529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42-43CD-9279-09FC301B08A9}"/>
                </c:ext>
              </c:extLst>
            </c:dLbl>
            <c:dLbl>
              <c:idx val="2"/>
              <c:layout>
                <c:manualLayout>
                  <c:x val="1.0829693386894634E-2"/>
                  <c:y val="5.3374917406837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42-43CD-9279-09FC301B08A9}"/>
                </c:ext>
              </c:extLst>
            </c:dLbl>
            <c:dLbl>
              <c:idx val="3"/>
              <c:layout>
                <c:manualLayout>
                  <c:x val="7.7354952763533094E-3"/>
                  <c:y val="4.177167449230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42-43CD-9279-09FC301B08A9}"/>
                </c:ext>
              </c:extLst>
            </c:dLbl>
            <c:dLbl>
              <c:idx val="4"/>
              <c:layout>
                <c:manualLayout>
                  <c:x val="1.3923891497435958E-2"/>
                  <c:y val="5.3374917406837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942-43CD-9279-09FC301B08A9}"/>
                </c:ext>
              </c:extLst>
            </c:dLbl>
            <c:dLbl>
              <c:idx val="5"/>
              <c:layout>
                <c:manualLayout>
                  <c:x val="6.1883962210827611E-3"/>
                  <c:y val="4.409232307521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42-43CD-9279-09FC301B08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Лист2!$C$59:$H$59</c:f>
              <c:strCache>
                <c:ptCount val="6"/>
                <c:pt idx="0">
                  <c:v>Не подолали поріг</c:v>
                </c:pt>
                <c:pt idx="1">
                  <c:v>100-120б.</c:v>
                </c:pt>
                <c:pt idx="2">
                  <c:v>120-140б.</c:v>
                </c:pt>
                <c:pt idx="3">
                  <c:v>140-160б.</c:v>
                </c:pt>
                <c:pt idx="4">
                  <c:v>160- 180б.</c:v>
                </c:pt>
                <c:pt idx="5">
                  <c:v>180 - 200 б.</c:v>
                </c:pt>
              </c:strCache>
            </c:strRef>
          </c:cat>
          <c:val>
            <c:numRef>
              <c:f>Лист2!$C$62:$H$62</c:f>
              <c:numCache>
                <c:formatCode>0.0%</c:formatCode>
                <c:ptCount val="6"/>
                <c:pt idx="0">
                  <c:v>0.1295</c:v>
                </c:pt>
                <c:pt idx="1">
                  <c:v>0.24199999999999999</c:v>
                </c:pt>
                <c:pt idx="2">
                  <c:v>0.19320000000000001</c:v>
                </c:pt>
                <c:pt idx="3">
                  <c:v>0.18049999999999999</c:v>
                </c:pt>
                <c:pt idx="4">
                  <c:v>0.1741</c:v>
                </c:pt>
                <c:pt idx="5">
                  <c:v>8.0699999999999994E-2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C3-465C-BB23-02529890A341}"/>
            </c:ext>
          </c:extLst>
        </c:ser>
        <c:ser>
          <c:idx val="3"/>
          <c:order val="3"/>
          <c:tx>
            <c:strRef>
              <c:f>Лист2!$A$63</c:f>
              <c:strCache>
                <c:ptCount val="1"/>
                <c:pt idx="0">
                  <c:v>СЗШ№142</c:v>
                </c:pt>
              </c:strCache>
            </c:strRef>
          </c:tx>
          <c:spPr>
            <a:solidFill>
              <a:srgbClr val="06FA1D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941981105413238E-2"/>
                  <c:y val="2.320648582905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942-43CD-9279-09FC301B08A9}"/>
                </c:ext>
              </c:extLst>
            </c:dLbl>
            <c:dLbl>
              <c:idx val="1"/>
              <c:layout>
                <c:manualLayout>
                  <c:x val="1.54709905527066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7E-47FD-BB98-657471D8B970}"/>
                </c:ext>
              </c:extLst>
            </c:dLbl>
            <c:dLbl>
              <c:idx val="2"/>
              <c:layout>
                <c:manualLayout>
                  <c:x val="9.2825943316239713E-3"/>
                  <c:y val="-9.2825943316239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942-43CD-9279-09FC301B08A9}"/>
                </c:ext>
              </c:extLst>
            </c:dLbl>
            <c:dLbl>
              <c:idx val="4"/>
              <c:layout>
                <c:manualLayout>
                  <c:x val="3.24890801606839E-2"/>
                  <c:y val="6.9619457487179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942-43CD-9279-09FC301B08A9}"/>
                </c:ext>
              </c:extLst>
            </c:dLbl>
            <c:dLbl>
              <c:idx val="5"/>
              <c:layout>
                <c:manualLayout>
                  <c:x val="2.7847782994871801E-2"/>
                  <c:y val="-6.9619457487179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942-43CD-9279-09FC301B08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Лист2!$C$59:$H$59</c:f>
              <c:strCache>
                <c:ptCount val="6"/>
                <c:pt idx="0">
                  <c:v>Не подолали поріг</c:v>
                </c:pt>
                <c:pt idx="1">
                  <c:v>100-120б.</c:v>
                </c:pt>
                <c:pt idx="2">
                  <c:v>120-140б.</c:v>
                </c:pt>
                <c:pt idx="3">
                  <c:v>140-160б.</c:v>
                </c:pt>
                <c:pt idx="4">
                  <c:v>160- 180б.</c:v>
                </c:pt>
                <c:pt idx="5">
                  <c:v>180 - 200 б.</c:v>
                </c:pt>
              </c:strCache>
            </c:strRef>
          </c:cat>
          <c:val>
            <c:numRef>
              <c:f>Лист2!$C$63:$H$63</c:f>
              <c:numCache>
                <c:formatCode>0.0%</c:formatCode>
                <c:ptCount val="6"/>
                <c:pt idx="0">
                  <c:v>0.1176</c:v>
                </c:pt>
                <c:pt idx="1">
                  <c:v>5.8799999999999998E-2</c:v>
                </c:pt>
                <c:pt idx="2">
                  <c:v>0.29409999999999997</c:v>
                </c:pt>
                <c:pt idx="3">
                  <c:v>0.23530000000000001</c:v>
                </c:pt>
                <c:pt idx="4">
                  <c:v>0.17649999999999999</c:v>
                </c:pt>
                <c:pt idx="5">
                  <c:v>0.1176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AC3-465C-BB23-02529890A3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4163968"/>
        <c:axId val="144165504"/>
        <c:axId val="0"/>
      </c:bar3DChart>
      <c:catAx>
        <c:axId val="14416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165504"/>
        <c:crosses val="autoZero"/>
        <c:auto val="1"/>
        <c:lblAlgn val="ctr"/>
        <c:lblOffset val="100"/>
        <c:noMultiLvlLbl val="0"/>
      </c:catAx>
      <c:valAx>
        <c:axId val="14416550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4416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CC">
        <a:alpha val="47000"/>
      </a:srgbClr>
    </a:solidFill>
    <a:ln>
      <a:solidFill>
        <a:srgbClr val="06FA1D"/>
      </a:solidFill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51881014873141"/>
          <c:y val="8.8119678098245256E-3"/>
          <c:w val="0.63407370953630793"/>
          <c:h val="0.5907900670944533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31D-4FD6-A4BD-6889C163E6D8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1D-4FD6-A4BD-6889C163E6D8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31D-4FD6-A4BD-6889C163E6D8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31D-4FD6-A4BD-6889C163E6D8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31D-4FD6-A4BD-6889C163E6D8}"/>
              </c:ext>
            </c:extLst>
          </c:dPt>
          <c:dPt>
            <c:idx val="5"/>
            <c:bubble3D val="0"/>
            <c:spPr>
              <a:solidFill>
                <a:srgbClr val="0000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31D-4FD6-A4BD-6889C163E6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Лист2!$C$86:$H$86</c:f>
              <c:strCache>
                <c:ptCount val="6"/>
                <c:pt idx="0">
                  <c:v>Не подолали поріг</c:v>
                </c:pt>
                <c:pt idx="1">
                  <c:v>100-120б.</c:v>
                </c:pt>
                <c:pt idx="2">
                  <c:v>120-140б.</c:v>
                </c:pt>
                <c:pt idx="3">
                  <c:v>140-160б.</c:v>
                </c:pt>
                <c:pt idx="4">
                  <c:v>160- 180б.</c:v>
                </c:pt>
                <c:pt idx="5">
                  <c:v>180 - 200 б.</c:v>
                </c:pt>
              </c:strCache>
            </c:strRef>
          </c:cat>
          <c:val>
            <c:numRef>
              <c:f>Лист2!$C$87:$H$87</c:f>
              <c:numCache>
                <c:formatCode>0.0%</c:formatCode>
                <c:ptCount val="6"/>
                <c:pt idx="0">
                  <c:v>0.1176</c:v>
                </c:pt>
                <c:pt idx="1">
                  <c:v>5.8799999999999998E-2</c:v>
                </c:pt>
                <c:pt idx="2">
                  <c:v>0.29409999999999997</c:v>
                </c:pt>
                <c:pt idx="3">
                  <c:v>0.23530000000000001</c:v>
                </c:pt>
                <c:pt idx="4">
                  <c:v>0.17649999999999999</c:v>
                </c:pt>
                <c:pt idx="5">
                  <c:v>0.1176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31D-4FD6-A4BD-6889C163E6D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06233595800524"/>
          <c:y val="0.66250652389268072"/>
          <c:w val="0.71987532808398946"/>
          <c:h val="0.321964522658923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51881014873141"/>
          <c:y val="8.8119678098245256E-3"/>
          <c:w val="0.63407370953630793"/>
          <c:h val="0.59079006709445336"/>
        </c:manualLayout>
      </c:layout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06233595800524"/>
          <c:y val="0.66250652389268072"/>
          <c:w val="0.71987532808398946"/>
          <c:h val="0.321964522658923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5DEA6CD8-DD50-4DA1-8FC1-E74B867D50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1C1E8438-7FBF-406C-804D-29DE439775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086600" cy="533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xmlns="" id="{33554EC2-7D17-4CC3-815B-71C45D285C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xmlns="" id="{6E78FBAC-E66D-453B-9FD3-22E5AF2C7E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xmlns="" id="{0E684501-3910-4C62-9C26-BB358BD25F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C5644B-7A2A-4644-912A-BB19B41E980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19E419-06F9-40E5-8F09-D8159C786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3C9E6F2-CCA2-4E31-B5B3-99DC31BF9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003718-7013-4C9A-85FB-FCB4094C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57B838-51F2-402B-ABFB-5AFDA12CE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33C70F-722E-4751-9103-02DC5E0C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1AC99-2F9D-4F91-BB64-1459CD057B2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03083969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A8D5498-FBB2-4F53-A30A-D5F2A4934C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1943100" cy="57451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2C7AECC-D2FF-4FAB-972D-F68D4A887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76900" cy="57451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473B82-8D27-4CA6-93E3-DBA80A47C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E5E221-6F7F-4500-A608-FBD4CCAF4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5E795E-74E9-420B-AD2D-EF5CB9752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01A47-7CA8-4B24-A504-5BDCDCC0449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23876002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A0B4A8-C014-4268-A6BA-E3F77B3F7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54B117-95C5-4D15-8C03-C18951769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5E146A-422B-4777-9EAA-5DD64F0F8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041F23-3FC7-48BF-8254-FF258FE80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E5689A-4043-4CE6-B079-F91865315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ACEA4-72BB-4704-A054-FA7D47DA831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19386331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22BF0C-B768-42CF-B011-E2702BB1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6E7C5F9-E46D-4C5E-8AA8-33CBFBEBE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E132BD-18C2-4695-A42C-9579452FB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BA332E-0115-48E1-B5DC-1B4A827B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53F4858-4B14-45C4-A832-7BCE5F030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A4C1F-DA00-4D3B-A9FC-03290413CBE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47415481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0855A8-E412-49A6-BD58-AA035D43D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9E481A-C7EC-4CF7-8222-9790576C7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88881AE-A4D2-4BCC-8684-A60C93EF5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48C1B4-EBB6-47E3-BA34-343016B15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234D4CE-F603-46A4-A6C0-7F69BB993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5BC82A2-D53B-43D5-AFD2-E26AADFF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98E1C-284B-409B-9830-B862A5C01CA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44936951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D29458-B843-45B3-A609-85EFDCB5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D4D05BC-4014-4232-96FF-25EA2D583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80ABAA6-1616-4C3B-9441-45C2C51CD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3AD71EB-B5C3-4D57-961E-228CCEDBC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9B1529A-935C-4493-81D9-C6DD6509F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C574242-3EB6-43A9-B854-3139A7D4B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1A25CA7-A4EC-445B-8029-58769CF22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57D9199-0FDF-4BA1-B715-B65BCA79D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838EF-6665-49CC-9906-DB9F289A8E4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48221588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9847FD-1772-4A78-8FD3-4D58AAAC0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89C1C41-9E0C-4144-96E3-E51986840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AB86ADE-0AE3-41FB-85E3-3AB78835E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A3D072B-9AD4-416A-933B-51C346683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361B5-8587-4493-B7C1-29253F9391B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84408755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5445066-4560-4191-991C-C0B7A5848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A99E0A9-3C56-4888-8CF1-F30093105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B94463C-7418-41D8-8BE2-9FB735ED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85423-3ED2-42E6-8137-50810CBBB75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8587624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E861E1-4BF7-4018-8771-3709C094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2884DE-7DF2-4010-9F10-75EAD9133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78772EE-C4C2-4F0C-86A1-A87CD053A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A560457-59F3-451E-ABFB-FCE9CE274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094CCA-C535-49BC-A236-E32D301A1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DBE4B99-1491-42A3-B473-407D59475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DCE25-9A05-4ABA-B632-B79264A16DB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2275408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E7ED0E-AF49-43F0-8976-7B2719BD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197BBF2-C655-4E65-91DB-4EDA7FFC2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B471348-D50A-40D3-911B-3B33C7ACD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9FA1206-652A-4908-BA62-8833865E0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A356D5-0DD7-4302-8CB9-270D6B685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650F978-E172-4B06-934C-986163F0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625E3-F129-471F-8B71-93CC792FB39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99516152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12F1C185-D954-4FBE-ADFE-555B29943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62DAD77C-C93A-4246-A370-2B6218720C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95400"/>
            <a:ext cx="5562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DA7A7E3-E931-4B9A-AA71-E2C82D5D8C7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0867ED17-8F61-448D-978B-C64FEAD381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7D1C5F0F-F4D9-40D2-81AD-34D32CFD4E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147E6C-D493-4869-B28D-8AB011D042C1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hlink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xmlns="" id="{02ACC3C2-B0F3-435F-96BC-1C6BBF7AB1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512" y="3861048"/>
            <a:ext cx="7772400" cy="7048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alt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</a:rPr>
              <a:t>Аналіз ЗНО-2017</a:t>
            </a:r>
            <a:endParaRPr lang="en-US" alt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xmlns="" id="{F9042C97-B863-4F24-B798-923B44704B1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55576" y="4869160"/>
            <a:ext cx="7086600" cy="1296144"/>
          </a:xfrm>
        </p:spPr>
        <p:txBody>
          <a:bodyPr/>
          <a:lstStyle/>
          <a:p>
            <a:r>
              <a:rPr lang="uk-UA" altLang="ru-RU" sz="36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Педагогічна рада ССЗШ№</a:t>
            </a:r>
            <a:r>
              <a:rPr lang="uk-UA" altLang="ru-RU" sz="36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142</a:t>
            </a:r>
          </a:p>
          <a:p>
            <a:r>
              <a:rPr lang="uk-UA" altLang="ru-RU" sz="2400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anose="02040604050505020304" pitchFamily="18" charset="0"/>
                <a:ea typeface="+mj-ea"/>
                <a:cs typeface="+mj-cs"/>
              </a:rPr>
              <a:t>13 вересня 2017 року </a:t>
            </a:r>
            <a:endParaRPr lang="en-US" altLang="ru-RU" sz="2400" i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anose="02040604050505020304" pitchFamily="18" charset="0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821" y="0"/>
            <a:ext cx="3182112" cy="36576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D7E0B91-B569-4F02-96AB-A0C30148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-27384"/>
            <a:ext cx="7772400" cy="685800"/>
          </a:xfrm>
        </p:spPr>
        <p:txBody>
          <a:bodyPr/>
          <a:lstStyle/>
          <a:p>
            <a:r>
              <a:rPr lang="uk-UA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Українська мова - результати ДПА</a:t>
            </a:r>
            <a:endParaRPr lang="ru-RU" sz="28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60D35F2C-67F1-493E-A479-A66BBB62E5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24151"/>
              </p:ext>
            </p:extLst>
          </p:nvPr>
        </p:nvGraphicFramePr>
        <p:xfrm>
          <a:off x="1043608" y="620688"/>
          <a:ext cx="632189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4F18CDAC-7689-464B-B03C-68F8455DF6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738401"/>
              </p:ext>
            </p:extLst>
          </p:nvPr>
        </p:nvGraphicFramePr>
        <p:xfrm>
          <a:off x="1979712" y="386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503003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D7E0B91-B569-4F02-96AB-A0C301488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Українська мова- результати ДПА</a:t>
            </a:r>
            <a:endParaRPr lang="ru-RU" sz="28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24EB6FFB-CB45-4EB5-8104-FB9DE088B3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55122"/>
              </p:ext>
            </p:extLst>
          </p:nvPr>
        </p:nvGraphicFramePr>
        <p:xfrm>
          <a:off x="971600" y="1268760"/>
          <a:ext cx="633670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33802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D7E0B91-B569-4F02-96AB-A0C30148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685800"/>
          </a:xfrm>
        </p:spPr>
        <p:txBody>
          <a:bodyPr/>
          <a:lstStyle/>
          <a:p>
            <a:r>
              <a:rPr lang="uk-UA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Українська мова- об</a:t>
            </a:r>
            <a:r>
              <a:rPr lang="en-US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’</a:t>
            </a:r>
            <a:r>
              <a:rPr lang="uk-UA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єктивність</a:t>
            </a:r>
            <a:r>
              <a:rPr lang="uk-UA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 оцінювання</a:t>
            </a:r>
            <a:endParaRPr lang="ru-RU" sz="28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26191FFE-F9F9-4A9F-A70E-AA5A5A527C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351968"/>
              </p:ext>
            </p:extLst>
          </p:nvPr>
        </p:nvGraphicFramePr>
        <p:xfrm>
          <a:off x="755576" y="1124744"/>
          <a:ext cx="762838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xmlns="" id="{8E9D9C8F-BE71-4C00-BF91-DF04C28C34BE}"/>
              </a:ext>
            </a:extLst>
          </p:cNvPr>
          <p:cNvCxnSpPr>
            <a:cxnSpLocks/>
          </p:cNvCxnSpPr>
          <p:nvPr/>
        </p:nvCxnSpPr>
        <p:spPr>
          <a:xfrm flipV="1">
            <a:off x="3923928" y="1988840"/>
            <a:ext cx="0" cy="936104"/>
          </a:xfrm>
          <a:prstGeom prst="straightConnector1">
            <a:avLst/>
          </a:prstGeom>
          <a:ln w="76200">
            <a:solidFill>
              <a:srgbClr val="FF99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27F71019-150E-453D-977F-410266784815}"/>
              </a:ext>
            </a:extLst>
          </p:cNvPr>
          <p:cNvCxnSpPr>
            <a:cxnSpLocks/>
          </p:cNvCxnSpPr>
          <p:nvPr/>
        </p:nvCxnSpPr>
        <p:spPr>
          <a:xfrm flipV="1">
            <a:off x="6012160" y="1988840"/>
            <a:ext cx="0" cy="576064"/>
          </a:xfrm>
          <a:prstGeom prst="straightConnector1">
            <a:avLst/>
          </a:prstGeom>
          <a:ln w="76200">
            <a:solidFill>
              <a:srgbClr val="FF99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57004F3B-7D37-45B9-89B2-36716FB6EBD3}"/>
              </a:ext>
            </a:extLst>
          </p:cNvPr>
          <p:cNvCxnSpPr>
            <a:cxnSpLocks/>
          </p:cNvCxnSpPr>
          <p:nvPr/>
        </p:nvCxnSpPr>
        <p:spPr>
          <a:xfrm>
            <a:off x="7452320" y="2780928"/>
            <a:ext cx="0" cy="165618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7358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235A175C-E183-4DD0-B182-8F38AF1B0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814470"/>
              </p:ext>
            </p:extLst>
          </p:nvPr>
        </p:nvGraphicFramePr>
        <p:xfrm>
          <a:off x="589905" y="1525588"/>
          <a:ext cx="7959725" cy="5068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9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1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89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0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0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0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36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Регіон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Всього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Не подолали поріг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100-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120 б.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120-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140 б.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140-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160 б.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160-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180 б.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180 - 200 б.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FF0000"/>
                          </a:solidFill>
                          <a:effectLst/>
                        </a:rPr>
                        <a:t>Україна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106325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16,47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24,02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19,19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17,07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14,65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8,60</a:t>
                      </a:r>
                    </a:p>
                  </a:txBody>
                  <a:tcPr marL="68576" marR="6857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Київ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8560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6,64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13,86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16,26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20,57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22,30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20,37</a:t>
                      </a:r>
                    </a:p>
                  </a:txBody>
                  <a:tcPr marL="68576" marR="6857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Київська обл.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4357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14,83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25,52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19,85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17,03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15,08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7,69</a:t>
                      </a:r>
                    </a:p>
                  </a:txBody>
                  <a:tcPr marL="68576" marR="6857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0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Львівська обл.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6900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11,38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18,83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19,25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18,68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19,00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12,87</a:t>
                      </a:r>
                    </a:p>
                  </a:txBody>
                  <a:tcPr marL="68576" marR="6857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0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Харківська обл.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8126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15,05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24,33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19,54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17,93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14,82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8,33</a:t>
                      </a:r>
                    </a:p>
                  </a:txBody>
                  <a:tcPr marL="68576" marR="6857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0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Запорізька обл.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4479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17,01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27,46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19,45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16,01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12,79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7,28</a:t>
                      </a:r>
                    </a:p>
                  </a:txBody>
                  <a:tcPr marL="68576" marR="6857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0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Дніпропетровська обл.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10003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16,02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24,37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19,89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17,59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14,18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7,95</a:t>
                      </a:r>
                    </a:p>
                  </a:txBody>
                  <a:tcPr marL="68576" marR="6857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0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Дніпро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(випускники)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2722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8,4%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16,8%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19,5%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20,7%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Одеська обл.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8055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20,02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25,44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20,02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16,10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12,59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5,82</a:t>
                      </a:r>
                    </a:p>
                  </a:txBody>
                  <a:tcPr marL="68576" marR="6857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2393" name="Прямоугольник 4">
            <a:extLst>
              <a:ext uri="{FF2B5EF4-FFF2-40B4-BE49-F238E27FC236}">
                <a16:creationId xmlns:a16="http://schemas.microsoft.com/office/drawing/2014/main" xmlns="" id="{81C136DC-5738-42AD-BF0D-24D618016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001713"/>
            <a:ext cx="2268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800" b="1" dirty="0">
                <a:solidFill>
                  <a:srgbClr val="19654D"/>
                </a:solidFill>
              </a:rPr>
              <a:t>Математика</a:t>
            </a:r>
            <a:endParaRPr lang="ru-RU" altLang="ru-RU" sz="2800" dirty="0">
              <a:solidFill>
                <a:srgbClr val="19654D"/>
              </a:solidFill>
            </a:endParaRPr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xmlns="" id="{99A515F1-E4DC-492F-8F4B-9094792A8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50912"/>
            <a:ext cx="7772400" cy="685800"/>
          </a:xfrm>
        </p:spPr>
        <p:txBody>
          <a:bodyPr/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Порівняльна</a:t>
            </a:r>
            <a:r>
              <a:rPr 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 характеристика </a:t>
            </a:r>
            <a:r>
              <a:rPr lang="ru-RU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м.Дніпра</a:t>
            </a:r>
            <a:r>
              <a:rPr 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 з </a:t>
            </a:r>
            <a:r>
              <a:rPr lang="ru-RU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іншими</a:t>
            </a:r>
            <a:r>
              <a:rPr 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регіонами</a:t>
            </a:r>
            <a:r>
              <a:rPr 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України</a:t>
            </a:r>
            <a:endParaRPr lang="ru-RU" sz="28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452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8" name="Диаграмма 2">
            <a:extLst>
              <a:ext uri="{FF2B5EF4-FFF2-40B4-BE49-F238E27FC236}">
                <a16:creationId xmlns:a16="http://schemas.microsoft.com/office/drawing/2014/main" xmlns="" id="{1425DB34-58D7-4E29-8629-015E545F17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271344"/>
              </p:ext>
            </p:extLst>
          </p:nvPr>
        </p:nvGraphicFramePr>
        <p:xfrm>
          <a:off x="705098" y="1065213"/>
          <a:ext cx="7899350" cy="263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0" r:id="rId3" imgW="7693819" imgH="2627604" progId="Excel.Chart.8">
                  <p:embed/>
                </p:oleObj>
              </mc:Choice>
              <mc:Fallback>
                <p:oleObj r:id="rId3" imgW="7693819" imgH="2627604" progId="Excel.Chart.8">
                  <p:embed/>
                  <p:pic>
                    <p:nvPicPr>
                      <p:cNvPr id="16388" name="Диаграмма 2">
                        <a:extLst>
                          <a:ext uri="{FF2B5EF4-FFF2-40B4-BE49-F238E27FC236}">
                            <a16:creationId xmlns:a16="http://schemas.microsoft.com/office/drawing/2014/main" xmlns="" id="{1425DB34-58D7-4E29-8629-015E545F173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98" y="1065213"/>
                        <a:ext cx="7899350" cy="263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Диаграмма 10">
            <a:extLst>
              <a:ext uri="{FF2B5EF4-FFF2-40B4-BE49-F238E27FC236}">
                <a16:creationId xmlns:a16="http://schemas.microsoft.com/office/drawing/2014/main" xmlns="" id="{2029A5CA-B30D-4E01-B246-1D5D1218C8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76051"/>
              </p:ext>
            </p:extLst>
          </p:nvPr>
        </p:nvGraphicFramePr>
        <p:xfrm>
          <a:off x="725736" y="3883025"/>
          <a:ext cx="7878712" cy="290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1" r:id="rId5" imgW="7693819" imgH="2908044" progId="Excel.Chart.8">
                  <p:embed/>
                </p:oleObj>
              </mc:Choice>
              <mc:Fallback>
                <p:oleObj r:id="rId5" imgW="7693819" imgH="2908044" progId="Excel.Chart.8">
                  <p:embed/>
                  <p:pic>
                    <p:nvPicPr>
                      <p:cNvPr id="16389" name="Диаграмма 10">
                        <a:extLst>
                          <a:ext uri="{FF2B5EF4-FFF2-40B4-BE49-F238E27FC236}">
                            <a16:creationId xmlns:a16="http://schemas.microsoft.com/office/drawing/2014/main" xmlns="" id="{2029A5CA-B30D-4E01-B246-1D5D1218C88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736" y="3883025"/>
                        <a:ext cx="7878712" cy="290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B133D38-AD73-4AE0-B1AC-175261AC11E6}"/>
              </a:ext>
            </a:extLst>
          </p:cNvPr>
          <p:cNvSpPr/>
          <p:nvPr/>
        </p:nvSpPr>
        <p:spPr>
          <a:xfrm>
            <a:off x="241122" y="0"/>
            <a:ext cx="82913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alt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Загальні результати по районам </a:t>
            </a:r>
            <a:r>
              <a:rPr lang="uk-UA" altLang="ru-RU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м.Дніпро</a:t>
            </a:r>
            <a:endParaRPr lang="uk-UA" altLang="ru-RU" sz="2800" b="1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 algn="ctr" eaLnBrk="1" hangingPunct="1">
              <a:defRPr/>
            </a:pPr>
            <a:r>
              <a:rPr lang="uk-UA" alt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Математика</a:t>
            </a:r>
            <a:endParaRPr lang="ru-RU" altLang="ru-RU" sz="28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968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5F6BE346-122E-4F32-889B-549E1099F687}"/>
              </a:ext>
            </a:extLst>
          </p:cNvPr>
          <p:cNvSpPr txBox="1">
            <a:spLocks/>
          </p:cNvSpPr>
          <p:nvPr/>
        </p:nvSpPr>
        <p:spPr bwMode="auto">
          <a:xfrm>
            <a:off x="107950" y="36513"/>
            <a:ext cx="7920038" cy="9445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uk-UA" altLang="ru-RU" sz="2800" b="1" dirty="0">
                <a:solidFill>
                  <a:srgbClr val="C00000"/>
                </a:solidFill>
                <a:latin typeface="Century" panose="02040604050505020304" pitchFamily="18" charset="0"/>
                <a:ea typeface="+mn-ea"/>
                <a:cs typeface="+mn-cs"/>
              </a:rPr>
              <a:t>Якісні показники навчальних закладів Математика</a:t>
            </a:r>
          </a:p>
        </p:txBody>
      </p:sp>
      <p:graphicFrame>
        <p:nvGraphicFramePr>
          <p:cNvPr id="28675" name="Диаграмма 2">
            <a:extLst>
              <a:ext uri="{FF2B5EF4-FFF2-40B4-BE49-F238E27FC236}">
                <a16:creationId xmlns:a16="http://schemas.microsoft.com/office/drawing/2014/main" xmlns="" id="{997D86F4-8C92-45BC-A539-A16B790B5A99}"/>
              </a:ext>
            </a:extLst>
          </p:cNvPr>
          <p:cNvGraphicFramePr>
            <a:graphicFrameLocks/>
          </p:cNvGraphicFramePr>
          <p:nvPr/>
        </p:nvGraphicFramePr>
        <p:xfrm>
          <a:off x="273050" y="1160463"/>
          <a:ext cx="8364538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4" r:id="rId3" imgW="8364437" imgH="2682472" progId="Excel.Chart.8">
                  <p:embed/>
                </p:oleObj>
              </mc:Choice>
              <mc:Fallback>
                <p:oleObj r:id="rId3" imgW="8364437" imgH="2682472" progId="Excel.Chart.8">
                  <p:embed/>
                  <p:pic>
                    <p:nvPicPr>
                      <p:cNvPr id="28675" name="Диаграмма 2">
                        <a:extLst>
                          <a:ext uri="{FF2B5EF4-FFF2-40B4-BE49-F238E27FC236}">
                            <a16:creationId xmlns:a16="http://schemas.microsoft.com/office/drawing/2014/main" xmlns="" id="{997D86F4-8C92-45BC-A539-A16B790B5A9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160463"/>
                        <a:ext cx="8364538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Диаграмма 6">
            <a:extLst>
              <a:ext uri="{FF2B5EF4-FFF2-40B4-BE49-F238E27FC236}">
                <a16:creationId xmlns:a16="http://schemas.microsoft.com/office/drawing/2014/main" xmlns="" id="{FC44A852-4E72-426D-B847-7CAC547F99D1}"/>
              </a:ext>
            </a:extLst>
          </p:cNvPr>
          <p:cNvGraphicFramePr>
            <a:graphicFrameLocks/>
          </p:cNvGraphicFramePr>
          <p:nvPr/>
        </p:nvGraphicFramePr>
        <p:xfrm>
          <a:off x="273050" y="3883025"/>
          <a:ext cx="8364538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05" r:id="rId5" imgW="8364437" imgH="2621507" progId="Excel.Chart.8">
                  <p:embed/>
                </p:oleObj>
              </mc:Choice>
              <mc:Fallback>
                <p:oleObj r:id="rId5" imgW="8364437" imgH="2621507" progId="Excel.Chart.8">
                  <p:embed/>
                  <p:pic>
                    <p:nvPicPr>
                      <p:cNvPr id="28677" name="Диаграмма 6">
                        <a:extLst>
                          <a:ext uri="{FF2B5EF4-FFF2-40B4-BE49-F238E27FC236}">
                            <a16:creationId xmlns:a16="http://schemas.microsoft.com/office/drawing/2014/main" xmlns="" id="{FC44A852-4E72-426D-B847-7CAC547F99D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3883025"/>
                        <a:ext cx="8364538" cy="262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56925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D7E0B91-B569-4F02-96AB-A0C30148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685800"/>
          </a:xfrm>
        </p:spPr>
        <p:txBody>
          <a:bodyPr/>
          <a:lstStyle/>
          <a:p>
            <a:r>
              <a:rPr lang="uk-UA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Математика - порівняльний аналіз</a:t>
            </a:r>
            <a:endParaRPr lang="ru-RU" sz="28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C99B8E06-FB65-43AA-B235-08E5A8A68D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734828"/>
              </p:ext>
            </p:extLst>
          </p:nvPr>
        </p:nvGraphicFramePr>
        <p:xfrm>
          <a:off x="323528" y="908720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36333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107EFB05-E8AF-4EBC-8779-9FE16F680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4" t="35666" r="17976" b="45476"/>
          <a:stretch>
            <a:fillRect/>
          </a:stretch>
        </p:blipFill>
        <p:spPr bwMode="auto">
          <a:xfrm>
            <a:off x="1292758" y="4343326"/>
            <a:ext cx="27670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A9FDA876-6AA9-4FFE-A09D-9C73AAD4E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8252" y="1052736"/>
            <a:ext cx="375615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ru-RU" sz="2400" b="1" dirty="0">
                <a:solidFill>
                  <a:srgbClr val="0070C0"/>
                </a:solidFill>
                <a:cs typeface="Arial" charset="0"/>
              </a:rPr>
              <a:t>Математика-ССЗШ№142</a:t>
            </a:r>
            <a:endParaRPr lang="ru-RU" altLang="ru-RU" sz="24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0E4E3C6-F9DD-46F1-9FB9-43373C5632BE}"/>
              </a:ext>
            </a:extLst>
          </p:cNvPr>
          <p:cNvSpPr/>
          <p:nvPr/>
        </p:nvSpPr>
        <p:spPr>
          <a:xfrm>
            <a:off x="1619672" y="4456408"/>
            <a:ext cx="2304256" cy="304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36737F1-626D-4F26-9963-2CDE0409F17F}"/>
              </a:ext>
            </a:extLst>
          </p:cNvPr>
          <p:cNvSpPr/>
          <p:nvPr/>
        </p:nvSpPr>
        <p:spPr>
          <a:xfrm>
            <a:off x="1115616" y="332656"/>
            <a:ext cx="6216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Century" panose="02040604050505020304" pitchFamily="18" charset="0"/>
                <a:ea typeface="+mj-ea"/>
                <a:cs typeface="+mj-cs"/>
              </a:rPr>
              <a:t>Математика- порівняльний аналіз</a:t>
            </a:r>
            <a:endParaRPr lang="ru-RU" sz="2800" b="1" dirty="0">
              <a:solidFill>
                <a:srgbClr val="C00000"/>
              </a:solidFill>
              <a:latin typeface="Century" panose="02040604050505020304" pitchFamily="18" charset="0"/>
              <a:ea typeface="+mj-ea"/>
              <a:cs typeface="+mj-cs"/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F034F9CE-5042-420B-A56A-389AE42D1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1050851"/>
            <a:ext cx="301928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altLang="ru-RU" sz="2400" b="1" dirty="0">
                <a:solidFill>
                  <a:srgbClr val="0070C0"/>
                </a:solidFill>
                <a:cs typeface="Arial" charset="0"/>
              </a:rPr>
              <a:t>Математика-район</a:t>
            </a:r>
            <a:endParaRPr lang="ru-RU" altLang="ru-RU" sz="2400" b="1" dirty="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682E4A24-3F33-423B-9F5C-E0830E6AE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0" t="35666" r="48473" b="26619"/>
          <a:stretch>
            <a:fillRect/>
          </a:stretch>
        </p:blipFill>
        <p:spPr bwMode="auto">
          <a:xfrm>
            <a:off x="1099083" y="1514401"/>
            <a:ext cx="2924175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91FAA636-B2F7-468F-99A3-EE1C8E25C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497784"/>
              </p:ext>
            </p:extLst>
          </p:nvPr>
        </p:nvGraphicFramePr>
        <p:xfrm>
          <a:off x="3987192" y="1512813"/>
          <a:ext cx="4572000" cy="5062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75920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36737F1-626D-4F26-9963-2CDE0409F17F}"/>
              </a:ext>
            </a:extLst>
          </p:cNvPr>
          <p:cNvSpPr/>
          <p:nvPr/>
        </p:nvSpPr>
        <p:spPr>
          <a:xfrm>
            <a:off x="1115616" y="44624"/>
            <a:ext cx="7160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Century" panose="02040604050505020304" pitchFamily="18" charset="0"/>
                <a:ea typeface="+mj-ea"/>
                <a:cs typeface="+mj-cs"/>
              </a:rPr>
              <a:t>Математика ДПА- порівняльний аналіз</a:t>
            </a:r>
            <a:endParaRPr lang="ru-RU" sz="2800" b="1" dirty="0">
              <a:solidFill>
                <a:srgbClr val="C00000"/>
              </a:solidFill>
              <a:latin typeface="Century" panose="02040604050505020304" pitchFamily="18" charset="0"/>
              <a:ea typeface="+mj-ea"/>
              <a:cs typeface="+mj-cs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91FAA636-B2F7-468F-99A3-EE1C8E25CAAF}"/>
              </a:ext>
            </a:extLst>
          </p:cNvPr>
          <p:cNvGraphicFramePr>
            <a:graphicFrameLocks/>
          </p:cNvGraphicFramePr>
          <p:nvPr/>
        </p:nvGraphicFramePr>
        <p:xfrm>
          <a:off x="3987192" y="1512813"/>
          <a:ext cx="4572000" cy="5062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76439A41-D11C-4F7B-BCD5-3F570CBDD0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595506"/>
              </p:ext>
            </p:extLst>
          </p:nvPr>
        </p:nvGraphicFramePr>
        <p:xfrm>
          <a:off x="899592" y="764704"/>
          <a:ext cx="6624736" cy="3163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29AC5A8D-B5B5-4860-A3FA-1A30397351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956166"/>
              </p:ext>
            </p:extLst>
          </p:nvPr>
        </p:nvGraphicFramePr>
        <p:xfrm>
          <a:off x="1331640" y="3996837"/>
          <a:ext cx="583264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595490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36737F1-626D-4F26-9963-2CDE0409F17F}"/>
              </a:ext>
            </a:extLst>
          </p:cNvPr>
          <p:cNvSpPr/>
          <p:nvPr/>
        </p:nvSpPr>
        <p:spPr>
          <a:xfrm>
            <a:off x="1115616" y="332656"/>
            <a:ext cx="7160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Century" panose="02040604050505020304" pitchFamily="18" charset="0"/>
                <a:ea typeface="+mj-ea"/>
                <a:cs typeface="+mj-cs"/>
              </a:rPr>
              <a:t>Математика- порівняльний аналіз ДПА</a:t>
            </a:r>
            <a:endParaRPr lang="ru-RU" sz="2800" b="1" dirty="0">
              <a:solidFill>
                <a:srgbClr val="C00000"/>
              </a:solidFill>
              <a:latin typeface="Century" panose="02040604050505020304" pitchFamily="18" charset="0"/>
              <a:ea typeface="+mj-ea"/>
              <a:cs typeface="+mj-cs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91FAA636-B2F7-468F-99A3-EE1C8E25CAAF}"/>
              </a:ext>
            </a:extLst>
          </p:cNvPr>
          <p:cNvGraphicFramePr>
            <a:graphicFrameLocks/>
          </p:cNvGraphicFramePr>
          <p:nvPr/>
        </p:nvGraphicFramePr>
        <p:xfrm>
          <a:off x="3987192" y="1512813"/>
          <a:ext cx="4572000" cy="5062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4EF48BFC-3181-4FD2-A471-D3B324FF44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212750"/>
              </p:ext>
            </p:extLst>
          </p:nvPr>
        </p:nvGraphicFramePr>
        <p:xfrm>
          <a:off x="1259632" y="1300882"/>
          <a:ext cx="6624736" cy="4432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67726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xmlns="" id="{7FE048D6-0A3A-47CD-8F3D-A563A6F7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44624"/>
            <a:ext cx="8785100" cy="890587"/>
          </a:xfrm>
          <a:noFill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alt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Навчальні заклади, учні яких отримали</a:t>
            </a:r>
            <a:br>
              <a:rPr lang="uk-UA" alt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uk-UA" alt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200 балів під час проходження ЗНО-2017 року</a:t>
            </a:r>
            <a:endParaRPr lang="ru-RU" altLang="ru-RU" sz="28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8196" name="Объект 3">
            <a:extLst>
              <a:ext uri="{FF2B5EF4-FFF2-40B4-BE49-F238E27FC236}">
                <a16:creationId xmlns:a16="http://schemas.microsoft.com/office/drawing/2014/main" xmlns="" id="{E7E2F5A3-B5F4-4D72-A120-57653DC169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2713" y="2225675"/>
          <a:ext cx="7553325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4" r:id="rId3" imgW="7559695" imgH="2097206" progId="Excel.Chart.8">
                  <p:embed/>
                </p:oleObj>
              </mc:Choice>
              <mc:Fallback>
                <p:oleObj r:id="rId3" imgW="7559695" imgH="2097206" progId="Excel.Chart.8">
                  <p:embed/>
                  <p:pic>
                    <p:nvPicPr>
                      <p:cNvPr id="8196" name="Объект 3">
                        <a:extLst>
                          <a:ext uri="{FF2B5EF4-FFF2-40B4-BE49-F238E27FC236}">
                            <a16:creationId xmlns:a16="http://schemas.microsoft.com/office/drawing/2014/main" xmlns="" id="{E7E2F5A3-B5F4-4D72-A120-57653DC169BB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3" y="2225675"/>
                        <a:ext cx="7553325" cy="209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97" name="Группа 5">
            <a:extLst>
              <a:ext uri="{FF2B5EF4-FFF2-40B4-BE49-F238E27FC236}">
                <a16:creationId xmlns:a16="http://schemas.microsoft.com/office/drawing/2014/main" xmlns="" id="{2C34B000-2143-4E54-AE9B-3C1530DCF9D8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3898900"/>
            <a:ext cx="6462712" cy="384175"/>
            <a:chOff x="395536" y="6193044"/>
            <a:chExt cx="6463585" cy="384799"/>
          </a:xfrm>
        </p:grpSpPr>
        <p:sp>
          <p:nvSpPr>
            <p:cNvPr id="8205" name="TextBox 4">
              <a:extLst>
                <a:ext uri="{FF2B5EF4-FFF2-40B4-BE49-F238E27FC236}">
                  <a16:creationId xmlns:a16="http://schemas.microsoft.com/office/drawing/2014/main" xmlns="" id="{195A4CFD-22DC-4D71-8B78-5E998ADFE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36" y="6193044"/>
              <a:ext cx="8627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sz="1600" b="1">
                  <a:solidFill>
                    <a:srgbClr val="FF0000"/>
                  </a:solidFill>
                </a:rPr>
                <a:t>І місце</a:t>
              </a:r>
              <a:endParaRPr lang="ru-RU" altLang="ru-RU" sz="1600" b="1">
                <a:solidFill>
                  <a:srgbClr val="FF0000"/>
                </a:solidFill>
              </a:endParaRPr>
            </a:p>
          </p:txBody>
        </p:sp>
        <p:sp>
          <p:nvSpPr>
            <p:cNvPr id="8206" name="TextBox 8">
              <a:extLst>
                <a:ext uri="{FF2B5EF4-FFF2-40B4-BE49-F238E27FC236}">
                  <a16:creationId xmlns:a16="http://schemas.microsoft.com/office/drawing/2014/main" xmlns="" id="{E6DC40EA-0622-4F20-8F2A-CAEF5C7AD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7744" y="6234670"/>
              <a:ext cx="9204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sz="1600" b="1">
                  <a:solidFill>
                    <a:srgbClr val="FF0000"/>
                  </a:solidFill>
                </a:rPr>
                <a:t>ІІ місце</a:t>
              </a:r>
              <a:endParaRPr lang="ru-RU" altLang="ru-RU" sz="1600" b="1">
                <a:solidFill>
                  <a:srgbClr val="FF0000"/>
                </a:solidFill>
              </a:endParaRPr>
            </a:p>
          </p:txBody>
        </p:sp>
        <p:sp>
          <p:nvSpPr>
            <p:cNvPr id="8207" name="TextBox 9">
              <a:extLst>
                <a:ext uri="{FF2B5EF4-FFF2-40B4-BE49-F238E27FC236}">
                  <a16:creationId xmlns:a16="http://schemas.microsoft.com/office/drawing/2014/main" xmlns="" id="{E20C1027-AA38-4056-AB44-337B1C3822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944" y="6239289"/>
              <a:ext cx="9781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sz="1600" b="1">
                  <a:solidFill>
                    <a:srgbClr val="FF0000"/>
                  </a:solidFill>
                </a:rPr>
                <a:t>ІІІ місце</a:t>
              </a:r>
              <a:endParaRPr lang="ru-RU" altLang="ru-RU" sz="1600" b="1">
                <a:solidFill>
                  <a:srgbClr val="FF0000"/>
                </a:solidFill>
              </a:endParaRPr>
            </a:p>
          </p:txBody>
        </p:sp>
        <p:sp>
          <p:nvSpPr>
            <p:cNvPr id="8208" name="TextBox 10">
              <a:extLst>
                <a:ext uri="{FF2B5EF4-FFF2-40B4-BE49-F238E27FC236}">
                  <a16:creationId xmlns:a16="http://schemas.microsoft.com/office/drawing/2014/main" xmlns="" id="{34A2DE24-C721-4B52-87DC-9F6F0F003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8144" y="6239289"/>
              <a:ext cx="99097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sz="1600" b="1">
                  <a:solidFill>
                    <a:srgbClr val="FF0000"/>
                  </a:solidFill>
                </a:rPr>
                <a:t>І</a:t>
              </a:r>
              <a:r>
                <a:rPr lang="en-US" altLang="ru-RU" sz="1600" b="1">
                  <a:solidFill>
                    <a:srgbClr val="FF0000"/>
                  </a:solidFill>
                </a:rPr>
                <a:t>V</a:t>
              </a:r>
              <a:r>
                <a:rPr lang="uk-UA" altLang="ru-RU" sz="1600" b="1">
                  <a:solidFill>
                    <a:srgbClr val="FF0000"/>
                  </a:solidFill>
                </a:rPr>
                <a:t> місце</a:t>
              </a:r>
              <a:endParaRPr lang="ru-RU" altLang="ru-RU" sz="1600" b="1">
                <a:solidFill>
                  <a:srgbClr val="FF0000"/>
                </a:solidFill>
              </a:endParaRPr>
            </a:p>
          </p:txBody>
        </p:sp>
      </p:grpSp>
      <p:sp>
        <p:nvSpPr>
          <p:cNvPr id="8198" name="Прямоугольник 6">
            <a:extLst>
              <a:ext uri="{FF2B5EF4-FFF2-40B4-BE49-F238E27FC236}">
                <a16:creationId xmlns:a16="http://schemas.microsoft.com/office/drawing/2014/main" xmlns="" id="{93140D35-C174-482D-8D8C-21AAA6E77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81075"/>
            <a:ext cx="8641084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chemeClr val="tx1"/>
                </a:solidFill>
              </a:rPr>
              <a:t>За </a:t>
            </a:r>
            <a:r>
              <a:rPr lang="ru-RU" altLang="ru-RU" sz="2400" dirty="0" err="1">
                <a:solidFill>
                  <a:schemeClr val="tx1"/>
                </a:solidFill>
              </a:rPr>
              <a:t>даними</a:t>
            </a:r>
            <a:r>
              <a:rPr lang="ru-RU" altLang="ru-RU" sz="2400" dirty="0">
                <a:solidFill>
                  <a:schemeClr val="tx1"/>
                </a:solidFill>
              </a:rPr>
              <a:t> </a:t>
            </a:r>
            <a:r>
              <a:rPr lang="ru-RU" altLang="ru-RU" sz="2400" dirty="0" err="1">
                <a:solidFill>
                  <a:schemeClr val="tx1"/>
                </a:solidFill>
              </a:rPr>
              <a:t>Українського</a:t>
            </a:r>
            <a:r>
              <a:rPr lang="ru-RU" altLang="ru-RU" sz="2400" dirty="0">
                <a:solidFill>
                  <a:schemeClr val="tx1"/>
                </a:solidFill>
              </a:rPr>
              <a:t> центру </a:t>
            </a:r>
            <a:r>
              <a:rPr lang="ru-RU" altLang="ru-RU" sz="2400" dirty="0" err="1">
                <a:solidFill>
                  <a:schemeClr val="tx1"/>
                </a:solidFill>
              </a:rPr>
              <a:t>оцінювання</a:t>
            </a:r>
            <a:r>
              <a:rPr lang="ru-RU" altLang="ru-RU" sz="2400" dirty="0">
                <a:solidFill>
                  <a:schemeClr val="tx1"/>
                </a:solidFill>
              </a:rPr>
              <a:t> </a:t>
            </a:r>
            <a:r>
              <a:rPr lang="ru-RU" altLang="ru-RU" sz="2400" dirty="0" err="1">
                <a:solidFill>
                  <a:schemeClr val="tx1"/>
                </a:solidFill>
              </a:rPr>
              <a:t>якості</a:t>
            </a:r>
            <a:r>
              <a:rPr lang="ru-RU" altLang="ru-RU" sz="2400" dirty="0">
                <a:solidFill>
                  <a:schemeClr val="tx1"/>
                </a:solidFill>
              </a:rPr>
              <a:t> </a:t>
            </a:r>
            <a:r>
              <a:rPr lang="ru-RU" altLang="ru-RU" sz="2400" dirty="0" err="1">
                <a:solidFill>
                  <a:schemeClr val="tx1"/>
                </a:solidFill>
              </a:rPr>
              <a:t>освіти</a:t>
            </a:r>
            <a:r>
              <a:rPr lang="ru-RU" altLang="ru-RU" sz="2400" dirty="0">
                <a:solidFill>
                  <a:schemeClr val="tx1"/>
                </a:solidFill>
              </a:rPr>
              <a:t>, </a:t>
            </a:r>
            <a:r>
              <a:rPr lang="uk-UA" altLang="ru-RU" sz="2400" dirty="0">
                <a:solidFill>
                  <a:schemeClr val="tx1"/>
                </a:solidFill>
              </a:rPr>
              <a:t>ми маємо </a:t>
            </a:r>
            <a:r>
              <a:rPr lang="uk-UA" altLang="ru-RU" sz="2400" b="1" u="sng" dirty="0">
                <a:solidFill>
                  <a:srgbClr val="FF0000"/>
                </a:solidFill>
              </a:rPr>
              <a:t>297</a:t>
            </a:r>
            <a:r>
              <a:rPr lang="uk-UA" altLang="ru-RU" sz="2400" b="1" dirty="0">
                <a:solidFill>
                  <a:schemeClr val="tx1"/>
                </a:solidFill>
              </a:rPr>
              <a:t> </a:t>
            </a:r>
            <a:r>
              <a:rPr lang="en-US" altLang="ru-RU" sz="2400" b="1" dirty="0">
                <a:solidFill>
                  <a:schemeClr val="tx1"/>
                </a:solidFill>
              </a:rPr>
              <a:t> </a:t>
            </a:r>
            <a:r>
              <a:rPr lang="uk-UA" altLang="ru-RU" sz="2400" dirty="0">
                <a:solidFill>
                  <a:schemeClr val="tx1"/>
                </a:solidFill>
              </a:rPr>
              <a:t>200–</a:t>
            </a:r>
            <a:r>
              <a:rPr lang="uk-UA" altLang="ru-RU" sz="2400" dirty="0" err="1">
                <a:solidFill>
                  <a:schemeClr val="tx1"/>
                </a:solidFill>
              </a:rPr>
              <a:t>бальників</a:t>
            </a:r>
            <a:r>
              <a:rPr lang="uk-UA" altLang="ru-RU" sz="2400" dirty="0">
                <a:solidFill>
                  <a:schemeClr val="tx1"/>
                </a:solidFill>
              </a:rPr>
              <a:t> по країні. </a:t>
            </a:r>
            <a:endParaRPr lang="en-US" alt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8199" name="Объект 3">
            <a:extLst>
              <a:ext uri="{FF2B5EF4-FFF2-40B4-BE49-F238E27FC236}">
                <a16:creationId xmlns:a16="http://schemas.microsoft.com/office/drawing/2014/main" xmlns="" id="{50218194-FBB0-4403-B9E8-D2DFDE7B648A}"/>
              </a:ext>
            </a:extLst>
          </p:cNvPr>
          <p:cNvGraphicFramePr>
            <a:graphicFrameLocks/>
          </p:cNvGraphicFramePr>
          <p:nvPr/>
        </p:nvGraphicFramePr>
        <p:xfrm>
          <a:off x="-158750" y="4705350"/>
          <a:ext cx="7589838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5" r:id="rId5" imgW="7590178" imgH="1950889" progId="Excel.Chart.8">
                  <p:embed/>
                </p:oleObj>
              </mc:Choice>
              <mc:Fallback>
                <p:oleObj r:id="rId5" imgW="7590178" imgH="1950889" progId="Excel.Chart.8">
                  <p:embed/>
                  <p:pic>
                    <p:nvPicPr>
                      <p:cNvPr id="8199" name="Объект 3">
                        <a:extLst>
                          <a:ext uri="{FF2B5EF4-FFF2-40B4-BE49-F238E27FC236}">
                            <a16:creationId xmlns:a16="http://schemas.microsoft.com/office/drawing/2014/main" xmlns="" id="{50218194-FBB0-4403-B9E8-D2DFDE7B648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750" y="4705350"/>
                        <a:ext cx="7589838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Box 17">
            <a:extLst>
              <a:ext uri="{FF2B5EF4-FFF2-40B4-BE49-F238E27FC236}">
                <a16:creationId xmlns:a16="http://schemas.microsoft.com/office/drawing/2014/main" xmlns="" id="{FB0481A8-68B2-44B9-BC7E-0861187E5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6361113"/>
            <a:ext cx="863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600" b="1">
                <a:solidFill>
                  <a:srgbClr val="FF0000"/>
                </a:solidFill>
              </a:rPr>
              <a:t>І місце</a:t>
            </a:r>
            <a:endParaRPr lang="ru-RU" altLang="ru-RU" sz="1600" b="1">
              <a:solidFill>
                <a:srgbClr val="FF0000"/>
              </a:solidFill>
            </a:endParaRPr>
          </a:p>
        </p:txBody>
      </p:sp>
      <p:sp>
        <p:nvSpPr>
          <p:cNvPr id="8201" name="TextBox 18">
            <a:extLst>
              <a:ext uri="{FF2B5EF4-FFF2-40B4-BE49-F238E27FC236}">
                <a16:creationId xmlns:a16="http://schemas.microsoft.com/office/drawing/2014/main" xmlns="" id="{F1DB3FC2-292C-4BD4-87A6-CACBA7016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0" y="6350000"/>
            <a:ext cx="920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600" b="1">
                <a:solidFill>
                  <a:srgbClr val="FF0000"/>
                </a:solidFill>
              </a:rPr>
              <a:t>ІІ місце</a:t>
            </a:r>
            <a:endParaRPr lang="ru-RU" altLang="ru-RU" sz="1600" b="1">
              <a:solidFill>
                <a:srgbClr val="FF0000"/>
              </a:solidFill>
            </a:endParaRPr>
          </a:p>
        </p:txBody>
      </p:sp>
      <p:sp>
        <p:nvSpPr>
          <p:cNvPr id="8202" name="TextBox 19">
            <a:extLst>
              <a:ext uri="{FF2B5EF4-FFF2-40B4-BE49-F238E27FC236}">
                <a16:creationId xmlns:a16="http://schemas.microsoft.com/office/drawing/2014/main" xmlns="" id="{80954FE4-5A61-4EFD-A1E4-D998B4B20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313" y="6361113"/>
            <a:ext cx="977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1600" b="1">
                <a:solidFill>
                  <a:srgbClr val="FF0000"/>
                </a:solidFill>
              </a:rPr>
              <a:t>ІІІ місце</a:t>
            </a:r>
            <a:endParaRPr lang="ru-RU" altLang="ru-RU" sz="1600" b="1">
              <a:solidFill>
                <a:srgbClr val="FF0000"/>
              </a:solidFill>
            </a:endParaRPr>
          </a:p>
        </p:txBody>
      </p:sp>
      <p:sp>
        <p:nvSpPr>
          <p:cNvPr id="8203" name="Прямоугольник 21">
            <a:extLst>
              <a:ext uri="{FF2B5EF4-FFF2-40B4-BE49-F238E27FC236}">
                <a16:creationId xmlns:a16="http://schemas.microsoft.com/office/drawing/2014/main" xmlns="" id="{CBE4A887-1A3D-40D8-B1B7-596C7FDF8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1841500"/>
            <a:ext cx="7837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400" b="1" u="sng">
                <a:solidFill>
                  <a:srgbClr val="002060"/>
                </a:solidFill>
              </a:rPr>
              <a:t>Рейтинг за кількістю 200-бальників ЗНО 2017 року</a:t>
            </a:r>
            <a:endParaRPr lang="ru-RU" altLang="ru-RU" u="sng">
              <a:solidFill>
                <a:srgbClr val="002060"/>
              </a:solidFill>
            </a:endParaRPr>
          </a:p>
        </p:txBody>
      </p:sp>
      <p:sp>
        <p:nvSpPr>
          <p:cNvPr id="8204" name="Прямоугольник 22">
            <a:extLst>
              <a:ext uri="{FF2B5EF4-FFF2-40B4-BE49-F238E27FC236}">
                <a16:creationId xmlns:a16="http://schemas.microsoft.com/office/drawing/2014/main" xmlns="" id="{2DC3481E-7F06-4FF6-A905-75DF8E95C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8" y="4294188"/>
            <a:ext cx="7837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400" b="1" u="sng">
                <a:solidFill>
                  <a:srgbClr val="002060"/>
                </a:solidFill>
              </a:rPr>
              <a:t>Рейтинг за кількістю 200-бальників ЗНО 2016 року</a:t>
            </a:r>
            <a:endParaRPr lang="ru-RU" altLang="ru-RU" u="sng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862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D7E0B91-B569-4F02-96AB-A0C30148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685800"/>
          </a:xfrm>
        </p:spPr>
        <p:txBody>
          <a:bodyPr/>
          <a:lstStyle/>
          <a:p>
            <a:r>
              <a:rPr lang="uk-UA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Математика- об</a:t>
            </a:r>
            <a:r>
              <a:rPr lang="en-US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’</a:t>
            </a:r>
            <a:r>
              <a:rPr lang="uk-UA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єктивність</a:t>
            </a:r>
            <a:r>
              <a:rPr lang="uk-UA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 оцінювання</a:t>
            </a:r>
            <a:endParaRPr lang="ru-RU" sz="28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538873DE-1587-42FC-934F-CFB3E00834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321396"/>
              </p:ext>
            </p:extLst>
          </p:nvPr>
        </p:nvGraphicFramePr>
        <p:xfrm>
          <a:off x="827584" y="1124744"/>
          <a:ext cx="734481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xmlns="" id="{76E1185A-C4F3-449A-84EE-B6764FB4B0BB}"/>
              </a:ext>
            </a:extLst>
          </p:cNvPr>
          <p:cNvCxnSpPr>
            <a:cxnSpLocks/>
          </p:cNvCxnSpPr>
          <p:nvPr/>
        </p:nvCxnSpPr>
        <p:spPr>
          <a:xfrm>
            <a:off x="5580112" y="2204864"/>
            <a:ext cx="0" cy="72008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025580E0-102B-4C1C-AB31-2071B222F1DD}"/>
              </a:ext>
            </a:extLst>
          </p:cNvPr>
          <p:cNvCxnSpPr>
            <a:cxnSpLocks/>
          </p:cNvCxnSpPr>
          <p:nvPr/>
        </p:nvCxnSpPr>
        <p:spPr>
          <a:xfrm flipV="1">
            <a:off x="4283968" y="3527978"/>
            <a:ext cx="0" cy="64807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9370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3" name="Прямоугольник 4">
            <a:extLst>
              <a:ext uri="{FF2B5EF4-FFF2-40B4-BE49-F238E27FC236}">
                <a16:creationId xmlns:a16="http://schemas.microsoft.com/office/drawing/2014/main" xmlns="" id="{81C136DC-5738-42AD-BF0D-24D618016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001713"/>
            <a:ext cx="28328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800" b="1" dirty="0">
                <a:solidFill>
                  <a:srgbClr val="19654D"/>
                </a:solidFill>
              </a:rPr>
              <a:t>Історія України</a:t>
            </a:r>
            <a:endParaRPr lang="ru-RU" altLang="ru-RU" sz="2800" dirty="0">
              <a:solidFill>
                <a:srgbClr val="19654D"/>
              </a:solidFill>
            </a:endParaRPr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xmlns="" id="{99A515F1-E4DC-492F-8F4B-9094792A8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50912"/>
            <a:ext cx="7772400" cy="685800"/>
          </a:xfrm>
        </p:spPr>
        <p:txBody>
          <a:bodyPr/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Порівняльна</a:t>
            </a:r>
            <a:r>
              <a:rPr 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 характеристика </a:t>
            </a:r>
            <a:r>
              <a:rPr lang="ru-RU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м.Дніпра</a:t>
            </a:r>
            <a:r>
              <a:rPr 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 з </a:t>
            </a:r>
            <a:r>
              <a:rPr lang="ru-RU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іншими</a:t>
            </a:r>
            <a:r>
              <a:rPr 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регіонами</a:t>
            </a:r>
            <a:r>
              <a:rPr 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України</a:t>
            </a:r>
            <a:endParaRPr lang="ru-RU" sz="28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32560EE3-39BD-4CAE-8BD0-087011A07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558776"/>
              </p:ext>
            </p:extLst>
          </p:nvPr>
        </p:nvGraphicFramePr>
        <p:xfrm>
          <a:off x="395288" y="1638300"/>
          <a:ext cx="7959725" cy="48228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9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9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09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0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0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0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36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Регіон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Всього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Не подолали поріг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100-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120 б.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120-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140 б.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140-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160 б.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160-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180 б.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180 - 200 б.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Україна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172191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14,30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27,95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21,75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18,78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11,57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5,65</a:t>
                      </a:r>
                    </a:p>
                  </a:txBody>
                  <a:tcPr marL="68576" marR="6857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Київ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12015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7,07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20,88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21,63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23,30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17,14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9,99</a:t>
                      </a:r>
                    </a:p>
                  </a:txBody>
                  <a:tcPr marL="68576" marR="6857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Київська обл.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7674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11,10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29,29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24,09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19,34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11,21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4,96</a:t>
                      </a:r>
                    </a:p>
                  </a:txBody>
                  <a:tcPr marL="68576" marR="6857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0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Львівська обл.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11079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11,97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22,01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18,76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19,81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15,81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11,63</a:t>
                      </a:r>
                    </a:p>
                  </a:txBody>
                  <a:tcPr marL="68576" marR="6857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0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Харківська обл.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10382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11,76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26,49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22,71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20,82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12,61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5,61</a:t>
                      </a:r>
                    </a:p>
                  </a:txBody>
                  <a:tcPr marL="68576" marR="6857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0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Запорізька обл.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7723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12,70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29,95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24,69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18,55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9,94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4,16</a:t>
                      </a:r>
                    </a:p>
                  </a:txBody>
                  <a:tcPr marL="68576" marR="6857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0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Дніпропетровська обл.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13007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11,69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29,35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24,09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19,62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11,04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4,21</a:t>
                      </a:r>
                    </a:p>
                  </a:txBody>
                  <a:tcPr marL="68576" marR="6857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0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Дніпро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</a:rPr>
                        <a:t>(випускники)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2967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8,6%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5320" algn="l"/>
                        </a:tabLst>
                      </a:pPr>
                      <a:r>
                        <a:rPr lang="uk-UA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5,2%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21,6%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1,5%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6,8%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Одеська обл.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9151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15,94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30,52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22,47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18,12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9,49</a:t>
                      </a:r>
                    </a:p>
                  </a:txBody>
                  <a:tcPr marL="68576" marR="68576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3,46</a:t>
                      </a:r>
                    </a:p>
                  </a:txBody>
                  <a:tcPr marL="68576" marR="6857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6929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B133D38-AD73-4AE0-B1AC-175261AC11E6}"/>
              </a:ext>
            </a:extLst>
          </p:cNvPr>
          <p:cNvSpPr/>
          <p:nvPr/>
        </p:nvSpPr>
        <p:spPr>
          <a:xfrm>
            <a:off x="241122" y="0"/>
            <a:ext cx="82913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alt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Загальні результати по районам </a:t>
            </a:r>
            <a:r>
              <a:rPr lang="uk-UA" altLang="ru-RU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м.Дніпро</a:t>
            </a:r>
            <a:endParaRPr lang="uk-UA" altLang="ru-RU" sz="2800" b="1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 algn="ctr" eaLnBrk="1" hangingPunct="1">
              <a:defRPr/>
            </a:pPr>
            <a:r>
              <a:rPr lang="uk-UA" alt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Історія України</a:t>
            </a:r>
            <a:endParaRPr lang="ru-RU" altLang="ru-RU" sz="28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5" name="Диаграмма 2">
            <a:extLst>
              <a:ext uri="{FF2B5EF4-FFF2-40B4-BE49-F238E27FC236}">
                <a16:creationId xmlns:a16="http://schemas.microsoft.com/office/drawing/2014/main" xmlns="" id="{281C0217-82A1-49BD-93DC-D0F25B54FF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441707"/>
              </p:ext>
            </p:extLst>
          </p:nvPr>
        </p:nvGraphicFramePr>
        <p:xfrm>
          <a:off x="673174" y="1065213"/>
          <a:ext cx="7694613" cy="263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0" r:id="rId3" imgW="7693819" imgH="2627604" progId="Excel.Chart.8">
                  <p:embed/>
                </p:oleObj>
              </mc:Choice>
              <mc:Fallback>
                <p:oleObj r:id="rId3" imgW="7693819" imgH="2627604" progId="Excel.Chart.8">
                  <p:embed/>
                  <p:pic>
                    <p:nvPicPr>
                      <p:cNvPr id="17412" name="Диаграмма 2">
                        <a:extLst>
                          <a:ext uri="{FF2B5EF4-FFF2-40B4-BE49-F238E27FC236}">
                            <a16:creationId xmlns:a16="http://schemas.microsoft.com/office/drawing/2014/main" xmlns="" id="{5768AB9F-4386-4121-BDCA-E6C976BCB06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74" y="1065213"/>
                        <a:ext cx="7694613" cy="263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Диаграмма 10">
            <a:extLst>
              <a:ext uri="{FF2B5EF4-FFF2-40B4-BE49-F238E27FC236}">
                <a16:creationId xmlns:a16="http://schemas.microsoft.com/office/drawing/2014/main" xmlns="" id="{51894CCD-20A6-4C18-A9C0-DE5B88C676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220013"/>
              </p:ext>
            </p:extLst>
          </p:nvPr>
        </p:nvGraphicFramePr>
        <p:xfrm>
          <a:off x="693812" y="3883025"/>
          <a:ext cx="7694612" cy="290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1" r:id="rId5" imgW="7693819" imgH="2908044" progId="Excel.Chart.8">
                  <p:embed/>
                </p:oleObj>
              </mc:Choice>
              <mc:Fallback>
                <p:oleObj r:id="rId5" imgW="7693819" imgH="2908044" progId="Excel.Chart.8">
                  <p:embed/>
                  <p:pic>
                    <p:nvPicPr>
                      <p:cNvPr id="17413" name="Диаграмма 10">
                        <a:extLst>
                          <a:ext uri="{FF2B5EF4-FFF2-40B4-BE49-F238E27FC236}">
                            <a16:creationId xmlns:a16="http://schemas.microsoft.com/office/drawing/2014/main" xmlns="" id="{4859F92C-F6F9-4AC5-B582-C0E7872D2A0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12" y="3883025"/>
                        <a:ext cx="7694612" cy="290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0911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BD89814A-29EC-4938-9A51-C8FBAD7B9073}"/>
              </a:ext>
            </a:extLst>
          </p:cNvPr>
          <p:cNvSpPr txBox="1">
            <a:spLocks/>
          </p:cNvSpPr>
          <p:nvPr/>
        </p:nvSpPr>
        <p:spPr bwMode="auto">
          <a:xfrm>
            <a:off x="107950" y="36513"/>
            <a:ext cx="7920038" cy="9445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 fontScale="97500"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uk-UA" altLang="ru-RU" sz="2800" b="1" dirty="0">
                <a:solidFill>
                  <a:srgbClr val="C00000"/>
                </a:solidFill>
                <a:latin typeface="Century" panose="02040604050505020304" pitchFamily="18" charset="0"/>
                <a:ea typeface="+mn-ea"/>
                <a:cs typeface="+mn-cs"/>
              </a:rPr>
              <a:t>Якісні показники навчальних закладів </a:t>
            </a:r>
          </a:p>
          <a:p>
            <a:pPr algn="ctr" eaLnBrk="1" hangingPunct="1">
              <a:defRPr/>
            </a:pPr>
            <a:r>
              <a:rPr lang="uk-UA" altLang="ru-RU" sz="2800" b="1" dirty="0">
                <a:solidFill>
                  <a:srgbClr val="C00000"/>
                </a:solidFill>
                <a:latin typeface="Century" panose="02040604050505020304" pitchFamily="18" charset="0"/>
                <a:ea typeface="+mn-ea"/>
                <a:cs typeface="+mn-cs"/>
              </a:rPr>
              <a:t>Історія України</a:t>
            </a:r>
          </a:p>
        </p:txBody>
      </p:sp>
      <p:graphicFrame>
        <p:nvGraphicFramePr>
          <p:cNvPr id="30723" name="Диаграмма 2">
            <a:extLst>
              <a:ext uri="{FF2B5EF4-FFF2-40B4-BE49-F238E27FC236}">
                <a16:creationId xmlns:a16="http://schemas.microsoft.com/office/drawing/2014/main" xmlns="" id="{78ADB1CA-2F05-4269-86DB-0CB06A0F05F2}"/>
              </a:ext>
            </a:extLst>
          </p:cNvPr>
          <p:cNvGraphicFramePr>
            <a:graphicFrameLocks/>
          </p:cNvGraphicFramePr>
          <p:nvPr/>
        </p:nvGraphicFramePr>
        <p:xfrm>
          <a:off x="57150" y="1144588"/>
          <a:ext cx="8886825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5" r:id="rId3" imgW="8888738" imgH="2834886" progId="Excel.Chart.8">
                  <p:embed/>
                </p:oleObj>
              </mc:Choice>
              <mc:Fallback>
                <p:oleObj r:id="rId3" imgW="8888738" imgH="2834886" progId="Excel.Chart.8">
                  <p:embed/>
                  <p:pic>
                    <p:nvPicPr>
                      <p:cNvPr id="30723" name="Диаграмма 2">
                        <a:extLst>
                          <a:ext uri="{FF2B5EF4-FFF2-40B4-BE49-F238E27FC236}">
                            <a16:creationId xmlns:a16="http://schemas.microsoft.com/office/drawing/2014/main" xmlns="" id="{78ADB1CA-2F05-4269-86DB-0CB06A0F05F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144588"/>
                        <a:ext cx="8886825" cy="283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883A6556-1DB4-40E3-A468-FD9A3519AD8D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4221163"/>
          <a:ext cx="8620124" cy="2205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6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83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2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2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63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682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0482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tx1"/>
                          </a:solidFill>
                        </a:rPr>
                        <a:t>Район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01" marB="4570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Індустріальний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01" marB="4570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Соборний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01" marB="4570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Центральний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01" marB="45701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Шевченківський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01" marB="45701"/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solidFill>
                            <a:schemeClr val="tx1"/>
                          </a:solidFill>
                        </a:rPr>
                        <a:t>Чечелівський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01" marB="4570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7080">
                <a:tc>
                  <a:txBody>
                    <a:bodyPr/>
                    <a:lstStyle/>
                    <a:p>
                      <a:pPr marL="0" indent="0"/>
                      <a:r>
                        <a:rPr lang="uk-UA" sz="1400" b="1" dirty="0">
                          <a:solidFill>
                            <a:schemeClr val="tx1"/>
                          </a:solidFill>
                        </a:rPr>
                        <a:t>Найвищі бали 160-200б.</a:t>
                      </a:r>
                      <a:r>
                        <a:rPr lang="uk-UA" sz="1400" b="1" baseline="0" dirty="0">
                          <a:solidFill>
                            <a:schemeClr val="tx1"/>
                          </a:solidFill>
                        </a:rPr>
                        <a:t> (більше 50%)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01" marB="45701"/>
                </a:tc>
                <a:tc>
                  <a:txBody>
                    <a:bodyPr/>
                    <a:lstStyle/>
                    <a:p>
                      <a:r>
                        <a:rPr lang="uk-UA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Гім.№3</a:t>
                      </a:r>
                      <a:r>
                        <a:rPr lang="uk-UA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-57,9%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01" marB="4570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Катерин.-100%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Європ.гімн</a:t>
                      </a:r>
                      <a:r>
                        <a:rPr lang="uk-UA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.-66,7%</a:t>
                      </a:r>
                      <a:endParaRPr lang="ru-RU" sz="14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№100</a:t>
                      </a:r>
                      <a:r>
                        <a:rPr lang="uk-UA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-65,2%</a:t>
                      </a:r>
                      <a:endParaRPr lang="uk-UA" sz="14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УАЛ</a:t>
                      </a:r>
                      <a:r>
                        <a:rPr lang="uk-UA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-64,5%</a:t>
                      </a:r>
                    </a:p>
                    <a:p>
                      <a:r>
                        <a:rPr lang="uk-UA" sz="14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ЛІТ</a:t>
                      </a:r>
                      <a:r>
                        <a:rPr lang="uk-UA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-50%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01" marB="4570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№16- 75%</a:t>
                      </a:r>
                      <a:endParaRPr lang="ru-RU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01" marB="4570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Прив.№5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- 50%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01" marB="45701"/>
                </a:tc>
                <a:tc>
                  <a:txBody>
                    <a:bodyPr/>
                    <a:lstStyle/>
                    <a:p>
                      <a:r>
                        <a:rPr lang="uk-UA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№12-88,3%</a:t>
                      </a:r>
                      <a:endParaRPr lang="ru-RU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№31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-63,3%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01" marB="4570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2225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D7E0B91-B569-4F02-96AB-A0C30148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685800"/>
          </a:xfrm>
        </p:spPr>
        <p:txBody>
          <a:bodyPr/>
          <a:lstStyle/>
          <a:p>
            <a:r>
              <a:rPr lang="uk-UA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Історія України - порівняльний аналіз</a:t>
            </a:r>
            <a:endParaRPr lang="ru-RU" sz="28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345816DA-6F92-4219-8752-0DEEB8D7B3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717347"/>
              </p:ext>
            </p:extLst>
          </p:nvPr>
        </p:nvGraphicFramePr>
        <p:xfrm>
          <a:off x="611560" y="980728"/>
          <a:ext cx="777686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81198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A9FDA876-6AA9-4FFE-A09D-9C73AAD4E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3191" y="1052736"/>
            <a:ext cx="298511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ru-RU" sz="2400" b="1" dirty="0">
                <a:solidFill>
                  <a:srgbClr val="0070C0"/>
                </a:solidFill>
                <a:cs typeface="Arial" charset="0"/>
              </a:rPr>
              <a:t>Історія-ССЗШ№142</a:t>
            </a:r>
            <a:endParaRPr lang="ru-RU" altLang="ru-RU" sz="24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36737F1-626D-4F26-9963-2CDE0409F17F}"/>
              </a:ext>
            </a:extLst>
          </p:cNvPr>
          <p:cNvSpPr/>
          <p:nvPr/>
        </p:nvSpPr>
        <p:spPr>
          <a:xfrm>
            <a:off x="1115616" y="332656"/>
            <a:ext cx="6790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Century" panose="02040604050505020304" pitchFamily="18" charset="0"/>
                <a:ea typeface="+mj-ea"/>
                <a:cs typeface="+mj-cs"/>
              </a:rPr>
              <a:t>Історія України- порівняльний аналіз</a:t>
            </a:r>
            <a:endParaRPr lang="ru-RU" sz="2800" b="1" dirty="0">
              <a:solidFill>
                <a:srgbClr val="C00000"/>
              </a:solidFill>
              <a:latin typeface="Century" panose="02040604050505020304" pitchFamily="18" charset="0"/>
              <a:ea typeface="+mj-ea"/>
              <a:cs typeface="+mj-cs"/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1C11FDCF-B0A5-4A2E-A27D-0F7C3E792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054271"/>
            <a:ext cx="349031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k-UA" altLang="ru-RU" sz="2400" b="1" dirty="0">
                <a:solidFill>
                  <a:srgbClr val="0070C0"/>
                </a:solidFill>
                <a:cs typeface="Arial" charset="0"/>
              </a:rPr>
              <a:t>Історія України-район</a:t>
            </a:r>
            <a:endParaRPr lang="ru-RU" altLang="ru-RU" sz="2400" b="1" dirty="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F84DE666-5FE5-434A-930B-3BC54DFE0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8" t="36047" r="18690" b="45572"/>
          <a:stretch>
            <a:fillRect/>
          </a:stretch>
        </p:blipFill>
        <p:spPr bwMode="auto">
          <a:xfrm>
            <a:off x="894259" y="4380084"/>
            <a:ext cx="2654300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Группа 2">
            <a:extLst>
              <a:ext uri="{FF2B5EF4-FFF2-40B4-BE49-F238E27FC236}">
                <a16:creationId xmlns:a16="http://schemas.microsoft.com/office/drawing/2014/main" xmlns="" id="{DE54BC77-3C51-452F-AFA5-4A671E352981}"/>
              </a:ext>
            </a:extLst>
          </p:cNvPr>
          <p:cNvGrpSpPr>
            <a:grpSpLocks/>
          </p:cNvGrpSpPr>
          <p:nvPr/>
        </p:nvGrpSpPr>
        <p:grpSpPr bwMode="auto">
          <a:xfrm>
            <a:off x="403721" y="1514646"/>
            <a:ext cx="3122613" cy="2898775"/>
            <a:chOff x="6228184" y="1899180"/>
            <a:chExt cx="2913490" cy="2806333"/>
          </a:xfrm>
        </p:grpSpPr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xmlns="" id="{84F876C1-12B0-45EC-BA62-000E6E9E6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8" t="36047" r="48376" b="27190"/>
            <a:stretch>
              <a:fillRect/>
            </a:stretch>
          </p:blipFill>
          <p:spPr bwMode="auto">
            <a:xfrm>
              <a:off x="6228184" y="1899180"/>
              <a:ext cx="2913490" cy="2806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">
              <a:extLst>
                <a:ext uri="{FF2B5EF4-FFF2-40B4-BE49-F238E27FC236}">
                  <a16:creationId xmlns:a16="http://schemas.microsoft.com/office/drawing/2014/main" xmlns="" id="{57980536-F9B0-4282-A06D-01C778E5E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45901" y="2044463"/>
              <a:ext cx="49885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sz="1100" b="1">
                  <a:solidFill>
                    <a:schemeClr val="bg1"/>
                  </a:solidFill>
                </a:rPr>
                <a:t>4.3%</a:t>
              </a:r>
              <a:endParaRPr lang="ru-RU" altLang="ru-RU" sz="1100" b="1">
                <a:solidFill>
                  <a:schemeClr val="bg1"/>
                </a:solidFill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0E4E3C6-F9DD-46F1-9FB9-43373C5632BE}"/>
              </a:ext>
            </a:extLst>
          </p:cNvPr>
          <p:cNvSpPr/>
          <p:nvPr/>
        </p:nvSpPr>
        <p:spPr>
          <a:xfrm>
            <a:off x="1244303" y="4413421"/>
            <a:ext cx="2304256" cy="304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xmlns="" id="{1727008C-62B2-4239-8EBF-6855BA8F47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160171"/>
              </p:ext>
            </p:extLst>
          </p:nvPr>
        </p:nvGraphicFramePr>
        <p:xfrm>
          <a:off x="3584353" y="1632806"/>
          <a:ext cx="4572000" cy="5053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84110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36737F1-626D-4F26-9963-2CDE0409F17F}"/>
              </a:ext>
            </a:extLst>
          </p:cNvPr>
          <p:cNvSpPr/>
          <p:nvPr/>
        </p:nvSpPr>
        <p:spPr>
          <a:xfrm>
            <a:off x="1115616" y="116632"/>
            <a:ext cx="6194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Century" panose="02040604050505020304" pitchFamily="18" charset="0"/>
                <a:ea typeface="+mj-ea"/>
                <a:cs typeface="+mj-cs"/>
              </a:rPr>
              <a:t>Історія ДПА- порівняльний аналіз</a:t>
            </a:r>
            <a:endParaRPr lang="ru-RU" sz="2800" b="1" dirty="0">
              <a:solidFill>
                <a:srgbClr val="C00000"/>
              </a:solidFill>
              <a:latin typeface="Century" panose="02040604050505020304" pitchFamily="18" charset="0"/>
              <a:ea typeface="+mj-ea"/>
              <a:cs typeface="+mj-cs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91FAA636-B2F7-468F-99A3-EE1C8E25CAAF}"/>
              </a:ext>
            </a:extLst>
          </p:cNvPr>
          <p:cNvGraphicFramePr>
            <a:graphicFrameLocks/>
          </p:cNvGraphicFramePr>
          <p:nvPr/>
        </p:nvGraphicFramePr>
        <p:xfrm>
          <a:off x="3987192" y="1512813"/>
          <a:ext cx="4572000" cy="5062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D0CE6833-7F72-4663-B07B-CD09F70DAD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470131"/>
              </p:ext>
            </p:extLst>
          </p:nvPr>
        </p:nvGraphicFramePr>
        <p:xfrm>
          <a:off x="1043608" y="692696"/>
          <a:ext cx="698477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BFD4EE94-3CB4-47D8-A083-B12D3630C9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88897"/>
              </p:ext>
            </p:extLst>
          </p:nvPr>
        </p:nvGraphicFramePr>
        <p:xfrm>
          <a:off x="1756510" y="3861048"/>
          <a:ext cx="55446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97918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36737F1-626D-4F26-9963-2CDE0409F17F}"/>
              </a:ext>
            </a:extLst>
          </p:cNvPr>
          <p:cNvSpPr/>
          <p:nvPr/>
        </p:nvSpPr>
        <p:spPr>
          <a:xfrm>
            <a:off x="1115616" y="332656"/>
            <a:ext cx="6194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Century" panose="02040604050505020304" pitchFamily="18" charset="0"/>
                <a:ea typeface="+mj-ea"/>
                <a:cs typeface="+mj-cs"/>
              </a:rPr>
              <a:t>Історія- порівняльний аналіз ДПА</a:t>
            </a:r>
            <a:endParaRPr lang="ru-RU" sz="2800" b="1" dirty="0">
              <a:solidFill>
                <a:srgbClr val="C00000"/>
              </a:solidFill>
              <a:latin typeface="Century" panose="02040604050505020304" pitchFamily="18" charset="0"/>
              <a:ea typeface="+mj-ea"/>
              <a:cs typeface="+mj-cs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91FAA636-B2F7-468F-99A3-EE1C8E25CAAF}"/>
              </a:ext>
            </a:extLst>
          </p:cNvPr>
          <p:cNvGraphicFramePr>
            <a:graphicFrameLocks/>
          </p:cNvGraphicFramePr>
          <p:nvPr/>
        </p:nvGraphicFramePr>
        <p:xfrm>
          <a:off x="3987192" y="1512813"/>
          <a:ext cx="4572000" cy="5062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1F143EA0-5B6E-4DA9-91B7-C1FDC3FBFC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763404"/>
              </p:ext>
            </p:extLst>
          </p:nvPr>
        </p:nvGraphicFramePr>
        <p:xfrm>
          <a:off x="683568" y="1300882"/>
          <a:ext cx="7272808" cy="4288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28584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D7E0B91-B569-4F02-96AB-A0C301488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Історія- об</a:t>
            </a:r>
            <a:r>
              <a:rPr lang="en-US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’</a:t>
            </a:r>
            <a:r>
              <a:rPr lang="uk-UA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єктивність</a:t>
            </a:r>
            <a:r>
              <a:rPr lang="uk-UA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 оцінювання</a:t>
            </a:r>
            <a:endParaRPr lang="ru-RU" sz="28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6034E08B-84BD-4E83-B3CF-0D520B64AE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276986"/>
              </p:ext>
            </p:extLst>
          </p:nvPr>
        </p:nvGraphicFramePr>
        <p:xfrm>
          <a:off x="611560" y="1268760"/>
          <a:ext cx="72008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xmlns="" id="{A34BD02C-74D2-49B1-A511-EC31256FCD52}"/>
              </a:ext>
            </a:extLst>
          </p:cNvPr>
          <p:cNvCxnSpPr>
            <a:cxnSpLocks/>
          </p:cNvCxnSpPr>
          <p:nvPr/>
        </p:nvCxnSpPr>
        <p:spPr>
          <a:xfrm>
            <a:off x="5148064" y="2276872"/>
            <a:ext cx="0" cy="57606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52615272-B709-4589-B0F5-E0DCBDC121D7}"/>
              </a:ext>
            </a:extLst>
          </p:cNvPr>
          <p:cNvCxnSpPr>
            <a:cxnSpLocks/>
          </p:cNvCxnSpPr>
          <p:nvPr/>
        </p:nvCxnSpPr>
        <p:spPr>
          <a:xfrm>
            <a:off x="6804248" y="4221088"/>
            <a:ext cx="0" cy="57606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9B933E25-2AE0-417C-BC93-B27665603164}"/>
              </a:ext>
            </a:extLst>
          </p:cNvPr>
          <p:cNvCxnSpPr>
            <a:cxnSpLocks/>
          </p:cNvCxnSpPr>
          <p:nvPr/>
        </p:nvCxnSpPr>
        <p:spPr>
          <a:xfrm flipV="1">
            <a:off x="3491880" y="2060848"/>
            <a:ext cx="0" cy="136815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9A2529B0-89E0-4217-B7C4-43FDD90BF767}"/>
              </a:ext>
            </a:extLst>
          </p:cNvPr>
          <p:cNvCxnSpPr>
            <a:cxnSpLocks/>
          </p:cNvCxnSpPr>
          <p:nvPr/>
        </p:nvCxnSpPr>
        <p:spPr>
          <a:xfrm>
            <a:off x="1475656" y="4437112"/>
            <a:ext cx="0" cy="57606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5402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D7E0B91-B569-4F02-96AB-A0C30148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685800"/>
          </a:xfrm>
        </p:spPr>
        <p:txBody>
          <a:bodyPr/>
          <a:lstStyle/>
          <a:p>
            <a:r>
              <a:rPr lang="uk-UA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Англійська мова - порівняльний аналіз</a:t>
            </a:r>
            <a:endParaRPr lang="ru-RU" sz="28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9F0F46EC-D835-4DB5-8648-F4900C6332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37862"/>
              </p:ext>
            </p:extLst>
          </p:nvPr>
        </p:nvGraphicFramePr>
        <p:xfrm>
          <a:off x="323528" y="908720"/>
          <a:ext cx="849694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18785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107F553D-9B58-4B9E-8A47-853A84E4F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604448" cy="685800"/>
          </a:xfrm>
        </p:spPr>
        <p:txBody>
          <a:bodyPr/>
          <a:lstStyle/>
          <a:p>
            <a:pPr algn="ctr"/>
            <a:r>
              <a:rPr lang="ru-RU" altLang="ru-RU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Навчальні</a:t>
            </a:r>
            <a:r>
              <a:rPr lang="ru-RU" alt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altLang="ru-RU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заклади</a:t>
            </a:r>
            <a:r>
              <a:rPr lang="ru-RU" alt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, </a:t>
            </a:r>
            <a:r>
              <a:rPr lang="ru-RU" altLang="ru-RU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учні</a:t>
            </a:r>
            <a:r>
              <a:rPr lang="ru-RU" alt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altLang="ru-RU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яких</a:t>
            </a:r>
            <a:r>
              <a:rPr lang="ru-RU" alt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altLang="ru-RU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отримали</a:t>
            </a:r>
            <a:r>
              <a:rPr lang="ru-RU" alt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/>
            </a:r>
            <a:br>
              <a:rPr lang="ru-RU" alt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alt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200 </a:t>
            </a:r>
            <a:r>
              <a:rPr lang="ru-RU" altLang="ru-RU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балів</a:t>
            </a:r>
            <a:r>
              <a:rPr lang="ru-RU" alt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altLang="ru-RU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під</a:t>
            </a:r>
            <a:r>
              <a:rPr lang="ru-RU" alt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 час </a:t>
            </a:r>
            <a:r>
              <a:rPr lang="ru-RU" altLang="ru-RU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проходження</a:t>
            </a:r>
            <a:r>
              <a:rPr lang="ru-RU" alt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 ЗНО-2017 року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6A8B245-AB56-40A9-923E-89E6E83B3A1F}"/>
              </a:ext>
            </a:extLst>
          </p:cNvPr>
          <p:cNvSpPr/>
          <p:nvPr/>
        </p:nvSpPr>
        <p:spPr>
          <a:xfrm>
            <a:off x="323528" y="1124744"/>
            <a:ext cx="8407400" cy="5446712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400" dirty="0">
                <a:cs typeface="Arial" charset="0"/>
              </a:rPr>
              <a:t>Кількість максимальних балів було отримано з </a:t>
            </a:r>
            <a:r>
              <a:rPr lang="uk-UA" sz="2400" b="1" u="sng" dirty="0">
                <a:solidFill>
                  <a:srgbClr val="FF0000"/>
                </a:solidFill>
                <a:cs typeface="Arial" charset="0"/>
              </a:rPr>
              <a:t>математики</a:t>
            </a:r>
            <a:r>
              <a:rPr lang="uk-UA" sz="2400" dirty="0">
                <a:cs typeface="Arial" charset="0"/>
              </a:rPr>
              <a:t> -115</a:t>
            </a:r>
            <a:r>
              <a:rPr lang="en-US" sz="2400" dirty="0">
                <a:cs typeface="Arial" charset="0"/>
              </a:rPr>
              <a:t> </a:t>
            </a:r>
            <a:r>
              <a:rPr lang="uk-UA" sz="2400" dirty="0">
                <a:cs typeface="Arial" charset="0"/>
              </a:rPr>
              <a:t>результатів по країні та 6 по області. </a:t>
            </a:r>
          </a:p>
          <a:p>
            <a:pPr algn="ctr" eaLnBrk="1" hangingPunct="1">
              <a:defRPr/>
            </a:pPr>
            <a:r>
              <a:rPr lang="uk-UA" sz="2400" dirty="0">
                <a:cs typeface="Arial" charset="0"/>
              </a:rPr>
              <a:t>На 2-му місці після математики</a:t>
            </a:r>
            <a:r>
              <a:rPr lang="en-US" sz="2400" dirty="0">
                <a:cs typeface="Arial" charset="0"/>
              </a:rPr>
              <a:t> </a:t>
            </a:r>
            <a:r>
              <a:rPr lang="uk-UA" sz="2400" dirty="0">
                <a:cs typeface="Arial" charset="0"/>
              </a:rPr>
              <a:t>-</a:t>
            </a:r>
            <a:r>
              <a:rPr lang="uk-UA" sz="2400" b="1" u="sng" dirty="0">
                <a:solidFill>
                  <a:srgbClr val="FF0000"/>
                </a:solidFill>
                <a:cs typeface="Arial" charset="0"/>
              </a:rPr>
              <a:t>хімія</a:t>
            </a:r>
            <a:r>
              <a:rPr lang="uk-UA" sz="2400" dirty="0">
                <a:cs typeface="Arial" charset="0"/>
              </a:rPr>
              <a:t>. </a:t>
            </a:r>
            <a:endParaRPr lang="ru-RU" sz="2400" dirty="0">
              <a:cs typeface="Arial" charset="0"/>
            </a:endParaRPr>
          </a:p>
          <a:p>
            <a:pPr algn="ctr" eaLnBrk="1" hangingPunct="1">
              <a:defRPr/>
            </a:pPr>
            <a:endParaRPr lang="uk-UA" sz="2400" dirty="0">
              <a:cs typeface="Arial" charset="0"/>
            </a:endParaRPr>
          </a:p>
          <a:p>
            <a:pPr algn="ctr" eaLnBrk="1" hangingPunct="1">
              <a:defRPr/>
            </a:pPr>
            <a:r>
              <a:rPr lang="uk-UA" sz="2400" dirty="0">
                <a:cs typeface="Arial" charset="0"/>
              </a:rPr>
              <a:t>Найкращі результати в Дніпропетровській області показали 15 абітурієнтів. </a:t>
            </a:r>
          </a:p>
          <a:p>
            <a:pPr algn="ctr" eaLnBrk="1" hangingPunct="1">
              <a:defRPr/>
            </a:pPr>
            <a:r>
              <a:rPr lang="uk-UA" sz="2400" dirty="0">
                <a:cs typeface="Arial" charset="0"/>
              </a:rPr>
              <a:t>Із них 5 абітурієнтів у </a:t>
            </a:r>
            <a:r>
              <a:rPr lang="uk-UA" sz="2400" dirty="0" err="1">
                <a:cs typeface="Arial" charset="0"/>
              </a:rPr>
              <a:t>м.Дніпрі</a:t>
            </a:r>
            <a:r>
              <a:rPr lang="uk-UA" sz="2400" dirty="0">
                <a:cs typeface="Arial" charset="0"/>
              </a:rPr>
              <a:t> отримали максимальну кількість балів:</a:t>
            </a:r>
          </a:p>
          <a:p>
            <a:pPr marL="263525" indent="-263525" algn="ctr" eaLnBrk="1" hangingPunct="1">
              <a:buFontTx/>
              <a:buChar char="-"/>
              <a:defRPr/>
            </a:pPr>
            <a:r>
              <a:rPr lang="uk-UA" sz="2400" dirty="0">
                <a:cs typeface="Arial" charset="0"/>
              </a:rPr>
              <a:t>на тестах із математики – 2 </a:t>
            </a:r>
            <a:r>
              <a:rPr lang="uk-UA" sz="2400" b="1" dirty="0">
                <a:solidFill>
                  <a:srgbClr val="FF0000"/>
                </a:solidFill>
                <a:cs typeface="Arial" charset="0"/>
              </a:rPr>
              <a:t>(ЛІТ)</a:t>
            </a:r>
            <a:r>
              <a:rPr lang="uk-UA" sz="2400" dirty="0">
                <a:cs typeface="Arial" charset="0"/>
              </a:rPr>
              <a:t>;</a:t>
            </a:r>
          </a:p>
          <a:p>
            <a:pPr marL="263525" indent="-263525" algn="ctr" eaLnBrk="1" hangingPunct="1">
              <a:buFontTx/>
              <a:buChar char="-"/>
              <a:defRPr/>
            </a:pPr>
            <a:r>
              <a:rPr lang="uk-UA" sz="2400" dirty="0">
                <a:cs typeface="Arial" charset="0"/>
              </a:rPr>
              <a:t>на тестах з іноземної мови – 3 </a:t>
            </a:r>
            <a:r>
              <a:rPr lang="uk-UA" sz="2400" b="1" dirty="0">
                <a:solidFill>
                  <a:srgbClr val="FF0000"/>
                </a:solidFill>
                <a:cs typeface="Arial" charset="0"/>
              </a:rPr>
              <a:t>(№22, УАЛ, НВК №100)</a:t>
            </a:r>
            <a:r>
              <a:rPr lang="uk-UA" sz="2400" dirty="0">
                <a:cs typeface="Arial" charset="0"/>
              </a:rPr>
              <a:t>.</a:t>
            </a:r>
          </a:p>
          <a:p>
            <a:pPr algn="ctr" eaLnBrk="1" hangingPunct="1">
              <a:defRPr/>
            </a:pPr>
            <a:endParaRPr lang="uk-UA" sz="2400" dirty="0">
              <a:cs typeface="Arial" charset="0"/>
            </a:endParaRPr>
          </a:p>
          <a:p>
            <a:pPr algn="ctr" eaLnBrk="1" hangingPunct="1">
              <a:defRPr/>
            </a:pPr>
            <a:r>
              <a:rPr lang="uk-UA" sz="2800" u="sng" dirty="0">
                <a:cs typeface="Arial" charset="0"/>
              </a:rPr>
              <a:t>Найвищі бали за тести отримали випускники </a:t>
            </a:r>
          </a:p>
          <a:p>
            <a:pPr algn="ctr" eaLnBrk="1" hangingPunct="1">
              <a:defRPr/>
            </a:pPr>
            <a:r>
              <a:rPr lang="uk-UA" sz="2800" b="1" u="sng" dirty="0">
                <a:solidFill>
                  <a:srgbClr val="FF0000"/>
                </a:solidFill>
                <a:cs typeface="Arial" charset="0"/>
              </a:rPr>
              <a:t>Ліцею інформаційних технологій, Українсько-Американського та 100-го ліцеїв </a:t>
            </a:r>
            <a:r>
              <a:rPr lang="uk-UA" sz="2800" b="1" u="sng" dirty="0" err="1">
                <a:solidFill>
                  <a:srgbClr val="FF0000"/>
                </a:solidFill>
                <a:cs typeface="Arial" charset="0"/>
              </a:rPr>
              <a:t>м.Дніпра</a:t>
            </a:r>
            <a:r>
              <a:rPr lang="uk-UA" sz="2800" b="1" u="sng" dirty="0">
                <a:solidFill>
                  <a:srgbClr val="FF0000"/>
                </a:solidFill>
                <a:cs typeface="Arial" charset="0"/>
              </a:rPr>
              <a:t>.</a:t>
            </a:r>
            <a:endParaRPr lang="en-US" sz="2800" b="1" u="sng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A9FDA876-6AA9-4FFE-A09D-9C73AAD4E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1540" y="949529"/>
            <a:ext cx="460414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ru-RU" sz="2400" b="1" dirty="0">
                <a:solidFill>
                  <a:srgbClr val="0070C0"/>
                </a:solidFill>
                <a:cs typeface="Arial" charset="0"/>
              </a:rPr>
              <a:t>Англійська мова-ССЗШ№142</a:t>
            </a:r>
            <a:endParaRPr lang="ru-RU" altLang="ru-RU" sz="24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0E4E3C6-F9DD-46F1-9FB9-43373C5632BE}"/>
              </a:ext>
            </a:extLst>
          </p:cNvPr>
          <p:cNvSpPr/>
          <p:nvPr/>
        </p:nvSpPr>
        <p:spPr>
          <a:xfrm>
            <a:off x="1619672" y="4456408"/>
            <a:ext cx="2304256" cy="304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36737F1-626D-4F26-9963-2CDE0409F17F}"/>
              </a:ext>
            </a:extLst>
          </p:cNvPr>
          <p:cNvSpPr/>
          <p:nvPr/>
        </p:nvSpPr>
        <p:spPr>
          <a:xfrm>
            <a:off x="1115616" y="332656"/>
            <a:ext cx="69541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Century" panose="02040604050505020304" pitchFamily="18" charset="0"/>
                <a:ea typeface="+mj-ea"/>
                <a:cs typeface="+mj-cs"/>
              </a:rPr>
              <a:t>Англійська мова- порівняльний аналіз</a:t>
            </a:r>
            <a:endParaRPr lang="ru-RU" sz="2800" b="1" dirty="0">
              <a:solidFill>
                <a:srgbClr val="C00000"/>
              </a:solidFill>
              <a:latin typeface="Century" panose="02040604050505020304" pitchFamily="18" charset="0"/>
              <a:ea typeface="+mj-ea"/>
              <a:cs typeface="+mj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BFCB6EF-357C-4744-9489-2968B8C27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87" t="8898" r="38188" b="34593"/>
          <a:stretch/>
        </p:blipFill>
        <p:spPr>
          <a:xfrm>
            <a:off x="179512" y="1281655"/>
            <a:ext cx="3591656" cy="3813263"/>
          </a:xfrm>
          <a:prstGeom prst="rect">
            <a:avLst/>
          </a:prstGeom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36B5E261-9A3D-4706-8366-053FA7A38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11" y="947550"/>
            <a:ext cx="382413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ru-RU" sz="2400" b="1" dirty="0">
                <a:solidFill>
                  <a:srgbClr val="0070C0"/>
                </a:solidFill>
                <a:cs typeface="Arial" charset="0"/>
              </a:rPr>
              <a:t>Англійська мова-район</a:t>
            </a:r>
            <a:endParaRPr lang="ru-RU" altLang="ru-RU" sz="2400" dirty="0">
              <a:solidFill>
                <a:srgbClr val="0070C0"/>
              </a:solidFill>
              <a:cs typeface="Arial" charset="0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AC983103-3637-45CA-83A2-8A6CC93CE9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330397"/>
              </p:ext>
            </p:extLst>
          </p:nvPr>
        </p:nvGraphicFramePr>
        <p:xfrm>
          <a:off x="3563888" y="1500889"/>
          <a:ext cx="5322708" cy="4780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9753374-CC19-44F8-B6A7-977E3C5115BE}"/>
              </a:ext>
            </a:extLst>
          </p:cNvPr>
          <p:cNvSpPr/>
          <p:nvPr/>
        </p:nvSpPr>
        <p:spPr>
          <a:xfrm>
            <a:off x="4067944" y="4931434"/>
            <a:ext cx="117802" cy="1537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3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36737F1-626D-4F26-9963-2CDE0409F17F}"/>
              </a:ext>
            </a:extLst>
          </p:cNvPr>
          <p:cNvSpPr/>
          <p:nvPr/>
        </p:nvSpPr>
        <p:spPr>
          <a:xfrm>
            <a:off x="755576" y="116632"/>
            <a:ext cx="7898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Century" panose="02040604050505020304" pitchFamily="18" charset="0"/>
                <a:ea typeface="+mj-ea"/>
                <a:cs typeface="+mj-cs"/>
              </a:rPr>
              <a:t>Англійська мова ДПА- порівняльний аналіз</a:t>
            </a:r>
            <a:endParaRPr lang="ru-RU" sz="2800" b="1" dirty="0">
              <a:solidFill>
                <a:srgbClr val="C00000"/>
              </a:solidFill>
              <a:latin typeface="Century" panose="02040604050505020304" pitchFamily="18" charset="0"/>
              <a:ea typeface="+mj-ea"/>
              <a:cs typeface="+mj-cs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91FAA636-B2F7-468F-99A3-EE1C8E25CAAF}"/>
              </a:ext>
            </a:extLst>
          </p:cNvPr>
          <p:cNvGraphicFramePr>
            <a:graphicFrameLocks/>
          </p:cNvGraphicFramePr>
          <p:nvPr/>
        </p:nvGraphicFramePr>
        <p:xfrm>
          <a:off x="3987192" y="1512813"/>
          <a:ext cx="4572000" cy="5062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8EB05AEF-1D1A-419A-A6F7-EF69D700BB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887248"/>
              </p:ext>
            </p:extLst>
          </p:nvPr>
        </p:nvGraphicFramePr>
        <p:xfrm>
          <a:off x="1259632" y="639852"/>
          <a:ext cx="5832648" cy="286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BC904E4F-6725-4AF0-ABEC-3896D1BC4D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691830"/>
              </p:ext>
            </p:extLst>
          </p:nvPr>
        </p:nvGraphicFramePr>
        <p:xfrm>
          <a:off x="1907704" y="3630122"/>
          <a:ext cx="4968552" cy="2885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458827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36737F1-626D-4F26-9963-2CDE0409F17F}"/>
              </a:ext>
            </a:extLst>
          </p:cNvPr>
          <p:cNvSpPr/>
          <p:nvPr/>
        </p:nvSpPr>
        <p:spPr>
          <a:xfrm>
            <a:off x="1115616" y="332656"/>
            <a:ext cx="7898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Century" panose="02040604050505020304" pitchFamily="18" charset="0"/>
                <a:ea typeface="+mj-ea"/>
                <a:cs typeface="+mj-cs"/>
              </a:rPr>
              <a:t>Англійська мова- порівняльний аналіз ДПА</a:t>
            </a:r>
            <a:endParaRPr lang="ru-RU" sz="2800" b="1" dirty="0">
              <a:solidFill>
                <a:srgbClr val="C00000"/>
              </a:solidFill>
              <a:latin typeface="Century" panose="02040604050505020304" pitchFamily="18" charset="0"/>
              <a:ea typeface="+mj-ea"/>
              <a:cs typeface="+mj-cs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91FAA636-B2F7-468F-99A3-EE1C8E25CAAF}"/>
              </a:ext>
            </a:extLst>
          </p:cNvPr>
          <p:cNvGraphicFramePr>
            <a:graphicFrameLocks/>
          </p:cNvGraphicFramePr>
          <p:nvPr/>
        </p:nvGraphicFramePr>
        <p:xfrm>
          <a:off x="3987192" y="1512813"/>
          <a:ext cx="4572000" cy="5062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303C1ECA-766E-4185-9201-F0CE5E83F6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442885"/>
              </p:ext>
            </p:extLst>
          </p:nvPr>
        </p:nvGraphicFramePr>
        <p:xfrm>
          <a:off x="1093607" y="1512813"/>
          <a:ext cx="633670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32354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D7E0B91-B569-4F02-96AB-A0C301488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Англійська мова- об</a:t>
            </a:r>
            <a:r>
              <a:rPr lang="en-US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’</a:t>
            </a:r>
            <a:r>
              <a:rPr lang="uk-UA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єктивність</a:t>
            </a:r>
            <a:r>
              <a:rPr lang="uk-UA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 оцінювання</a:t>
            </a:r>
            <a:endParaRPr lang="ru-RU" sz="28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334756"/>
              </p:ext>
            </p:extLst>
          </p:nvPr>
        </p:nvGraphicFramePr>
        <p:xfrm>
          <a:off x="1272208" y="1556792"/>
          <a:ext cx="705678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xmlns="" id="{0CB68885-5368-4CD0-9493-6F4D91CE3330}"/>
              </a:ext>
            </a:extLst>
          </p:cNvPr>
          <p:cNvCxnSpPr>
            <a:cxnSpLocks/>
          </p:cNvCxnSpPr>
          <p:nvPr/>
        </p:nvCxnSpPr>
        <p:spPr>
          <a:xfrm flipV="1">
            <a:off x="3995936" y="3429000"/>
            <a:ext cx="0" cy="180020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B14BAD3A-0F84-468D-9E45-40FC9436D665}"/>
              </a:ext>
            </a:extLst>
          </p:cNvPr>
          <p:cNvCxnSpPr>
            <a:cxnSpLocks/>
          </p:cNvCxnSpPr>
          <p:nvPr/>
        </p:nvCxnSpPr>
        <p:spPr>
          <a:xfrm>
            <a:off x="5580112" y="1916832"/>
            <a:ext cx="0" cy="136815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C7D5BAB3-7F52-4ECC-B737-3B1BD60BD345}"/>
              </a:ext>
            </a:extLst>
          </p:cNvPr>
          <p:cNvCxnSpPr>
            <a:cxnSpLocks/>
          </p:cNvCxnSpPr>
          <p:nvPr/>
        </p:nvCxnSpPr>
        <p:spPr>
          <a:xfrm>
            <a:off x="7092280" y="3429000"/>
            <a:ext cx="0" cy="54006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8422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D7E0B91-B569-4F02-96AB-A0C30148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4624"/>
            <a:ext cx="7772400" cy="685800"/>
          </a:xfrm>
        </p:spPr>
        <p:txBody>
          <a:bodyPr/>
          <a:lstStyle/>
          <a:p>
            <a:r>
              <a:rPr lang="uk-UA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Загальні показники ЗНО</a:t>
            </a:r>
            <a:endParaRPr lang="ru-RU" sz="28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9B6C3D1D-A8C3-4F29-837F-47044E8E43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587735"/>
              </p:ext>
            </p:extLst>
          </p:nvPr>
        </p:nvGraphicFramePr>
        <p:xfrm>
          <a:off x="395536" y="620688"/>
          <a:ext cx="842493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84099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D7E0B91-B569-4F02-96AB-A0C30148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472"/>
            <a:ext cx="7772400" cy="685800"/>
          </a:xfrm>
        </p:spPr>
        <p:txBody>
          <a:bodyPr/>
          <a:lstStyle/>
          <a:p>
            <a:r>
              <a:rPr lang="uk-UA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Загальні показники ЗНО</a:t>
            </a:r>
            <a:endParaRPr lang="ru-RU" sz="28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156F3CA1-D99D-49A1-BD6F-4F5B774DBB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288651"/>
              </p:ext>
            </p:extLst>
          </p:nvPr>
        </p:nvGraphicFramePr>
        <p:xfrm>
          <a:off x="395536" y="836712"/>
          <a:ext cx="856895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3558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D7E0B91-B569-4F02-96AB-A0C30148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685800"/>
          </a:xfrm>
        </p:spPr>
        <p:txBody>
          <a:bodyPr/>
          <a:lstStyle/>
          <a:p>
            <a:r>
              <a:rPr lang="uk-UA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Загальні показники ДПА</a:t>
            </a:r>
            <a:endParaRPr lang="ru-RU" sz="28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4E46A559-84EC-4A1A-844E-2E3F903481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477595"/>
              </p:ext>
            </p:extLst>
          </p:nvPr>
        </p:nvGraphicFramePr>
        <p:xfrm>
          <a:off x="755576" y="1268760"/>
          <a:ext cx="748883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12351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D7E0B91-B569-4F02-96AB-A0C30148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685800"/>
          </a:xfrm>
        </p:spPr>
        <p:txBody>
          <a:bodyPr/>
          <a:lstStyle/>
          <a:p>
            <a:r>
              <a:rPr lang="uk-UA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Загальні показники ДПА-якість знань</a:t>
            </a:r>
            <a:endParaRPr lang="ru-RU" sz="28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796B7A0C-F85B-436D-ACBD-C742A0530C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62551"/>
              </p:ext>
            </p:extLst>
          </p:nvPr>
        </p:nvGraphicFramePr>
        <p:xfrm>
          <a:off x="1259632" y="1268760"/>
          <a:ext cx="705678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5208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D7E0B91-B569-4F02-96AB-A0C30148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685800"/>
          </a:xfrm>
        </p:spPr>
        <p:txBody>
          <a:bodyPr/>
          <a:lstStyle/>
          <a:p>
            <a:r>
              <a:rPr lang="uk-UA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Загальні показники ДПА-якість знань, об</a:t>
            </a:r>
            <a:r>
              <a:rPr lang="en-US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’</a:t>
            </a:r>
            <a:r>
              <a:rPr lang="uk-UA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єктивність</a:t>
            </a:r>
            <a:r>
              <a:rPr lang="uk-UA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 оцінювання</a:t>
            </a:r>
            <a:endParaRPr lang="ru-RU" sz="28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EF8473B-CFAC-4237-AE41-CE6EB413A273}"/>
              </a:ext>
            </a:extLst>
          </p:cNvPr>
          <p:cNvSpPr txBox="1"/>
          <p:nvPr/>
        </p:nvSpPr>
        <p:spPr>
          <a:xfrm>
            <a:off x="1115616" y="4996914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 err="1"/>
              <a:t>Укр.мова</a:t>
            </a:r>
            <a:r>
              <a:rPr lang="uk-UA" sz="1400" dirty="0"/>
              <a:t> та література-розбіжність 27%;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Математика – розбіжність 10%;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Історія – розбіжність 20%;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400" dirty="0"/>
              <a:t>Англійська мова – розбіжність </a:t>
            </a:r>
            <a:r>
              <a:rPr lang="uk-UA" sz="1400" dirty="0" smtClean="0"/>
              <a:t>29%</a:t>
            </a:r>
          </a:p>
          <a:p>
            <a:r>
              <a:rPr lang="uk-UA" sz="1600" b="1" dirty="0" smtClean="0">
                <a:solidFill>
                  <a:srgbClr val="FF0000"/>
                </a:solidFill>
              </a:rPr>
              <a:t>Високий рівень якості знань учнів з математики та англійської мови.</a:t>
            </a:r>
            <a:endParaRPr lang="uk-UA" sz="1600" b="1" dirty="0">
              <a:solidFill>
                <a:srgbClr val="FF0000"/>
              </a:solidFill>
            </a:endParaRPr>
          </a:p>
          <a:p>
            <a:r>
              <a:rPr lang="uk-UA" sz="1600" b="1" dirty="0" smtClean="0">
                <a:solidFill>
                  <a:srgbClr val="0000FF"/>
                </a:solidFill>
              </a:rPr>
              <a:t>Достатній</a:t>
            </a:r>
            <a:r>
              <a:rPr lang="uk-UA" sz="1600" b="1" dirty="0" smtClean="0">
                <a:solidFill>
                  <a:srgbClr val="FF0000"/>
                </a:solidFill>
              </a:rPr>
              <a:t> рівень навчальних досягнень учнів з </a:t>
            </a:r>
            <a:r>
              <a:rPr lang="uk-UA" sz="1600" b="1" dirty="0" err="1" smtClean="0">
                <a:solidFill>
                  <a:srgbClr val="FF0000"/>
                </a:solidFill>
              </a:rPr>
              <a:t>укр.мови</a:t>
            </a:r>
            <a:r>
              <a:rPr lang="uk-UA" sz="1600" b="1" dirty="0" smtClean="0">
                <a:solidFill>
                  <a:srgbClr val="FF0000"/>
                </a:solidFill>
              </a:rPr>
              <a:t> </a:t>
            </a:r>
            <a:r>
              <a:rPr lang="uk-UA" sz="1600" b="1" smtClean="0">
                <a:solidFill>
                  <a:srgbClr val="FF0000"/>
                </a:solidFill>
              </a:rPr>
              <a:t>та історії.</a:t>
            </a:r>
            <a:endParaRPr lang="uk-UA" sz="1600" b="1" dirty="0" smtClean="0">
              <a:solidFill>
                <a:srgbClr val="FF0000"/>
              </a:solidFill>
            </a:endParaRPr>
          </a:p>
          <a:p>
            <a:r>
              <a:rPr lang="uk-UA" sz="1600" b="1" dirty="0" smtClean="0">
                <a:solidFill>
                  <a:srgbClr val="FF0000"/>
                </a:solidFill>
              </a:rPr>
              <a:t>Високий </a:t>
            </a:r>
            <a:r>
              <a:rPr lang="uk-UA" sz="1600" b="1" dirty="0">
                <a:solidFill>
                  <a:srgbClr val="FF0000"/>
                </a:solidFill>
              </a:rPr>
              <a:t>рівень </a:t>
            </a:r>
            <a:r>
              <a:rPr lang="uk-UA" sz="1600" b="1" dirty="0" err="1">
                <a:solidFill>
                  <a:srgbClr val="FF0000"/>
                </a:solidFill>
              </a:rPr>
              <a:t>необ</a:t>
            </a:r>
            <a:r>
              <a:rPr lang="en-US" sz="1600" b="1" dirty="0">
                <a:solidFill>
                  <a:srgbClr val="FF0000"/>
                </a:solidFill>
              </a:rPr>
              <a:t>’</a:t>
            </a:r>
            <a:r>
              <a:rPr lang="uk-UA" sz="1600" b="1" dirty="0" err="1">
                <a:solidFill>
                  <a:srgbClr val="FF0000"/>
                </a:solidFill>
              </a:rPr>
              <a:t>єктивності</a:t>
            </a:r>
            <a:r>
              <a:rPr lang="uk-UA" sz="1600" b="1" dirty="0">
                <a:solidFill>
                  <a:srgbClr val="FF0000"/>
                </a:solidFill>
              </a:rPr>
              <a:t> оцінювання вчителем знань учнів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4506ABC0-D832-4516-A409-DA73C7966A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325008"/>
              </p:ext>
            </p:extLst>
          </p:nvPr>
        </p:nvGraphicFramePr>
        <p:xfrm>
          <a:off x="900124" y="1052736"/>
          <a:ext cx="7560307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2843808" y="2204864"/>
            <a:ext cx="504056" cy="43204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680012" y="2276872"/>
            <a:ext cx="360040" cy="36004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868144" y="2469687"/>
            <a:ext cx="360040" cy="36004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164288" y="1844824"/>
            <a:ext cx="360040" cy="36004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27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5" descr="https://zabeba.li/wp-content/uploads/2017/08/Obshhie-rezul-taty-.jpg">
            <a:extLst>
              <a:ext uri="{FF2B5EF4-FFF2-40B4-BE49-F238E27FC236}">
                <a16:creationId xmlns:a16="http://schemas.microsoft.com/office/drawing/2014/main" xmlns="" id="{DF83E4B8-9C95-46B7-BCC2-5E772B5B1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2" b="35307"/>
          <a:stretch>
            <a:fillRect/>
          </a:stretch>
        </p:blipFill>
        <p:spPr bwMode="auto">
          <a:xfrm>
            <a:off x="402800" y="2349500"/>
            <a:ext cx="8345664" cy="439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0265352-241C-4E15-9AB4-ABCD40F61C7A}"/>
              </a:ext>
            </a:extLst>
          </p:cNvPr>
          <p:cNvSpPr/>
          <p:nvPr/>
        </p:nvSpPr>
        <p:spPr>
          <a:xfrm>
            <a:off x="418851" y="6226175"/>
            <a:ext cx="8294688" cy="288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57CB484-2414-4501-A93E-1C3ED5646200}"/>
              </a:ext>
            </a:extLst>
          </p:cNvPr>
          <p:cNvSpPr/>
          <p:nvPr/>
        </p:nvSpPr>
        <p:spPr>
          <a:xfrm>
            <a:off x="431551" y="3141663"/>
            <a:ext cx="8316913" cy="79216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247" name="Прямоугольник 3">
            <a:extLst>
              <a:ext uri="{FF2B5EF4-FFF2-40B4-BE49-F238E27FC236}">
                <a16:creationId xmlns:a16="http://schemas.microsoft.com/office/drawing/2014/main" xmlns="" id="{3340841F-1C8D-48C1-8D63-7346CAFC9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" y="723900"/>
            <a:ext cx="876014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</a:rPr>
              <a:t> В </a:t>
            </a:r>
            <a:r>
              <a:rPr lang="ru-RU" altLang="ru-RU" dirty="0" err="1">
                <a:solidFill>
                  <a:schemeClr val="tx1"/>
                </a:solidFill>
              </a:rPr>
              <a:t>загальноукраїнському</a:t>
            </a:r>
            <a:r>
              <a:rPr lang="ru-RU" altLang="ru-RU" dirty="0">
                <a:solidFill>
                  <a:schemeClr val="tx1"/>
                </a:solidFill>
              </a:rPr>
              <a:t> рейтингу областей </a:t>
            </a:r>
            <a:r>
              <a:rPr lang="ru-RU" altLang="ru-RU" dirty="0" err="1">
                <a:solidFill>
                  <a:schemeClr val="tx1"/>
                </a:solidFill>
              </a:rPr>
              <a:t>України</a:t>
            </a:r>
            <a:r>
              <a:rPr lang="ru-RU" altLang="ru-RU" dirty="0">
                <a:solidFill>
                  <a:schemeClr val="tx1"/>
                </a:solidFill>
              </a:rPr>
              <a:t> за результатами ЗНО </a:t>
            </a:r>
            <a:r>
              <a:rPr lang="ru-RU" altLang="ru-RU" b="1" u="sng" dirty="0" err="1">
                <a:solidFill>
                  <a:srgbClr val="FF0000"/>
                </a:solidFill>
              </a:rPr>
              <a:t>Дніпропетровська</a:t>
            </a:r>
            <a:r>
              <a:rPr lang="ru-RU" altLang="ru-RU" b="1" u="sng" dirty="0">
                <a:solidFill>
                  <a:srgbClr val="FF0000"/>
                </a:solidFill>
              </a:rPr>
              <a:t> область </a:t>
            </a:r>
            <a:r>
              <a:rPr lang="ru-RU" altLang="ru-RU" dirty="0" err="1">
                <a:solidFill>
                  <a:schemeClr val="tx1"/>
                </a:solidFill>
              </a:rPr>
              <a:t>зайняла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  <a:r>
              <a:rPr lang="ru-RU" altLang="ru-RU" b="1" u="sng" dirty="0">
                <a:solidFill>
                  <a:srgbClr val="FF0000"/>
                </a:solidFill>
              </a:rPr>
              <a:t>13 </a:t>
            </a:r>
            <a:r>
              <a:rPr lang="ru-RU" altLang="ru-RU" b="1" u="sng" dirty="0" err="1">
                <a:solidFill>
                  <a:srgbClr val="FF0000"/>
                </a:solidFill>
              </a:rPr>
              <a:t>місце</a:t>
            </a:r>
            <a:r>
              <a:rPr lang="ru-RU" altLang="ru-RU" b="1" u="sng" dirty="0">
                <a:solidFill>
                  <a:srgbClr val="FF0000"/>
                </a:solidFill>
              </a:rPr>
              <a:t> </a:t>
            </a:r>
            <a:r>
              <a:rPr lang="ru-RU" altLang="ru-RU" dirty="0">
                <a:solidFill>
                  <a:schemeClr val="tx1"/>
                </a:solidFill>
              </a:rPr>
              <a:t>з 24 (в </a:t>
            </a:r>
            <a:r>
              <a:rPr lang="ru-RU" altLang="ru-RU" dirty="0" err="1">
                <a:solidFill>
                  <a:schemeClr val="tx1"/>
                </a:solidFill>
              </a:rPr>
              <a:t>минулому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  <a:r>
              <a:rPr lang="ru-RU" altLang="ru-RU" dirty="0" err="1">
                <a:solidFill>
                  <a:schemeClr val="tx1"/>
                </a:solidFill>
              </a:rPr>
              <a:t>році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  <a:r>
              <a:rPr lang="ru-RU" altLang="ru-RU" dirty="0" err="1">
                <a:solidFill>
                  <a:schemeClr val="tx1"/>
                </a:solidFill>
              </a:rPr>
              <a:t>була</a:t>
            </a:r>
            <a:r>
              <a:rPr lang="ru-RU" altLang="ru-RU" dirty="0">
                <a:solidFill>
                  <a:schemeClr val="tx1"/>
                </a:solidFill>
              </a:rPr>
              <a:t> на 11 </a:t>
            </a:r>
            <a:r>
              <a:rPr lang="ru-RU" altLang="ru-RU" dirty="0" err="1">
                <a:solidFill>
                  <a:schemeClr val="tx1"/>
                </a:solidFill>
              </a:rPr>
              <a:t>місці</a:t>
            </a:r>
            <a:r>
              <a:rPr lang="ru-RU" altLang="ru-RU" dirty="0">
                <a:solidFill>
                  <a:schemeClr val="tx1"/>
                </a:solidFill>
              </a:rPr>
              <a:t>).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</a:rPr>
              <a:t>В </a:t>
            </a:r>
            <a:r>
              <a:rPr lang="ru-RU" altLang="ru-RU" dirty="0" err="1">
                <a:solidFill>
                  <a:schemeClr val="tx1"/>
                </a:solidFill>
              </a:rPr>
              <a:t>першій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  <a:r>
              <a:rPr lang="ru-RU" altLang="ru-RU" dirty="0" err="1">
                <a:solidFill>
                  <a:schemeClr val="tx1"/>
                </a:solidFill>
              </a:rPr>
              <a:t>трійці</a:t>
            </a:r>
            <a:r>
              <a:rPr lang="ru-RU" altLang="ru-RU" dirty="0">
                <a:solidFill>
                  <a:schemeClr val="tx1"/>
                </a:solidFill>
              </a:rPr>
              <a:t> як і </a:t>
            </a:r>
            <a:r>
              <a:rPr lang="ru-RU" altLang="ru-RU" dirty="0" err="1">
                <a:solidFill>
                  <a:schemeClr val="tx1"/>
                </a:solidFill>
              </a:rPr>
              <a:t>минулого</a:t>
            </a:r>
            <a:r>
              <a:rPr lang="ru-RU" altLang="ru-RU" dirty="0">
                <a:solidFill>
                  <a:schemeClr val="tx1"/>
                </a:solidFill>
              </a:rPr>
              <a:t> року за результатами ЗНО </a:t>
            </a:r>
            <a:r>
              <a:rPr lang="ru-RU" altLang="ru-RU" dirty="0" err="1">
                <a:solidFill>
                  <a:schemeClr val="tx1"/>
                </a:solidFill>
              </a:rPr>
              <a:t>знаходяться</a:t>
            </a:r>
            <a:r>
              <a:rPr lang="ru-RU" altLang="ru-RU" dirty="0">
                <a:solidFill>
                  <a:schemeClr val="tx1"/>
                </a:solidFill>
              </a:rPr>
              <a:t> </a:t>
            </a:r>
            <a:r>
              <a:rPr lang="ru-RU" altLang="ru-RU" sz="2000" b="1" u="sng" dirty="0" err="1">
                <a:solidFill>
                  <a:srgbClr val="00B050"/>
                </a:solidFill>
              </a:rPr>
              <a:t>Львівська</a:t>
            </a:r>
            <a:r>
              <a:rPr lang="ru-RU" altLang="ru-RU" sz="2000" b="1" u="sng" dirty="0">
                <a:solidFill>
                  <a:srgbClr val="00B050"/>
                </a:solidFill>
              </a:rPr>
              <a:t>, </a:t>
            </a:r>
            <a:r>
              <a:rPr lang="ru-RU" altLang="ru-RU" sz="2000" b="1" u="sng" dirty="0" err="1">
                <a:solidFill>
                  <a:srgbClr val="00B050"/>
                </a:solidFill>
              </a:rPr>
              <a:t>Київська</a:t>
            </a:r>
            <a:r>
              <a:rPr lang="ru-RU" altLang="ru-RU" sz="2000" b="1" u="sng" dirty="0">
                <a:solidFill>
                  <a:srgbClr val="00B050"/>
                </a:solidFill>
              </a:rPr>
              <a:t> та </a:t>
            </a:r>
            <a:r>
              <a:rPr lang="ru-RU" altLang="ru-RU" sz="2000" b="1" u="sng" dirty="0" err="1">
                <a:solidFill>
                  <a:srgbClr val="00B050"/>
                </a:solidFill>
              </a:rPr>
              <a:t>Тернопільська</a:t>
            </a:r>
            <a:r>
              <a:rPr lang="ru-RU" altLang="ru-RU" sz="2000" b="1" u="sng" dirty="0">
                <a:solidFill>
                  <a:srgbClr val="00B050"/>
                </a:solidFill>
              </a:rPr>
              <a:t> </a:t>
            </a:r>
            <a:r>
              <a:rPr lang="ru-RU" altLang="ru-RU" sz="2000" b="1" u="sng" dirty="0" err="1">
                <a:solidFill>
                  <a:srgbClr val="00B050"/>
                </a:solidFill>
              </a:rPr>
              <a:t>області</a:t>
            </a:r>
            <a:r>
              <a:rPr lang="ru-RU" altLang="ru-RU" sz="2000" b="1" u="sng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71319D9C-DB31-46E4-B162-80E9FBE29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685800"/>
          </a:xfrm>
        </p:spPr>
        <p:txBody>
          <a:bodyPr/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Загальний рейтинг областей</a:t>
            </a:r>
            <a:endParaRPr lang="ru-RU" sz="28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0114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B167A329-1847-4578-979A-52199524C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8249"/>
              </p:ext>
            </p:extLst>
          </p:nvPr>
        </p:nvGraphicFramePr>
        <p:xfrm>
          <a:off x="395288" y="1638300"/>
          <a:ext cx="8291511" cy="5103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10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50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00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50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50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50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005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0005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78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Регіон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Всього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</a:rPr>
                        <a:t>Не подолали поріг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100-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120 б.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120-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140 б.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140-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160 б.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160-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180 б.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180 - 200 б.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</a:rPr>
                        <a:t>Україна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229960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7,56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20,54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22,26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19,52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17,55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</a:rPr>
                        <a:t>12,57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Київ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18428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2,21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12,64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20,05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22,05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23,93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19,11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Київська обл.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10154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5,71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18,86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23,86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20,41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17,79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13,37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3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Львівська обл.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15477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5,87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14,55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16,81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18,60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21,91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22,25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3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Харківська обл.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14514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5,15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19,33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23,06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21,25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19,30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11,91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3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Запорізька обл.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10054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6,47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22,98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25,69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19,78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14,97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10,12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3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Дніпропетровська обл.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18172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5,10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20,76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24,21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22,04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17,64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10,26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93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Дніпро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(випускники)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4464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3,1%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13,6%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19,2%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23,6%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u="sng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24,1%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16%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1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</a:rPr>
                        <a:t>Одеська обл.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13895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8,45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24,61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23,60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19,22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15,42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8,72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92" marR="50392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1369" name="Прямоугольник 4">
            <a:extLst>
              <a:ext uri="{FF2B5EF4-FFF2-40B4-BE49-F238E27FC236}">
                <a16:creationId xmlns:a16="http://schemas.microsoft.com/office/drawing/2014/main" xmlns="" id="{023AB155-0949-4B4F-854D-57E8D069A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104925"/>
            <a:ext cx="3052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800" b="1" dirty="0">
                <a:solidFill>
                  <a:srgbClr val="19654D"/>
                </a:solidFill>
              </a:rPr>
              <a:t>Українська мова</a:t>
            </a:r>
            <a:endParaRPr lang="ru-RU" altLang="ru-RU" sz="2800" dirty="0">
              <a:solidFill>
                <a:srgbClr val="19654D"/>
              </a:solidFill>
            </a:endParaRPr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xmlns="" id="{14C6227E-C231-43B3-B04B-9547F0FE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50912"/>
            <a:ext cx="7772400" cy="685800"/>
          </a:xfrm>
        </p:spPr>
        <p:txBody>
          <a:bodyPr/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Порівняльна</a:t>
            </a:r>
            <a:r>
              <a:rPr 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 характеристика </a:t>
            </a:r>
            <a:r>
              <a:rPr lang="ru-RU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м.Дніпра</a:t>
            </a:r>
            <a:r>
              <a:rPr 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 з </a:t>
            </a:r>
            <a:r>
              <a:rPr lang="ru-RU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іншими</a:t>
            </a:r>
            <a:r>
              <a:rPr 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регіонами</a:t>
            </a:r>
            <a:r>
              <a:rPr 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України</a:t>
            </a:r>
            <a:endParaRPr lang="ru-RU" sz="28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686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5735D52-0B64-4614-B334-4DB98614BF07}"/>
              </a:ext>
            </a:extLst>
          </p:cNvPr>
          <p:cNvSpPr txBox="1">
            <a:spLocks/>
          </p:cNvSpPr>
          <p:nvPr/>
        </p:nvSpPr>
        <p:spPr bwMode="auto">
          <a:xfrm>
            <a:off x="212725" y="36513"/>
            <a:ext cx="7704138" cy="9445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 fontScale="97500"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uk-UA" alt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Загальні результати по районам </a:t>
            </a:r>
            <a:r>
              <a:rPr lang="uk-UA" altLang="ru-RU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м.Дніпро</a:t>
            </a:r>
            <a:endParaRPr lang="uk-UA" altLang="ru-RU" sz="2800" b="1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 algn="ctr" eaLnBrk="1" hangingPunct="1">
              <a:defRPr/>
            </a:pPr>
            <a:r>
              <a:rPr lang="uk-UA" alt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Українська мова</a:t>
            </a:r>
            <a:endParaRPr lang="ru-RU" altLang="ru-RU" sz="28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15364" name="Диаграмма 2">
            <a:extLst>
              <a:ext uri="{FF2B5EF4-FFF2-40B4-BE49-F238E27FC236}">
                <a16:creationId xmlns:a16="http://schemas.microsoft.com/office/drawing/2014/main" xmlns="" id="{D606AEAD-E888-4828-A4F4-0F5EDD7089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714018"/>
              </p:ext>
            </p:extLst>
          </p:nvPr>
        </p:nvGraphicFramePr>
        <p:xfrm>
          <a:off x="745182" y="1065213"/>
          <a:ext cx="7694613" cy="263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4" r:id="rId3" imgW="7693819" imgH="2627604" progId="Excel.Chart.8">
                  <p:embed/>
                </p:oleObj>
              </mc:Choice>
              <mc:Fallback>
                <p:oleObj r:id="rId3" imgW="7693819" imgH="2627604" progId="Excel.Chart.8">
                  <p:embed/>
                  <p:pic>
                    <p:nvPicPr>
                      <p:cNvPr id="15364" name="Диаграмма 2">
                        <a:extLst>
                          <a:ext uri="{FF2B5EF4-FFF2-40B4-BE49-F238E27FC236}">
                            <a16:creationId xmlns:a16="http://schemas.microsoft.com/office/drawing/2014/main" xmlns="" id="{D606AEAD-E888-4828-A4F4-0F5EDD70891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82" y="1065213"/>
                        <a:ext cx="7694613" cy="263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Диаграмма 10">
            <a:extLst>
              <a:ext uri="{FF2B5EF4-FFF2-40B4-BE49-F238E27FC236}">
                <a16:creationId xmlns:a16="http://schemas.microsoft.com/office/drawing/2014/main" xmlns="" id="{81ED29BB-4D1B-448C-B6E2-CCEB7AF09A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255973"/>
              </p:ext>
            </p:extLst>
          </p:nvPr>
        </p:nvGraphicFramePr>
        <p:xfrm>
          <a:off x="765820" y="3883025"/>
          <a:ext cx="7694612" cy="290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5" r:id="rId5" imgW="7693819" imgH="2908044" progId="Excel.Chart.8">
                  <p:embed/>
                </p:oleObj>
              </mc:Choice>
              <mc:Fallback>
                <p:oleObj r:id="rId5" imgW="7693819" imgH="2908044" progId="Excel.Chart.8">
                  <p:embed/>
                  <p:pic>
                    <p:nvPicPr>
                      <p:cNvPr id="15365" name="Диаграмма 10">
                        <a:extLst>
                          <a:ext uri="{FF2B5EF4-FFF2-40B4-BE49-F238E27FC236}">
                            <a16:creationId xmlns:a16="http://schemas.microsoft.com/office/drawing/2014/main" xmlns="" id="{81ED29BB-4D1B-448C-B6E2-CCEB7AF09A0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820" y="3883025"/>
                        <a:ext cx="7694612" cy="290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74599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B60956DF-6580-49DD-BF7D-166491E55217}"/>
              </a:ext>
            </a:extLst>
          </p:cNvPr>
          <p:cNvSpPr txBox="1">
            <a:spLocks/>
          </p:cNvSpPr>
          <p:nvPr/>
        </p:nvSpPr>
        <p:spPr bwMode="auto">
          <a:xfrm>
            <a:off x="179512" y="7450"/>
            <a:ext cx="7920038" cy="9445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 fontScale="97500"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uk-UA" altLang="ru-RU" sz="2700" b="1" dirty="0">
                <a:solidFill>
                  <a:srgbClr val="C00000"/>
                </a:solidFill>
                <a:latin typeface="Century" panose="02040604050505020304" pitchFamily="18" charset="0"/>
              </a:rPr>
              <a:t>Якісні показники навчальних закладів Українська мова </a:t>
            </a:r>
          </a:p>
        </p:txBody>
      </p:sp>
      <p:graphicFrame>
        <p:nvGraphicFramePr>
          <p:cNvPr id="27651" name="Диаграмма 2">
            <a:extLst>
              <a:ext uri="{FF2B5EF4-FFF2-40B4-BE49-F238E27FC236}">
                <a16:creationId xmlns:a16="http://schemas.microsoft.com/office/drawing/2014/main" xmlns="" id="{82CF4A55-C0DE-4451-AF76-6719B2F385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355820"/>
              </p:ext>
            </p:extLst>
          </p:nvPr>
        </p:nvGraphicFramePr>
        <p:xfrm>
          <a:off x="179512" y="952012"/>
          <a:ext cx="8496944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7" r:id="rId3" imgW="8096190" imgH="1902117" progId="Excel.Chart.8">
                  <p:embed/>
                </p:oleObj>
              </mc:Choice>
              <mc:Fallback>
                <p:oleObj r:id="rId3" imgW="8096190" imgH="1902117" progId="Excel.Chart.8">
                  <p:embed/>
                  <p:pic>
                    <p:nvPicPr>
                      <p:cNvPr id="27651" name="Диаграмма 2">
                        <a:extLst>
                          <a:ext uri="{FF2B5EF4-FFF2-40B4-BE49-F238E27FC236}">
                            <a16:creationId xmlns:a16="http://schemas.microsoft.com/office/drawing/2014/main" xmlns="" id="{82CF4A55-C0DE-4451-AF76-6719B2F385C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952012"/>
                        <a:ext cx="8496944" cy="190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C87DC945-10BF-43C6-B17C-781D78DE6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255071"/>
              </p:ext>
            </p:extLst>
          </p:nvPr>
        </p:nvGraphicFramePr>
        <p:xfrm>
          <a:off x="107950" y="3049984"/>
          <a:ext cx="8856665" cy="383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6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37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67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33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98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28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9528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9255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18150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tx1"/>
                          </a:solidFill>
                        </a:rPr>
                        <a:t>Район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5" marB="45715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АНД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5" marB="45715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Індустріальний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5" marB="45715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Собор</a:t>
                      </a:r>
                    </a:p>
                    <a:p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5" marB="45715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Центральний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5" marB="45715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Шевченківський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5" marB="45715"/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solidFill>
                            <a:schemeClr val="tx1"/>
                          </a:solidFill>
                        </a:rPr>
                        <a:t>Чечелівський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5" marB="45715"/>
                </a:tc>
                <a:tc>
                  <a:txBody>
                    <a:bodyPr/>
                    <a:lstStyle/>
                    <a:p>
                      <a:r>
                        <a:rPr lang="uk-UA" sz="1400" dirty="0" err="1">
                          <a:solidFill>
                            <a:schemeClr val="tx1"/>
                          </a:solidFill>
                        </a:rPr>
                        <a:t>Новокодацький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5" marB="45715"/>
                </a:tc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Самарський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5" marB="4571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7250">
                <a:tc>
                  <a:txBody>
                    <a:bodyPr/>
                    <a:lstStyle/>
                    <a:p>
                      <a:pPr marL="0" indent="0"/>
                      <a:r>
                        <a:rPr lang="uk-UA" sz="1400" b="1" dirty="0">
                          <a:solidFill>
                            <a:schemeClr val="tx1"/>
                          </a:solidFill>
                        </a:rPr>
                        <a:t>Найвищі бали 160-200б.</a:t>
                      </a:r>
                      <a:r>
                        <a:rPr lang="uk-UA" sz="1400" b="1" baseline="0" dirty="0">
                          <a:solidFill>
                            <a:schemeClr val="tx1"/>
                          </a:solidFill>
                        </a:rPr>
                        <a:t> (більше 50%)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5" marB="4571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</a:rPr>
                        <a:t>ФЕЛ-73,4%</a:t>
                      </a:r>
                      <a:endParaRPr lang="uk-UA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uk-UA" sz="1400" b="1" dirty="0">
                          <a:solidFill>
                            <a:schemeClr val="tx1"/>
                          </a:solidFill>
                        </a:rPr>
                        <a:t>№134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-63,3%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</a:rPr>
                        <a:t>№131</a:t>
                      </a:r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-51,7%</a:t>
                      </a:r>
                    </a:p>
                    <a:p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5" marB="45715"/>
                </a:tc>
                <a:tc>
                  <a:txBody>
                    <a:bodyPr/>
                    <a:lstStyle/>
                    <a:p>
                      <a:r>
                        <a:rPr lang="uk-UA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Гім.№3</a:t>
                      </a:r>
                      <a:r>
                        <a:rPr lang="uk-UA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-69,5%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№7</a:t>
                      </a:r>
                      <a:r>
                        <a:rPr lang="uk-UA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-64,3%</a:t>
                      </a:r>
                      <a:endParaRPr lang="uk-UA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№139</a:t>
                      </a:r>
                      <a:r>
                        <a:rPr lang="uk-UA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-50%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15" marB="4571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УАЛ-90,8%</a:t>
                      </a:r>
                    </a:p>
                    <a:p>
                      <a:r>
                        <a:rPr lang="uk-UA" sz="1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ЛІТ-85,6%</a:t>
                      </a:r>
                      <a:endParaRPr lang="ru-RU" sz="1400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Катерин.-77,8%</a:t>
                      </a:r>
                    </a:p>
                    <a:p>
                      <a:r>
                        <a:rPr lang="uk-UA" sz="1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№100-73,9%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№35</a:t>
                      </a:r>
                      <a:r>
                        <a:rPr lang="uk-UA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-70%</a:t>
                      </a:r>
                      <a:endParaRPr lang="ru-RU" sz="14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Європ.гімн</a:t>
                      </a:r>
                      <a:r>
                        <a:rPr lang="uk-UA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.-66,7%</a:t>
                      </a:r>
                      <a:endParaRPr lang="ru-RU" sz="14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№66</a:t>
                      </a:r>
                      <a:r>
                        <a:rPr lang="uk-UA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-64,3%</a:t>
                      </a:r>
                      <a:endParaRPr lang="ru-RU" sz="14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№73</a:t>
                      </a:r>
                      <a:r>
                        <a:rPr lang="uk-UA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-64,3%</a:t>
                      </a:r>
                      <a:endParaRPr lang="uk-UA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№111</a:t>
                      </a:r>
                      <a:r>
                        <a:rPr lang="uk-UA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-58,1%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№23</a:t>
                      </a:r>
                      <a:r>
                        <a:rPr lang="uk-UA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-55,2%</a:t>
                      </a:r>
                      <a:endParaRPr lang="ru-RU" sz="14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№71</a:t>
                      </a:r>
                      <a:r>
                        <a:rPr lang="uk-UA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-53,6%</a:t>
                      </a:r>
                      <a:endParaRPr lang="ru-RU" sz="14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№140</a:t>
                      </a:r>
                      <a:r>
                        <a:rPr lang="uk-UA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-53,1%</a:t>
                      </a:r>
                      <a:endParaRPr lang="ru-RU" sz="14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№130</a:t>
                      </a:r>
                      <a:r>
                        <a:rPr lang="uk-UA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-51,8%</a:t>
                      </a:r>
                      <a:endParaRPr lang="ru-RU" sz="14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15" marB="4571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№148- 72,9%</a:t>
                      </a:r>
                      <a:endParaRPr lang="ru-RU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uk-UA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№37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-56%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№22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-54,7%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uk-UA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ХЕЛ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-54,5%</a:t>
                      </a:r>
                    </a:p>
                  </a:txBody>
                  <a:tcPr marL="91443" marR="91443" marT="45715" marB="4571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№49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-64%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№78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-52,9%</a:t>
                      </a:r>
                      <a:endParaRPr lang="uk-UA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№137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-50%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№99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-50%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15" marB="45715"/>
                </a:tc>
                <a:tc>
                  <a:txBody>
                    <a:bodyPr/>
                    <a:lstStyle/>
                    <a:p>
                      <a:r>
                        <a:rPr lang="uk-UA" sz="1400" b="1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№12-80,6%</a:t>
                      </a:r>
                      <a:endParaRPr lang="ru-RU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4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№31</a:t>
                      </a:r>
                      <a:r>
                        <a:rPr lang="uk-UA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-63,3%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5" marB="45715"/>
                </a:tc>
                <a:tc>
                  <a:txBody>
                    <a:bodyPr/>
                    <a:lstStyle/>
                    <a:p>
                      <a:r>
                        <a:rPr lang="uk-UA" sz="1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Гімназія №1-80%</a:t>
                      </a:r>
                      <a:endParaRPr lang="ru-RU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№124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-65%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№54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-60%</a:t>
                      </a:r>
                      <a:endParaRPr lang="uk-UA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uk-UA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№143</a:t>
                      </a:r>
                      <a:r>
                        <a:rPr lang="uk-U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-54,84%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715" marB="45715"/>
                </a:tc>
                <a:tc>
                  <a:txBody>
                    <a:bodyPr/>
                    <a:lstStyle/>
                    <a:p>
                      <a:r>
                        <a:rPr lang="uk-UA" sz="1400" b="1" dirty="0">
                          <a:solidFill>
                            <a:srgbClr val="FF0000"/>
                          </a:solidFill>
                        </a:rPr>
                        <a:t>№136-75,9%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15" marB="4571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953933" y="2334217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№ 56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892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D7E0B91-B569-4F02-96AB-A0C30148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685800"/>
          </a:xfrm>
        </p:spPr>
        <p:txBody>
          <a:bodyPr/>
          <a:lstStyle/>
          <a:p>
            <a:r>
              <a:rPr lang="uk-UA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Українська мова- порівняльний аналіз</a:t>
            </a:r>
            <a:endParaRPr lang="ru-RU" sz="28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1AD827C0-02E8-4D31-8DC1-7218DDF214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754250"/>
              </p:ext>
            </p:extLst>
          </p:nvPr>
        </p:nvGraphicFramePr>
        <p:xfrm>
          <a:off x="251520" y="980728"/>
          <a:ext cx="8280920" cy="5098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">
            <a:extLst>
              <a:ext uri="{FF2B5EF4-FFF2-40B4-BE49-F238E27FC236}">
                <a16:creationId xmlns:a16="http://schemas.microsoft.com/office/drawing/2014/main" xmlns="" id="{BCF0F88C-57E8-42B9-ACB7-A35D9EC19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2" t="37251" r="48262" b="25166"/>
          <a:stretch>
            <a:fillRect/>
          </a:stretch>
        </p:blipFill>
        <p:spPr bwMode="auto">
          <a:xfrm>
            <a:off x="225887" y="1765291"/>
            <a:ext cx="3058051" cy="287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>
            <a:extLst>
              <a:ext uri="{FF2B5EF4-FFF2-40B4-BE49-F238E27FC236}">
                <a16:creationId xmlns:a16="http://schemas.microsoft.com/office/drawing/2014/main" xmlns="" id="{55929025-B66F-41E6-AC10-6801F6ACC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6" t="37251" r="19116" b="43250"/>
          <a:stretch>
            <a:fillRect/>
          </a:stretch>
        </p:blipFill>
        <p:spPr bwMode="auto">
          <a:xfrm>
            <a:off x="369019" y="4554538"/>
            <a:ext cx="269081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C499B900-2F26-404B-AF83-259070DC1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0" y="1052736"/>
            <a:ext cx="364555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ru-RU" sz="2400" b="1" dirty="0">
                <a:solidFill>
                  <a:srgbClr val="0070C0"/>
                </a:solidFill>
                <a:cs typeface="Arial" charset="0"/>
              </a:rPr>
              <a:t>Українська мова-район</a:t>
            </a:r>
            <a:endParaRPr lang="ru-RU" altLang="ru-RU" sz="2400" dirty="0">
              <a:solidFill>
                <a:srgbClr val="0070C0"/>
              </a:solidFill>
              <a:cs typeface="Arial" charset="0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xmlns="" id="{D4DC3186-A6CC-4B52-B77D-83D913C00C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560606"/>
              </p:ext>
            </p:extLst>
          </p:nvPr>
        </p:nvGraphicFramePr>
        <p:xfrm>
          <a:off x="3303455" y="1246251"/>
          <a:ext cx="6071999" cy="5605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A9FDA876-6AA9-4FFE-A09D-9C73AAD4E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3143" y="1052736"/>
            <a:ext cx="443262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uk-UA" altLang="ru-RU" sz="2400" b="1" dirty="0">
                <a:solidFill>
                  <a:srgbClr val="0070C0"/>
                </a:solidFill>
                <a:cs typeface="Arial" charset="0"/>
              </a:rPr>
              <a:t>Українська мова-ССЗШ№142</a:t>
            </a:r>
            <a:endParaRPr lang="ru-RU" altLang="ru-RU" sz="24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0E4E3C6-F9DD-46F1-9FB9-43373C5632BE}"/>
              </a:ext>
            </a:extLst>
          </p:cNvPr>
          <p:cNvSpPr/>
          <p:nvPr/>
        </p:nvSpPr>
        <p:spPr>
          <a:xfrm>
            <a:off x="755576" y="4637088"/>
            <a:ext cx="2304256" cy="304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36737F1-626D-4F26-9963-2CDE0409F17F}"/>
              </a:ext>
            </a:extLst>
          </p:cNvPr>
          <p:cNvSpPr/>
          <p:nvPr/>
        </p:nvSpPr>
        <p:spPr>
          <a:xfrm>
            <a:off x="1115616" y="332656"/>
            <a:ext cx="6963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Century" panose="02040604050505020304" pitchFamily="18" charset="0"/>
                <a:ea typeface="+mj-ea"/>
                <a:cs typeface="+mj-cs"/>
              </a:rPr>
              <a:t>Українська мова- порівняльний аналіз</a:t>
            </a:r>
            <a:endParaRPr lang="ru-RU" sz="2800" b="1" dirty="0">
              <a:solidFill>
                <a:srgbClr val="C00000"/>
              </a:solidFill>
              <a:latin typeface="Century" panose="0204060405050502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39002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ly_marke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illy_mark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hilly_mark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_marke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_marke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_marke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_marke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_marke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_marke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_marke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_marke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_marke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_marke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_marke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chilly_market</Template>
  <TotalTime>872</TotalTime>
  <Words>1370</Words>
  <Application>Microsoft Office PowerPoint</Application>
  <PresentationFormat>Экран (4:3)</PresentationFormat>
  <Paragraphs>584</Paragraphs>
  <Slides>38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chilly_market</vt:lpstr>
      <vt:lpstr>Диаграмма Microsoft Excel</vt:lpstr>
      <vt:lpstr>Аналіз ЗНО-2017</vt:lpstr>
      <vt:lpstr>Навчальні заклади, учні яких отримали 200 балів під час проходження ЗНО-2017 року</vt:lpstr>
      <vt:lpstr>Навчальні заклади, учні яких отримали 200 балів під час проходження ЗНО-2017 року</vt:lpstr>
      <vt:lpstr>Загальний рейтинг областей</vt:lpstr>
      <vt:lpstr>Порівняльна характеристика м.Дніпра з іншими регіонами України</vt:lpstr>
      <vt:lpstr>Презентация PowerPoint</vt:lpstr>
      <vt:lpstr>Презентация PowerPoint</vt:lpstr>
      <vt:lpstr>Українська мова- порівняльний аналіз</vt:lpstr>
      <vt:lpstr>Презентация PowerPoint</vt:lpstr>
      <vt:lpstr>Українська мова - результати ДПА</vt:lpstr>
      <vt:lpstr>Українська мова- результати ДПА</vt:lpstr>
      <vt:lpstr>Українська мова- об’єктивність оцінювання</vt:lpstr>
      <vt:lpstr>Порівняльна характеристика м.Дніпра з іншими регіонами України</vt:lpstr>
      <vt:lpstr>Презентация PowerPoint</vt:lpstr>
      <vt:lpstr>Презентация PowerPoint</vt:lpstr>
      <vt:lpstr>Математика - порівняльний аналіз</vt:lpstr>
      <vt:lpstr>Презентация PowerPoint</vt:lpstr>
      <vt:lpstr>Презентация PowerPoint</vt:lpstr>
      <vt:lpstr>Презентация PowerPoint</vt:lpstr>
      <vt:lpstr>Математика- об’єктивність оцінювання</vt:lpstr>
      <vt:lpstr>Порівняльна характеристика м.Дніпра з іншими регіонами України</vt:lpstr>
      <vt:lpstr>Презентация PowerPoint</vt:lpstr>
      <vt:lpstr>Презентация PowerPoint</vt:lpstr>
      <vt:lpstr>Історія України - порівняльний аналіз</vt:lpstr>
      <vt:lpstr>Презентация PowerPoint</vt:lpstr>
      <vt:lpstr>Презентация PowerPoint</vt:lpstr>
      <vt:lpstr>Презентация PowerPoint</vt:lpstr>
      <vt:lpstr>Історія- об’єктивність оцінювання</vt:lpstr>
      <vt:lpstr>Англійська мова - порівняльний аналіз</vt:lpstr>
      <vt:lpstr>Презентация PowerPoint</vt:lpstr>
      <vt:lpstr>Презентация PowerPoint</vt:lpstr>
      <vt:lpstr>Презентация PowerPoint</vt:lpstr>
      <vt:lpstr>Англійська мова- об’єктивність оцінювання</vt:lpstr>
      <vt:lpstr>Загальні показники ЗНО</vt:lpstr>
      <vt:lpstr>Загальні показники ЗНО</vt:lpstr>
      <vt:lpstr>Загальні показники ДПА</vt:lpstr>
      <vt:lpstr>Загальні показники ДПА-якість знань</vt:lpstr>
      <vt:lpstr>Загальні показники ДПА-якість знань, об’єктивність оцінювання</vt:lpstr>
    </vt:vector>
  </TitlesOfParts>
  <Company>eclipsed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h i l l y   m a r k e t</dc:title>
  <dc:creator>HP</dc:creator>
  <cp:lastModifiedBy>Admin</cp:lastModifiedBy>
  <cp:revision>110</cp:revision>
  <cp:lastPrinted>2017-09-10T05:30:57Z</cp:lastPrinted>
  <dcterms:created xsi:type="dcterms:W3CDTF">2017-09-09T13:06:09Z</dcterms:created>
  <dcterms:modified xsi:type="dcterms:W3CDTF">2017-09-13T08:24:38Z</dcterms:modified>
</cp:coreProperties>
</file>