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03" r:id="rId4"/>
    <p:sldId id="279" r:id="rId5"/>
    <p:sldId id="280" r:id="rId6"/>
    <p:sldId id="283" r:id="rId7"/>
    <p:sldId id="284" r:id="rId8"/>
    <p:sldId id="285" r:id="rId9"/>
    <p:sldId id="286" r:id="rId10"/>
    <p:sldId id="287" r:id="rId11"/>
    <p:sldId id="304" r:id="rId12"/>
    <p:sldId id="288" r:id="rId13"/>
    <p:sldId id="289" r:id="rId14"/>
    <p:sldId id="290" r:id="rId15"/>
    <p:sldId id="282" r:id="rId16"/>
    <p:sldId id="291" r:id="rId17"/>
    <p:sldId id="292" r:id="rId18"/>
    <p:sldId id="293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259" r:id="rId28"/>
    <p:sldId id="260" r:id="rId29"/>
    <p:sldId id="261" r:id="rId30"/>
    <p:sldId id="262" r:id="rId31"/>
    <p:sldId id="263" r:id="rId32"/>
    <p:sldId id="27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3399"/>
    <a:srgbClr val="CC66FF"/>
    <a:srgbClr val="9BB8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16B6-21A7-4CBD-B72B-3F5AF8F4F692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9E00-D6D5-4431-8822-AF0978101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16B6-21A7-4CBD-B72B-3F5AF8F4F692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9E00-D6D5-4431-8822-AF0978101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16B6-21A7-4CBD-B72B-3F5AF8F4F692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9E00-D6D5-4431-8822-AF0978101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16B6-21A7-4CBD-B72B-3F5AF8F4F692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9E00-D6D5-4431-8822-AF0978101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16B6-21A7-4CBD-B72B-3F5AF8F4F692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9E00-D6D5-4431-8822-AF0978101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16B6-21A7-4CBD-B72B-3F5AF8F4F692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9E00-D6D5-4431-8822-AF0978101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16B6-21A7-4CBD-B72B-3F5AF8F4F692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9E00-D6D5-4431-8822-AF0978101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16B6-21A7-4CBD-B72B-3F5AF8F4F692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9E00-D6D5-4431-8822-AF0978101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16B6-21A7-4CBD-B72B-3F5AF8F4F692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9E00-D6D5-4431-8822-AF0978101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16B6-21A7-4CBD-B72B-3F5AF8F4F692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9E00-D6D5-4431-8822-AF0978101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16B6-21A7-4CBD-B72B-3F5AF8F4F692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9E00-D6D5-4431-8822-AF0978101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116B6-21A7-4CBD-B72B-3F5AF8F4F692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29E00-D6D5-4431-8822-AF0978101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47;&#1040;&#1058;&#1042;&#1045;&#1056;&#1044;&#1046;&#1045;&#1053;&#1054;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47;&#1072;&#1082;&#1086;&#1085;%20&#1087;&#1088;&#1086;%20&#1079;&#1084;&#1110;&#1085;&#1080;%20&#1076;&#1086;%20&#1079;&#1072;&#1082;&#1086;&#1085;&#1110;&#1074;%20&#1087;&#1088;&#1086;%20&#1060;&#1050;&#1057;/&#1047;&#1072;&#1082;&#1086;&#1085;%20&#1087;&#1088;&#1086;%20&#1079;&#1084;&#1110;&#1085;&#1080;%20&#1060;&#1050;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&#1076;&#1083;&#1103;%20&#1043;&#1091;&#1090;%20&#1051;.&#1052;..zi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old.mon.gov.ua/ua/often-requested/educational-programs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descr="Букет"/>
          <p:cNvSpPr>
            <a:spLocks noGrp="1" noRot="1" noChangeArrowheads="1"/>
          </p:cNvSpPr>
          <p:nvPr>
            <p:ph type="subTitle" idx="1"/>
          </p:nvPr>
        </p:nvSpPr>
        <p:spPr>
          <a:xfrm>
            <a:off x="3500398" y="0"/>
            <a:ext cx="5643602" cy="6858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defRPr/>
            </a:pPr>
            <a:endParaRPr lang="uk-UA" sz="3600" b="1" i="1" dirty="0" smtClean="0">
              <a:solidFill>
                <a:srgbClr val="000099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3600" b="1" i="1" dirty="0" smtClean="0">
                <a:solidFill>
                  <a:srgbClr val="000099"/>
                </a:solidFill>
              </a:rPr>
              <a:t>Виконання завдань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uk-UA" sz="3600" b="1" i="1" dirty="0" smtClean="0">
              <a:solidFill>
                <a:srgbClr val="000099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3600" b="1" i="1" dirty="0" smtClean="0">
                <a:solidFill>
                  <a:srgbClr val="000099"/>
                </a:solidFill>
              </a:rPr>
              <a:t> </a:t>
            </a:r>
            <a:r>
              <a:rPr lang="uk-UA" sz="3600" b="1" i="1" dirty="0" err="1" smtClean="0">
                <a:solidFill>
                  <a:srgbClr val="000099"/>
                </a:solidFill>
              </a:rPr>
              <a:t>“Загальнодержавної</a:t>
            </a:r>
            <a:r>
              <a:rPr lang="uk-UA" sz="3600" b="1" i="1" dirty="0">
                <a:solidFill>
                  <a:srgbClr val="000099"/>
                </a:solidFill>
              </a:rPr>
              <a:t> </a:t>
            </a:r>
            <a:r>
              <a:rPr lang="uk-UA" sz="3600" b="1" i="1" dirty="0" smtClean="0">
                <a:solidFill>
                  <a:srgbClr val="000099"/>
                </a:solidFill>
              </a:rPr>
              <a:t>цільової комплексної соціальної програми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3600" b="1" i="1" dirty="0" smtClean="0">
                <a:solidFill>
                  <a:srgbClr val="000099"/>
                </a:solidFill>
              </a:rPr>
              <a:t>розвитку фізичної культури і спорту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3600" b="1" i="1" dirty="0" smtClean="0">
                <a:solidFill>
                  <a:srgbClr val="000099"/>
                </a:solidFill>
              </a:rPr>
              <a:t>на 2016-2020 </a:t>
            </a:r>
            <a:r>
              <a:rPr lang="uk-UA" sz="3600" b="1" i="1" dirty="0" err="1" smtClean="0">
                <a:solidFill>
                  <a:srgbClr val="000099"/>
                </a:solidFill>
              </a:rPr>
              <a:t>роки”</a:t>
            </a:r>
            <a:r>
              <a:rPr lang="uk-UA" sz="3600" b="1" i="1" dirty="0" smtClean="0">
                <a:solidFill>
                  <a:srgbClr val="000099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uk-UA" sz="3600" b="1" i="1" dirty="0" smtClean="0">
              <a:solidFill>
                <a:srgbClr val="000099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3600" b="1" i="1" dirty="0" smtClean="0">
                <a:solidFill>
                  <a:srgbClr val="000099"/>
                </a:solidFill>
              </a:rPr>
              <a:t>у навчальних закладах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3600" b="1" i="1" dirty="0" smtClean="0">
                <a:solidFill>
                  <a:srgbClr val="000099"/>
                </a:solidFill>
              </a:rPr>
              <a:t> Дніпропетровської області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3600" b="1" i="1" dirty="0" smtClean="0">
                <a:solidFill>
                  <a:srgbClr val="000099"/>
                </a:solidFill>
              </a:rPr>
              <a:t> </a:t>
            </a:r>
          </a:p>
        </p:txBody>
      </p:sp>
      <p:pic>
        <p:nvPicPr>
          <p:cNvPr id="11268" name="Picture 4" descr="&amp;Kcy;&amp;acy;&amp;rcy;&amp;tcy;&amp;icy;&amp;ncy;&amp;kcy;&amp;icy; &amp;pcy;&amp;ocy; &amp;zcy;&amp;acy;&amp;pcy;&amp;rcy;&amp;ocy;&amp;scy;&amp;ucy; &amp;fcy;&amp;ocy;&amp;tcy;&amp;ocy; &amp;vcy;&amp;icy;&amp;dcy;&amp;ycy; &amp;scy;&amp;pcy;&amp;ocy;&amp;rcy;&amp;tcy;&amp;u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500430" cy="2500306"/>
          </a:xfrm>
          <a:prstGeom prst="rect">
            <a:avLst/>
          </a:prstGeom>
          <a:noFill/>
        </p:spPr>
      </p:pic>
      <p:pic>
        <p:nvPicPr>
          <p:cNvPr id="11270" name="Picture 6" descr="&amp;Kcy;&amp;acy;&amp;rcy;&amp;tcy;&amp;icy;&amp;ncy;&amp;kcy;&amp;icy; &amp;pcy;&amp;ocy; &amp;zcy;&amp;acy;&amp;pcy;&amp;rcy;&amp;ocy;&amp;scy;&amp;ucy; &amp;fcy;&amp;ocy;&amp;tcy;&amp;ocy; &amp;vcy;&amp;icy;&amp;dcy;&amp;ycy; &amp;scy;&amp;pcy;&amp;ocy;&amp;rcy;&amp;tcy;&amp;u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00306"/>
            <a:ext cx="3500430" cy="2000264"/>
          </a:xfrm>
          <a:prstGeom prst="rect">
            <a:avLst/>
          </a:prstGeom>
          <a:noFill/>
        </p:spPr>
      </p:pic>
      <p:pic>
        <p:nvPicPr>
          <p:cNvPr id="11274" name="Picture 10" descr="http://www.sport.donetsk.ua/_img/articles/adf300b26d1b59ff/images/volnaya_borba-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524374"/>
            <a:ext cx="3500430" cy="2333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/>
              <a:t>Критеріями відбору варіативних модулів є:</a:t>
            </a:r>
          </a:p>
          <a:p>
            <a:pPr>
              <a:buFontTx/>
              <a:buNone/>
            </a:pPr>
            <a:r>
              <a:rPr lang="uk-UA"/>
              <a:t> наявність матеріально-технічної бази, </a:t>
            </a:r>
          </a:p>
          <a:p>
            <a:r>
              <a:rPr lang="uk-UA"/>
              <a:t>кадрове забезпечення</a:t>
            </a:r>
          </a:p>
          <a:p>
            <a:r>
              <a:rPr lang="uk-UA"/>
              <a:t> бажання учнів. </a:t>
            </a:r>
          </a:p>
          <a:p>
            <a:r>
              <a:rPr lang="uk-UA"/>
              <a:t>Бажання учнів визначається обов’язковим письмовим опитуванням наприкінці навчального року. </a:t>
            </a:r>
          </a:p>
          <a:p>
            <a:pPr>
              <a:buFontTx/>
              <a:buNone/>
            </a:pPr>
            <a:r>
              <a:rPr lang="uk-UA"/>
              <a:t>   Результати опитування додаються до протоколу шкільного методичного об’єднання.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Оцінювання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dirty="0" smtClean="0">
                <a:hlinkClick r:id="rId2" action="ppaction://hlinkfile"/>
              </a:rPr>
              <a:t>1-4 клас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27951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3399"/>
                </a:solidFill>
              </a:rPr>
              <a:t>Оцінювання</a:t>
            </a:r>
            <a:br>
              <a:rPr lang="uk-UA" dirty="0" smtClean="0">
                <a:solidFill>
                  <a:srgbClr val="FF3399"/>
                </a:solidFill>
              </a:rPr>
            </a:br>
            <a:r>
              <a:rPr lang="uk-UA" dirty="0" smtClean="0">
                <a:solidFill>
                  <a:srgbClr val="FF3399"/>
                </a:solidFill>
              </a:rPr>
              <a:t>5-11клас</a:t>
            </a:r>
            <a:endParaRPr lang="uk-UA" dirty="0">
              <a:solidFill>
                <a:srgbClr val="FF3399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85926"/>
            <a:ext cx="9144000" cy="5072074"/>
          </a:xfrm>
        </p:spPr>
        <p:txBody>
          <a:bodyPr/>
          <a:lstStyle/>
          <a:p>
            <a:r>
              <a:rPr lang="uk-UA" dirty="0"/>
              <a:t>1. Засвоєння техніки виконання фізичної вправи.</a:t>
            </a:r>
          </a:p>
          <a:p>
            <a:r>
              <a:rPr lang="uk-UA" dirty="0"/>
              <a:t>2. Виконання навчального нормативу (з урахуванням динаміки особистого результату).</a:t>
            </a:r>
          </a:p>
          <a:p>
            <a:r>
              <a:rPr lang="uk-UA" dirty="0"/>
              <a:t>3. Виконання навчальних завдань під час проведення уроку.</a:t>
            </a:r>
          </a:p>
          <a:p>
            <a:r>
              <a:rPr lang="uk-UA" dirty="0"/>
              <a:t>4. Засвоєння </a:t>
            </a:r>
            <a:r>
              <a:rPr lang="uk-UA" dirty="0" err="1"/>
              <a:t>теоретико-методичних</a:t>
            </a:r>
            <a:r>
              <a:rPr lang="uk-UA" dirty="0"/>
              <a:t> знань.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000">
                <a:solidFill>
                  <a:srgbClr val="FF3399"/>
                </a:solidFill>
              </a:rPr>
              <a:t>Критерії оцінювання навчальних досягнень учнів із фізичної культури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  <a:p>
            <a:r>
              <a:rPr lang="uk-UA"/>
              <a:t>затверджені наказом МОН України від 05.05.08 № 371.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76250"/>
            <a:ext cx="8229600" cy="4606925"/>
          </a:xfrm>
        </p:spPr>
        <p:txBody>
          <a:bodyPr/>
          <a:lstStyle/>
          <a:p>
            <a:r>
              <a:rPr lang="uk-UA" dirty="0"/>
              <a:t>Вивчення предмета у 10-11 класах здійснюється </a:t>
            </a:r>
            <a:r>
              <a:rPr lang="uk-UA" b="1" dirty="0">
                <a:solidFill>
                  <a:srgbClr val="FF0000"/>
                </a:solidFill>
              </a:rPr>
              <a:t>окремо для юнаків і дівчат. </a:t>
            </a:r>
            <a:r>
              <a:rPr lang="uk-UA" dirty="0"/>
              <a:t>Поділ класу на групи здійснюється згідно наказу Міністерства освіти і науки України від 20.02.2002 р. № 128 (додаток 2). </a:t>
            </a:r>
            <a:endParaRPr lang="uk-UA" dirty="0" smtClean="0"/>
          </a:p>
          <a:p>
            <a:r>
              <a:rPr lang="uk-UA" dirty="0" smtClean="0"/>
              <a:t>При </a:t>
            </a:r>
            <a:r>
              <a:rPr lang="uk-UA" dirty="0"/>
              <a:t>наявності можливостей уроки фізичної культури в 5-9 класах також варто проводити для дівчат і хлопців окремо.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63670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3399"/>
                </a:solidFill>
              </a:rPr>
              <a:t/>
            </a:r>
            <a:br>
              <a:rPr lang="uk-UA" dirty="0" smtClean="0">
                <a:solidFill>
                  <a:srgbClr val="FF3399"/>
                </a:solidFill>
              </a:rPr>
            </a:br>
            <a:r>
              <a:rPr lang="uk-UA" dirty="0" smtClean="0">
                <a:solidFill>
                  <a:srgbClr val="FF3399"/>
                </a:solidFill>
              </a:rPr>
              <a:t/>
            </a:r>
            <a:br>
              <a:rPr lang="uk-UA" dirty="0" smtClean="0">
                <a:solidFill>
                  <a:srgbClr val="FF3399"/>
                </a:solidFill>
              </a:rPr>
            </a:br>
            <a:r>
              <a:rPr lang="uk-UA" dirty="0" smtClean="0">
                <a:solidFill>
                  <a:srgbClr val="FF3399"/>
                </a:solidFill>
              </a:rPr>
              <a:t/>
            </a:r>
            <a:br>
              <a:rPr lang="uk-UA" dirty="0" smtClean="0">
                <a:solidFill>
                  <a:srgbClr val="FF3399"/>
                </a:solidFill>
              </a:rPr>
            </a:br>
            <a:r>
              <a:rPr lang="uk-UA" dirty="0" smtClean="0">
                <a:solidFill>
                  <a:srgbClr val="FF3399"/>
                </a:solidFill>
              </a:rPr>
              <a:t>Температурний режим</a:t>
            </a:r>
            <a:br>
              <a:rPr lang="uk-UA" dirty="0" smtClean="0">
                <a:solidFill>
                  <a:srgbClr val="FF3399"/>
                </a:solidFill>
              </a:rPr>
            </a:br>
            <a:r>
              <a:rPr lang="uk-UA" sz="2000" b="1" dirty="0" smtClean="0"/>
              <a:t>ДЕРЖАВНА САНІТАРНО-ЕПІДЕМІОЛОГІЧНА СЛУЖБА УКРАЇНИ</a:t>
            </a:r>
            <a:r>
              <a:rPr lang="uk-UA" sz="2000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uk-UA" sz="3600" u="sng" dirty="0" smtClean="0"/>
              <a:t> </a:t>
            </a:r>
            <a:r>
              <a:rPr lang="ru-RU" sz="2700" u="sng" dirty="0" smtClean="0"/>
              <a:t>27.</a:t>
            </a:r>
            <a:r>
              <a:rPr lang="uk-UA" sz="2700" u="sng" dirty="0" smtClean="0"/>
              <a:t> 01.2012</a:t>
            </a:r>
            <a:r>
              <a:rPr lang="uk-UA" sz="2700" dirty="0" smtClean="0"/>
              <a:t> № </a:t>
            </a:r>
            <a:r>
              <a:rPr lang="uk-UA" sz="2700" u="sng" dirty="0" smtClean="0"/>
              <a:t>03.05/</a:t>
            </a:r>
            <a:r>
              <a:rPr lang="ru-RU" sz="2700" u="sng" dirty="0" smtClean="0"/>
              <a:t>77-</a:t>
            </a:r>
            <a:r>
              <a:rPr lang="uk-UA" sz="2700" u="sng" dirty="0" smtClean="0"/>
              <a:t>і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uk-UA" sz="27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>
              <a:solidFill>
                <a:srgbClr val="FF3399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500306"/>
            <a:ext cx="8229600" cy="4357694"/>
          </a:xfrm>
        </p:spPr>
        <p:txBody>
          <a:bodyPr>
            <a:normAutofit/>
          </a:bodyPr>
          <a:lstStyle/>
          <a:p>
            <a:r>
              <a:rPr lang="uk-UA" altLang="ko-KR" dirty="0"/>
              <a:t>Більшість уроків фізичної культури доцільно проводити на відкритому повітрі за умови, якщо температура повітря не нижче:</a:t>
            </a:r>
          </a:p>
          <a:p>
            <a:r>
              <a:rPr lang="uk-UA" altLang="ko-KR" dirty="0"/>
              <a:t>-8°С </a:t>
            </a:r>
            <a:r>
              <a:rPr lang="uk-UA" altLang="ko-KR" dirty="0" smtClean="0"/>
              <a:t>для 1-2 класів;</a:t>
            </a:r>
          </a:p>
          <a:p>
            <a:r>
              <a:rPr lang="uk-UA" altLang="ko-KR" dirty="0" smtClean="0"/>
              <a:t>-</a:t>
            </a:r>
            <a:r>
              <a:rPr lang="uk-UA" altLang="ko-KR" dirty="0"/>
              <a:t>8°С - -11°С для 3-4 класів;</a:t>
            </a:r>
          </a:p>
          <a:p>
            <a:r>
              <a:rPr lang="uk-UA" altLang="ko-KR" dirty="0"/>
              <a:t>-12°С для 5-7 класів;</a:t>
            </a:r>
          </a:p>
          <a:p>
            <a:r>
              <a:rPr lang="uk-UA" altLang="ko-KR" dirty="0"/>
              <a:t>-12°С - -15°С для 8-11 класів.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07375" cy="196056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>
                <a:solidFill>
                  <a:srgbClr val="FF3399"/>
                </a:solidFill>
              </a:rPr>
              <a:t>Оцінюючи навчальні нормативи з фізичної підготовленості, потрібно дотримуватись таких вимог</a:t>
            </a:r>
            <a:r>
              <a:rPr lang="uk-UA" sz="4000">
                <a:solidFill>
                  <a:srgbClr val="FF3399"/>
                </a:solidFill>
              </a:rPr>
              <a:t>:</a:t>
            </a:r>
            <a:br>
              <a:rPr lang="uk-UA" sz="4000">
                <a:solidFill>
                  <a:srgbClr val="FF3399"/>
                </a:solidFill>
              </a:rPr>
            </a:br>
            <a:endParaRPr lang="uk-UA" sz="4000">
              <a:solidFill>
                <a:srgbClr val="FF3399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9144000" cy="50847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800"/>
              <a:t>1. Навчальні нормативи складають учні основної медичної групи, які на момент прийняття нормативу не скаржаться на погане самопочуття та стан здоров’я.</a:t>
            </a:r>
          </a:p>
          <a:p>
            <a:pPr>
              <a:lnSpc>
                <a:spcPct val="80000"/>
              </a:lnSpc>
            </a:pPr>
            <a:r>
              <a:rPr lang="uk-UA" sz="2800"/>
              <a:t>2. Кожній заліковій вправі передує спеціальна фізична підготовка (не менше як на двох заняттях).</a:t>
            </a:r>
          </a:p>
          <a:p>
            <a:pPr>
              <a:lnSpc>
                <a:spcPct val="80000"/>
              </a:lnSpc>
            </a:pPr>
            <a:r>
              <a:rPr lang="uk-UA" sz="2800"/>
              <a:t>3. Перед складанням нормативу вчитель проводить розминку, а після — відновлювальні вправи.</a:t>
            </a:r>
          </a:p>
          <a:p>
            <a:pPr>
              <a:lnSpc>
                <a:spcPct val="80000"/>
              </a:lnSpc>
            </a:pPr>
            <a:r>
              <a:rPr lang="uk-UA" sz="2800"/>
              <a:t>4. Учні мають можливість перескласти норматив на визначеному вчителем занятті.</a:t>
            </a:r>
          </a:p>
          <a:p>
            <a:pPr>
              <a:lnSpc>
                <a:spcPct val="80000"/>
              </a:lnSpc>
            </a:pPr>
            <a:r>
              <a:rPr lang="uk-UA" sz="2800"/>
              <a:t>5. Учитель зобов’язаний забезпечити безумовне дотримання правил і виконання вимог щодо безпеки під час здачі нормативів.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>
                <a:solidFill>
                  <a:srgbClr val="FF3399"/>
                </a:solidFill>
              </a:rPr>
              <a:t>При оцінюванні навчальних досягнень з фізичної культури також враховуються: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uk-UA"/>
              <a:t> особисті досягнення школярів протягом навчального року;</a:t>
            </a:r>
          </a:p>
          <a:p>
            <a:r>
              <a:rPr lang="uk-UA"/>
              <a:t> ступінь активності учнів на уроках;</a:t>
            </a:r>
          </a:p>
          <a:p>
            <a:r>
              <a:rPr lang="uk-UA"/>
              <a:t> залучення учнів до занять фізичною культурою в позаурочний час;</a:t>
            </a:r>
          </a:p>
          <a:p>
            <a:r>
              <a:rPr lang="uk-UA"/>
              <a:t> участь у спортивних змаганнях усіх рівнів. </a:t>
            </a:r>
          </a:p>
          <a:p>
            <a:r>
              <a:rPr lang="uk-UA"/>
              <a:t>На основі зазначених показників учителі можуть застосовувати різноманітні системи нарахування «бонусних» балів.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/>
              <a:t>У період з 01.09 до 01.10 кожного навчального року з метою адаптації учнів до навантажень на уроках фізичної культури прийом навчальних нормативів не здійснюється, а заняття мають рекреаційно-оздоровчий характер з помірними навантаженнями.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200" dirty="0">
                <a:solidFill>
                  <a:srgbClr val="FF0000"/>
                </a:solidFill>
              </a:rPr>
              <a:t>Учитель фізичної культури зобов’язаний правильно оформлювати шкільну документацію.</a:t>
            </a:r>
            <a:r>
              <a:rPr lang="uk-UA" sz="3200" b="1" dirty="0">
                <a:solidFill>
                  <a:srgbClr val="FF0000"/>
                </a:solidFill>
              </a:rPr>
              <a:t> 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uk-UA"/>
              <a:t>Класний журнал слід вести  відповідно до наказу МОН України від 03.06.2008 р. № 496 “Про затвердження Інструкції з ведення класного журналу учнів 5-11(12) класів загальноосвітніх навчальних закладів”</a:t>
            </a:r>
          </a:p>
          <a:p>
            <a:r>
              <a:rPr lang="uk-UA"/>
              <a:t>до класного журналу з предмета „Фізична культура” виставляються наступні оцінки: поточні, корегуючи (у разі потреби), тематичні, семестрові, річні та підсумкові</a:t>
            </a:r>
            <a:r>
              <a:rPr lang="uk-UA" sz="280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&amp;Kcy;&amp;acy;&amp;rcy;&amp;tcy;&amp;icy;&amp;ncy;&amp;kcy;&amp;icy; &amp;pcy;&amp;ocy; &amp;zcy;&amp;acy;&amp;pcy;&amp;rcy;&amp;ocy;&amp;scy;&amp;ucy; &amp;fcy;&amp;ocy;&amp;tcy;&amp;ocy; &amp;vcy;&amp;icy;&amp;dcy;&amp;ycy; &amp;scy;&amp;pcy;&amp;ocy;&amp;rcy;&amp;tcy;&amp;u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00430" cy="250030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                                 </a:t>
            </a:r>
            <a:r>
              <a:rPr lang="uk-UA" b="1" i="1" dirty="0" smtClean="0">
                <a:solidFill>
                  <a:srgbClr val="FF0000"/>
                </a:solidFill>
              </a:rPr>
              <a:t>Згідно </a:t>
            </a:r>
            <a:r>
              <a:rPr lang="uk-UA" b="1" i="1" dirty="0">
                <a:solidFill>
                  <a:srgbClr val="FF0000"/>
                </a:solidFill>
              </a:rPr>
              <a:t>закону про внесення </a:t>
            </a:r>
            <a:endParaRPr lang="uk-UA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                                     змін </a:t>
            </a:r>
            <a:r>
              <a:rPr lang="uk-UA" b="1" i="1" dirty="0">
                <a:solidFill>
                  <a:srgbClr val="FF0000"/>
                </a:solidFill>
              </a:rPr>
              <a:t>до деяких законів України </a:t>
            </a:r>
            <a:endParaRPr lang="uk-UA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                                   щодо </a:t>
            </a:r>
            <a:r>
              <a:rPr lang="uk-UA" b="1" i="1" dirty="0">
                <a:solidFill>
                  <a:srgbClr val="FF0000"/>
                </a:solidFill>
              </a:rPr>
              <a:t>підтримки </a:t>
            </a:r>
            <a:endParaRPr lang="uk-UA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                                  дитячо </a:t>
            </a:r>
            <a:r>
              <a:rPr lang="uk-UA" b="1" i="1" dirty="0">
                <a:solidFill>
                  <a:srgbClr val="FF0000"/>
                </a:solidFill>
              </a:rPr>
              <a:t>– юнацького спорту </a:t>
            </a:r>
            <a:endParaRPr lang="uk-UA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та </a:t>
            </a:r>
            <a:r>
              <a:rPr lang="uk-UA" b="1" i="1" dirty="0">
                <a:solidFill>
                  <a:srgbClr val="FF0000"/>
                </a:solidFill>
              </a:rPr>
              <a:t>фізичного виховання дітей </a:t>
            </a:r>
            <a:endParaRPr lang="uk-UA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b="1" i="1" dirty="0" smtClean="0">
                <a:solidFill>
                  <a:srgbClr val="FF0000"/>
                </a:solidFill>
                <a:hlinkClick r:id="rId3" action="ppaction://hlinkfile"/>
              </a:rPr>
              <a:t>(</a:t>
            </a:r>
            <a:r>
              <a:rPr lang="uk-UA" b="1" i="1" dirty="0">
                <a:solidFill>
                  <a:srgbClr val="FF0000"/>
                </a:solidFill>
                <a:hlinkClick r:id="rId3" action="ppaction://hlinkfile"/>
              </a:rPr>
              <a:t>09.05.2015р. № 2067</a:t>
            </a:r>
            <a:r>
              <a:rPr lang="uk-UA" b="1" i="1" dirty="0" smtClean="0">
                <a:solidFill>
                  <a:srgbClr val="FF0000"/>
                </a:solidFill>
                <a:hlinkClick r:id="rId3" action="ppaction://hlinkfile"/>
              </a:rPr>
              <a:t>):</a:t>
            </a:r>
            <a:endParaRPr lang="ru-RU" b="1" i="1" dirty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uk-UA" dirty="0" smtClean="0"/>
              <a:t>1. Відновити </a:t>
            </a:r>
            <a:r>
              <a:rPr lang="uk-UA" dirty="0"/>
              <a:t>норми щодо обов’язковості передбачення </a:t>
            </a:r>
            <a:r>
              <a:rPr lang="uk-UA" dirty="0">
                <a:solidFill>
                  <a:srgbClr val="FF3399"/>
                </a:solidFill>
              </a:rPr>
              <a:t>посад фахівців </a:t>
            </a:r>
            <a:r>
              <a:rPr lang="uk-UA" dirty="0"/>
              <a:t>фізичної культури у </a:t>
            </a:r>
            <a:r>
              <a:rPr lang="uk-UA" dirty="0">
                <a:solidFill>
                  <a:srgbClr val="FF3399"/>
                </a:solidFill>
              </a:rPr>
              <a:t>дошкільних </a:t>
            </a:r>
            <a:r>
              <a:rPr lang="uk-UA" dirty="0"/>
              <a:t>та</a:t>
            </a:r>
            <a:r>
              <a:rPr lang="uk-UA" dirty="0">
                <a:solidFill>
                  <a:srgbClr val="FF3399"/>
                </a:solidFill>
              </a:rPr>
              <a:t> інших навчальних закладів освіти</a:t>
            </a:r>
            <a:r>
              <a:rPr lang="uk-UA" dirty="0"/>
              <a:t>;</a:t>
            </a:r>
            <a:endParaRPr lang="ru-RU" dirty="0"/>
          </a:p>
          <a:p>
            <a:pPr lvl="0">
              <a:buNone/>
            </a:pPr>
            <a:r>
              <a:rPr lang="uk-UA" dirty="0" smtClean="0"/>
              <a:t>2. Здійснити </a:t>
            </a:r>
            <a:r>
              <a:rPr lang="uk-UA" dirty="0"/>
              <a:t>проведення в загальноосвітніх та професійно – технічних навчальних закладах освіти </a:t>
            </a:r>
            <a:r>
              <a:rPr lang="uk-UA" dirty="0">
                <a:solidFill>
                  <a:srgbClr val="FF0000"/>
                </a:solidFill>
              </a:rPr>
              <a:t>трьох</a:t>
            </a:r>
            <a:r>
              <a:rPr lang="uk-UA" dirty="0"/>
              <a:t> уроків фізичної культури на тиждень</a:t>
            </a:r>
            <a:r>
              <a:rPr lang="uk-UA" dirty="0" smtClean="0"/>
              <a:t>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/>
              <a:t>у разі не атестації учня робиться відповідний запис </a:t>
            </a:r>
            <a:r>
              <a:rPr lang="uk-UA" u="sng"/>
              <a:t>н/а</a:t>
            </a:r>
            <a:r>
              <a:rPr lang="uk-UA"/>
              <a:t>;</a:t>
            </a:r>
          </a:p>
          <a:p>
            <a:r>
              <a:rPr lang="uk-UA"/>
              <a:t>учням СМГ при виставленні тематичних, семестрових та річних балів робиться запис </a:t>
            </a:r>
            <a:r>
              <a:rPr lang="uk-UA" u="sng"/>
              <a:t>зар.</a:t>
            </a:r>
            <a:r>
              <a:rPr lang="uk-UA"/>
              <a:t> (зараховано); </a:t>
            </a:r>
          </a:p>
          <a:p>
            <a:r>
              <a:rPr lang="uk-UA"/>
              <a:t>при роботі за програмою СМГ - оцінка </a:t>
            </a:r>
          </a:p>
          <a:p>
            <a:r>
              <a:rPr lang="uk-UA"/>
              <a:t>у випадках, коли учні звільнені за станом здоров’я від занять фізичними вправами, під час виставлення тематичних, семестрових та річних балів робиться відповідний запис </a:t>
            </a:r>
            <a:r>
              <a:rPr lang="uk-UA" u="sng"/>
              <a:t>зв </a:t>
            </a:r>
            <a:r>
              <a:rPr lang="uk-UA"/>
              <a:t>(звільнений (а);</a:t>
            </a:r>
          </a:p>
          <a:p>
            <a:endParaRPr lang="uk-U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/>
              <a:t>якщо учень був відсутній на уроках протягом вивчення теми (або семестру), не виконав навчальної програми, у колонку “Тема” (“Семестр”) виставляється н/а  (не атестований);</a:t>
            </a:r>
          </a:p>
          <a:p>
            <a:pPr>
              <a:lnSpc>
                <a:spcPct val="90000"/>
              </a:lnSpc>
            </a:pPr>
            <a:r>
              <a:rPr lang="uk-UA"/>
              <a:t>семестрова оцінка може підлягати коригуванню, а тематична – ні. Скоригована семестрова оцінка виставляється до класного журналу без дати в колонку з надписом “Скоригована” поруч із колонкою “І семестр” або “ІІ семестр”. </a:t>
            </a:r>
          </a:p>
          <a:p>
            <a:pPr>
              <a:lnSpc>
                <a:spcPct val="90000"/>
              </a:lnSpc>
            </a:pPr>
            <a:r>
              <a:rPr lang="uk-UA"/>
              <a:t>колонка для виставлення скоригованих оцінок відводиться навіть за відсутності учнів, які бажають їх коригувати.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/>
              <a:t>до класного журналу </a:t>
            </a:r>
            <a:r>
              <a:rPr lang="uk-UA" b="1"/>
              <a:t>обов’язково</a:t>
            </a:r>
            <a:r>
              <a:rPr lang="uk-UA"/>
              <a:t> слід записувати домашні завдання з фізичної культури. Завдання повинні бути реальними для виконання учнем у домашніх та ін. умовах.</a:t>
            </a:r>
          </a:p>
          <a:p>
            <a:endParaRPr lang="uk-UA"/>
          </a:p>
          <a:p>
            <a:endParaRPr lang="uk-U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FF3399"/>
                </a:solidFill>
              </a:rPr>
              <a:t>Документація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642918"/>
            <a:ext cx="9001156" cy="6215081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Програми з фізичної культури, які мають гриф МОН України;</a:t>
            </a:r>
          </a:p>
          <a:p>
            <a:r>
              <a:rPr lang="uk-UA" sz="2800" dirty="0" smtClean="0"/>
              <a:t>календарне </a:t>
            </a:r>
            <a:r>
              <a:rPr lang="uk-UA" sz="2800" dirty="0"/>
              <a:t>планування навчального процесу;</a:t>
            </a:r>
          </a:p>
          <a:p>
            <a:r>
              <a:rPr lang="uk-UA" sz="2800" dirty="0" smtClean="0"/>
              <a:t>графіки </a:t>
            </a:r>
            <a:r>
              <a:rPr lang="uk-UA" sz="2800" dirty="0"/>
              <a:t>розподілу і проходження навчального матеріалу; </a:t>
            </a:r>
          </a:p>
          <a:p>
            <a:r>
              <a:rPr lang="uk-UA" sz="2800" dirty="0">
                <a:solidFill>
                  <a:srgbClr val="FF0000"/>
                </a:solidFill>
                <a:hlinkClick r:id="rId2" action="ppaction://hlinkfile"/>
              </a:rPr>
              <a:t>план-конспект уроку або системи </a:t>
            </a:r>
            <a:r>
              <a:rPr lang="uk-UA" sz="2800" dirty="0" smtClean="0">
                <a:solidFill>
                  <a:srgbClr val="FF0000"/>
                </a:solidFill>
                <a:hlinkClick r:id="rId2" action="ppaction://hlinkfile"/>
              </a:rPr>
              <a:t>уроків;</a:t>
            </a:r>
            <a:endParaRPr lang="uk-UA" sz="2800" dirty="0" smtClean="0">
              <a:solidFill>
                <a:srgbClr val="FF0000"/>
              </a:solidFill>
            </a:endParaRPr>
          </a:p>
          <a:p>
            <a:r>
              <a:rPr lang="uk-UA" sz="2800" dirty="0" smtClean="0"/>
              <a:t>річний план фізкультурно – оздоровчої, спортивно – масової роботи;</a:t>
            </a:r>
            <a:endParaRPr lang="uk-UA" sz="2800" dirty="0"/>
          </a:p>
          <a:p>
            <a:r>
              <a:rPr lang="uk-UA" sz="2800" dirty="0" err="1" smtClean="0"/>
              <a:t>звітня</a:t>
            </a:r>
            <a:r>
              <a:rPr lang="uk-UA" sz="2800" dirty="0" smtClean="0"/>
              <a:t>  </a:t>
            </a:r>
            <a:r>
              <a:rPr lang="uk-UA" sz="2800" dirty="0" smtClean="0"/>
              <a:t>документація шкільних </a:t>
            </a:r>
            <a:r>
              <a:rPr lang="uk-UA" sz="2800" dirty="0"/>
              <a:t>спортивних </a:t>
            </a:r>
            <a:r>
              <a:rPr lang="uk-UA" sz="2800" dirty="0" smtClean="0"/>
              <a:t>змагань, сценарії  фізкультурно – оздоровчих заходів;</a:t>
            </a:r>
            <a:endParaRPr lang="uk-UA" sz="2800" dirty="0"/>
          </a:p>
          <a:p>
            <a:r>
              <a:rPr lang="uk-UA" sz="2800" dirty="0" smtClean="0"/>
              <a:t>журнал </a:t>
            </a:r>
            <a:r>
              <a:rPr lang="uk-UA" sz="2800" dirty="0" err="1" smtClean="0"/>
              <a:t>ПБ</a:t>
            </a:r>
            <a:r>
              <a:rPr lang="uk-UA" sz="2800" dirty="0" smtClean="0"/>
              <a:t> </a:t>
            </a:r>
            <a:r>
              <a:rPr lang="uk-UA" sz="2800" dirty="0" smtClean="0"/>
              <a:t>;</a:t>
            </a:r>
            <a:r>
              <a:rPr lang="uk-UA" sz="2800" dirty="0" smtClean="0"/>
              <a:t> </a:t>
            </a:r>
          </a:p>
          <a:p>
            <a:r>
              <a:rPr lang="uk-UA" sz="2800" dirty="0" smtClean="0"/>
              <a:t>методична література;</a:t>
            </a:r>
          </a:p>
          <a:p>
            <a:r>
              <a:rPr lang="uk-UA" sz="2800" dirty="0" smtClean="0"/>
              <a:t>Наочність.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/>
              <a:t>Варто наголосити, що відповідно до наказу Міністерства освіти і науки від 01.09.2009 № 806 «Про використання навчально-методичної літератури у загальноосвітніх навчальних закладах» та листа Інституту інноваційних технологій і змісту освіти від 06.02.2012 № 14.1/10-301 «Про видання навчальної літератури» в загальноосвітніх навчальних закладах дозволено використовувати навчальні програми, підручники та навчально-методичні посібники, які мають гриф Міністерства або схвалені відповідною комісією Науково-методичної ради з питань освіти.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8897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>
                <a:solidFill>
                  <a:srgbClr val="FF3399"/>
                </a:solidFill>
              </a:rPr>
              <a:t>Оплата та доплати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/>
              <a:t>Години</a:t>
            </a:r>
          </a:p>
          <a:p>
            <a:pPr>
              <a:lnSpc>
                <a:spcPct val="90000"/>
              </a:lnSpc>
            </a:pPr>
            <a:r>
              <a:rPr lang="uk-UA"/>
              <a:t>Позакласна робота</a:t>
            </a:r>
          </a:p>
          <a:p>
            <a:pPr>
              <a:lnSpc>
                <a:spcPct val="90000"/>
              </a:lnSpc>
            </a:pPr>
            <a:r>
              <a:rPr lang="uk-UA"/>
              <a:t>Секційна робота - відповідно до листа Міністерства освіти і науки України від 17.03.2008 року № 1/9-152 «Про рекомендації щодо введення у межах затвердженого фонду заробітної плати до штатних розписів денних загальноосвітніх навчальних закладів посади керівника секції спортивного напряму», у загальноосвітніх навчальних закладах ввести </a:t>
            </a:r>
            <a:r>
              <a:rPr lang="uk-UA">
                <a:solidFill>
                  <a:srgbClr val="FF3399"/>
                </a:solidFill>
              </a:rPr>
              <a:t>посаду керівника спортивної секції.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algn="ctr"/>
            <a:r>
              <a:rPr lang="uk-UA" sz="4000" dirty="0" err="1" smtClean="0">
                <a:solidFill>
                  <a:srgbClr val="FF3399"/>
                </a:solidFill>
              </a:rPr>
              <a:t>ПБ</a:t>
            </a:r>
            <a:endParaRPr lang="uk-UA" sz="4000" dirty="0">
              <a:solidFill>
                <a:srgbClr val="FF3399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r>
              <a:rPr lang="uk-UA"/>
              <a:t>Інструктаж</a:t>
            </a:r>
          </a:p>
          <a:p>
            <a:r>
              <a:rPr lang="uk-UA"/>
              <a:t>Ведення журналу</a:t>
            </a:r>
          </a:p>
          <a:p>
            <a:r>
              <a:rPr lang="uk-UA"/>
              <a:t>Відповідно до Державних санітарних правил і норм облаштування, утримання загальноосвітніх навчальних закладів та організації навчально-виховного процесу, Державних санітарних правил і норм ДсанПіН 5.5.2.008-01, у спортивному залі площею до </a:t>
            </a:r>
            <a:r>
              <a:rPr lang="uk-UA">
                <a:solidFill>
                  <a:srgbClr val="FF3399"/>
                </a:solidFill>
              </a:rPr>
              <a:t>288 м2</a:t>
            </a:r>
            <a:r>
              <a:rPr lang="uk-UA"/>
              <a:t> допускається одночасні заняття не більше ніж з </a:t>
            </a:r>
            <a:r>
              <a:rPr lang="uk-UA">
                <a:solidFill>
                  <a:srgbClr val="FF3399"/>
                </a:solidFill>
              </a:rPr>
              <a:t>одним класом.</a:t>
            </a:r>
            <a:r>
              <a:rPr lang="uk-UA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uk-UA" dirty="0" smtClean="0"/>
              <a:t>3. Заборонити скорочення існуючої мережі державних і комунальних закладів фізичної культури і спорту без згоди центрального органу виконавчої влади;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4. Скасувати норми щодо запровадження плати за навчання дітей у дитячо – юнацьких спортивних школах.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5.Продовжити роботу щодо кадрового забезпечення навчальних закладів висококваліфікованими спеціалістами;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6. Проводити роботи щодо здійснення будівництва спортивних споруд, добудови додаткових приміщень для занять фізичною культурою, реконструкції, модернізації діючих споруд, забезпечення навчальних закладів спортивним обладнанням та інвентарем;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3000" dirty="0" smtClean="0"/>
              <a:t>7. Здійснювати постійний контроль за організацією та проведенням </a:t>
            </a:r>
            <a:r>
              <a:rPr lang="uk-UA" sz="3000" dirty="0" err="1" smtClean="0"/>
              <a:t>медико</a:t>
            </a:r>
            <a:r>
              <a:rPr lang="uk-UA" sz="3000" dirty="0" smtClean="0"/>
              <a:t> - педагогічного контролю за фізичним вихованням учнів згідно  наказу МОЗ і МОН України № 518/674 від 20 липня 2009 р.</a:t>
            </a:r>
            <a:endParaRPr lang="ru-RU" sz="3000" dirty="0" smtClean="0"/>
          </a:p>
          <a:p>
            <a:pPr>
              <a:buNone/>
            </a:pPr>
            <a:r>
              <a:rPr lang="uk-UA" sz="3000" dirty="0" smtClean="0"/>
              <a:t>8. Збільшення в навчальних закладах усіх типів обсягів рухової активності на тиждень та виховання здорового підростаючого покоління із залученням батьків до цього процесу;</a:t>
            </a:r>
            <a:endParaRPr lang="ru-RU" sz="3000" dirty="0" smtClean="0"/>
          </a:p>
          <a:p>
            <a:pPr>
              <a:buNone/>
            </a:pPr>
            <a:r>
              <a:rPr lang="uk-UA" sz="3000" dirty="0" smtClean="0"/>
              <a:t>9.  Впровадження в навчально – виховний процес навчальних закладів  </a:t>
            </a:r>
            <a:r>
              <a:rPr lang="uk-UA" sz="3000" dirty="0" smtClean="0">
                <a:solidFill>
                  <a:srgbClr val="FF0000"/>
                </a:solidFill>
              </a:rPr>
              <a:t>інноваційних технологій</a:t>
            </a:r>
            <a:r>
              <a:rPr lang="uk-UA" sz="3000" dirty="0" smtClean="0"/>
              <a:t>, орієнтовних на перспективу розвитку </a:t>
            </a:r>
            <a:r>
              <a:rPr lang="uk-UA" sz="3000" dirty="0" smtClean="0">
                <a:solidFill>
                  <a:srgbClr val="FF0000"/>
                </a:solidFill>
              </a:rPr>
              <a:t>нетрадиційних форм та систем оздоровлення</a:t>
            </a:r>
            <a:r>
              <a:rPr lang="uk-UA" sz="3000" dirty="0" smtClean="0"/>
              <a:t>, які допоможуть учням досягти гармонії між тілом та духом;</a:t>
            </a:r>
            <a:endParaRPr lang="ru-RU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10. Організовувати та проводити додаткові заняття з фізичної культури для учнів, які за станом здоров’я віднесені до спеціальної медичної групи;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11.Формувати в учнів поняття про здоров’я та необхідність турбуватися про нього, набуття санітарно – гігієнічних, </a:t>
            </a:r>
            <a:r>
              <a:rPr lang="uk-UA" dirty="0" err="1" smtClean="0"/>
              <a:t>медико</a:t>
            </a:r>
            <a:r>
              <a:rPr lang="uk-UA" dirty="0" smtClean="0"/>
              <a:t> – біологічних, спеціальних знань у сфері фізичної культури, запобігання травматизму та надання першої допомоги під час травм та ушкоджень;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12. Формувати в учнів основ проектування і конструювання програм  індивідуального розвитку та удосконалення;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/>
          <a:lstStyle/>
          <a:p>
            <a:r>
              <a:rPr lang="uk-UA" dirty="0" smtClean="0"/>
              <a:t>Програми МОН України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13. Організовувати та проводити багатоступеневі змагання серед  учнівської молоді;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14. Збільшення тижневого рухового режиму учнів за рахунок введення додаткових уроків фізичної культури, організація діяльності гуртків спортивної спрямованості, секцій за видами спорту у позаурочний час;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15. Сприяти співпраці усіх інституцій регіону щодо підтримки роботи дитячо – юнацьких  спортивних шкіл;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16. Сприяти популяризації олімпійського руху в регіоні через організацію та проведення фізкультурно  – оздоровчих, спортивно – масових заходів за участю видатних спортсменів, ветеранів спорту, діячів   галузі «Фізична культура і спорт»;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17. Сприяти вихованню патріотичних почуттів, моральних та    фізичних   якостей, формуванню свідомого громадянина України через  використання в навчально – виховному процесі рухливих та народних  ігор, розваг, козацьких забав тощо.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Адреса нового сайту ДОВФКС </a:t>
            </a:r>
            <a:br>
              <a:rPr lang="ru-RU" b="1" dirty="0" smtClean="0"/>
            </a:br>
            <a:r>
              <a:rPr lang="ru-RU" b="1" dirty="0" smtClean="0"/>
              <a:t> КФВС МОН </a:t>
            </a:r>
            <a:r>
              <a:rPr lang="ru-RU" b="1" dirty="0" err="1" smtClean="0"/>
              <a:t>України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r>
              <a:rPr lang="ru-RU" b="1" dirty="0" smtClean="0"/>
              <a:t> http://doufvsport.ucoz.ua/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820150" cy="685800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uk-UA" sz="3600" dirty="0" smtClean="0"/>
              <a:t>  1-4 класи – «Фізична культура для загальноосвітніх навчальних закладів. 1-4 класи» (авт. Т. </a:t>
            </a:r>
            <a:r>
              <a:rPr lang="uk-UA" sz="3600" dirty="0" err="1" smtClean="0"/>
              <a:t>Круцевич</a:t>
            </a:r>
            <a:r>
              <a:rPr lang="uk-UA" sz="3600" dirty="0" smtClean="0"/>
              <a:t>, В. Єрмолова та ін., 2011);</a:t>
            </a:r>
            <a:endParaRPr lang="ru-RU" sz="3600" dirty="0" smtClean="0"/>
          </a:p>
          <a:p>
            <a:pPr algn="l">
              <a:buFont typeface="Arial" pitchFamily="34" charset="0"/>
              <a:buChar char="•"/>
            </a:pPr>
            <a:r>
              <a:rPr lang="uk-UA" sz="3600" dirty="0" smtClean="0"/>
              <a:t>  5-7 класи – «Фізична культура. 5-9 класи» (авт. Т. </a:t>
            </a:r>
            <a:r>
              <a:rPr lang="uk-UA" sz="3600" dirty="0" err="1" smtClean="0"/>
              <a:t>Круцевич</a:t>
            </a:r>
            <a:r>
              <a:rPr lang="uk-UA" sz="3600" dirty="0" smtClean="0"/>
              <a:t> та ін.);</a:t>
            </a:r>
            <a:endParaRPr lang="ru-RU" sz="3600" dirty="0" smtClean="0"/>
          </a:p>
          <a:p>
            <a:pPr algn="l">
              <a:buFont typeface="Arial" pitchFamily="34" charset="0"/>
              <a:buChar char="•"/>
            </a:pPr>
            <a:r>
              <a:rPr lang="uk-UA" sz="3600" dirty="0" smtClean="0"/>
              <a:t>  8-11 класи – «Фізична культура для загальноосвітніх навчальних закладів. 5-11 класи» (за ред. С. </a:t>
            </a:r>
            <a:r>
              <a:rPr lang="uk-UA" sz="3600" dirty="0" err="1" smtClean="0"/>
              <a:t>Дятленка</a:t>
            </a:r>
            <a:r>
              <a:rPr lang="uk-UA" sz="3600" dirty="0" smtClean="0"/>
              <a:t>, розміщено на сторінці </a:t>
            </a:r>
            <a:r>
              <a:rPr lang="en-US" sz="3600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ru-RU" sz="3600" dirty="0" smtClean="0">
                <a:solidFill>
                  <a:schemeClr val="tx1"/>
                </a:solidFill>
                <a:hlinkClick r:id="rId2"/>
              </a:rPr>
              <a:t>://</a:t>
            </a:r>
            <a:r>
              <a:rPr lang="en-US" sz="3600" dirty="0" smtClean="0">
                <a:solidFill>
                  <a:schemeClr val="tx1"/>
                </a:solidFill>
                <a:hlinkClick r:id="rId2"/>
              </a:rPr>
              <a:t>old</a:t>
            </a:r>
            <a:r>
              <a:rPr lang="ru-RU" sz="3600" dirty="0" smtClean="0">
                <a:solidFill>
                  <a:schemeClr val="tx1"/>
                </a:solidFill>
                <a:hlinkClick r:id="rId2"/>
              </a:rPr>
              <a:t>.</a:t>
            </a:r>
            <a:r>
              <a:rPr lang="en-US" sz="3600" dirty="0" err="1" smtClean="0">
                <a:solidFill>
                  <a:schemeClr val="tx1"/>
                </a:solidFill>
                <a:hlinkClick r:id="rId2"/>
              </a:rPr>
              <a:t>mon</a:t>
            </a:r>
            <a:r>
              <a:rPr lang="ru-RU" sz="3600" dirty="0" smtClean="0">
                <a:solidFill>
                  <a:schemeClr val="tx1"/>
                </a:solidFill>
                <a:hlinkClick r:id="rId2"/>
              </a:rPr>
              <a:t>.</a:t>
            </a:r>
            <a:r>
              <a:rPr lang="en-US" sz="3600" dirty="0" err="1" smtClean="0">
                <a:solidFill>
                  <a:schemeClr val="tx1"/>
                </a:solidFill>
                <a:hlinkClick r:id="rId2"/>
              </a:rPr>
              <a:t>gov</a:t>
            </a:r>
            <a:r>
              <a:rPr lang="ru-RU" sz="3600" dirty="0" smtClean="0">
                <a:solidFill>
                  <a:schemeClr val="tx1"/>
                </a:solidFill>
                <a:hlinkClick r:id="rId2"/>
              </a:rPr>
              <a:t>.</a:t>
            </a:r>
            <a:r>
              <a:rPr lang="en-US" sz="3600" dirty="0" err="1" smtClean="0">
                <a:solidFill>
                  <a:schemeClr val="tx1"/>
                </a:solidFill>
                <a:hlinkClick r:id="rId2"/>
              </a:rPr>
              <a:t>ua</a:t>
            </a:r>
            <a:r>
              <a:rPr lang="ru-RU" sz="36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hlinkClick r:id="rId2"/>
              </a:rPr>
              <a:t>ua</a:t>
            </a:r>
            <a:r>
              <a:rPr lang="ru-RU" sz="36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en-US" sz="3600" dirty="0" smtClean="0">
                <a:solidFill>
                  <a:schemeClr val="tx1"/>
                </a:solidFill>
                <a:hlinkClick r:id="rId2"/>
              </a:rPr>
              <a:t>often</a:t>
            </a:r>
            <a:r>
              <a:rPr lang="ru-RU" sz="3600" dirty="0" smtClean="0">
                <a:solidFill>
                  <a:srgbClr val="FF0000"/>
                </a:solidFill>
                <a:hlinkClick r:id="rId2"/>
              </a:rPr>
              <a:t>-</a:t>
            </a:r>
            <a:r>
              <a:rPr lang="en-US" sz="3600" dirty="0" smtClean="0">
                <a:solidFill>
                  <a:srgbClr val="FF0000"/>
                </a:solidFill>
                <a:hlinkClick r:id="rId2"/>
              </a:rPr>
              <a:t>requested</a:t>
            </a:r>
            <a:r>
              <a:rPr lang="ru-RU" sz="36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en-US" sz="3600" dirty="0" smtClean="0">
                <a:solidFill>
                  <a:srgbClr val="FF0000"/>
                </a:solidFill>
                <a:hlinkClick r:id="rId2"/>
              </a:rPr>
              <a:t>educational</a:t>
            </a:r>
            <a:r>
              <a:rPr lang="ru-RU" sz="3600" dirty="0" smtClean="0">
                <a:solidFill>
                  <a:srgbClr val="FF0000"/>
                </a:solidFill>
                <a:hlinkClick r:id="rId2"/>
              </a:rPr>
              <a:t>-</a:t>
            </a:r>
            <a:r>
              <a:rPr lang="en-US" sz="3600" dirty="0" smtClean="0">
                <a:solidFill>
                  <a:srgbClr val="FF0000"/>
                </a:solidFill>
                <a:hlinkClick r:id="rId2"/>
              </a:rPr>
              <a:t>programs</a:t>
            </a:r>
            <a:r>
              <a:rPr lang="ru-RU" sz="36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uk-UA" sz="3600" dirty="0" smtClean="0">
                <a:solidFill>
                  <a:schemeClr val="tx1"/>
                </a:solidFill>
              </a:rPr>
              <a:t>);</a:t>
            </a:r>
            <a:endParaRPr lang="ru-RU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uk-UA" sz="3600" dirty="0" smtClean="0"/>
              <a:t>  спеціальна медична група 1-4 класи «Фізична культура для спеціальної медичної групи. 1-4 класи (авт. В. </a:t>
            </a:r>
            <a:r>
              <a:rPr lang="uk-UA" sz="3600" dirty="0" err="1" smtClean="0"/>
              <a:t>Майєр</a:t>
            </a:r>
            <a:r>
              <a:rPr lang="uk-UA" sz="3600" dirty="0" smtClean="0"/>
              <a:t>, 2006); </a:t>
            </a:r>
            <a:endParaRPr lang="ru-RU" sz="3600" dirty="0" smtClean="0"/>
          </a:p>
          <a:p>
            <a:pPr algn="l">
              <a:buFont typeface="Arial" pitchFamily="34" charset="0"/>
              <a:buChar char="•"/>
            </a:pPr>
            <a:r>
              <a:rPr lang="uk-UA" sz="3600" dirty="0" smtClean="0"/>
              <a:t>  спеціальна медична група 5-9 класи «Фізична культура для спеціальної медичної групи. 5-9 класи» (авт. В. </a:t>
            </a:r>
            <a:r>
              <a:rPr lang="uk-UA" sz="3600" dirty="0" err="1" smtClean="0"/>
              <a:t>Майєр</a:t>
            </a:r>
            <a:r>
              <a:rPr lang="uk-UA" sz="3600" dirty="0" smtClean="0"/>
              <a:t>, В. </a:t>
            </a:r>
            <a:r>
              <a:rPr lang="uk-UA" sz="3600" dirty="0" err="1" smtClean="0"/>
              <a:t>Деревянко</a:t>
            </a:r>
            <a:r>
              <a:rPr lang="uk-UA" sz="3600" dirty="0" smtClean="0"/>
              <a:t>);</a:t>
            </a:r>
            <a:endParaRPr lang="ru-RU" sz="3600" dirty="0" smtClean="0"/>
          </a:p>
          <a:p>
            <a:pPr algn="l">
              <a:lnSpc>
                <a:spcPct val="90000"/>
              </a:lnSpc>
            </a:pPr>
            <a:endParaRPr lang="uk-UA" sz="3600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uk-UA" sz="2400" dirty="0"/>
          </a:p>
          <a:p>
            <a:pPr>
              <a:lnSpc>
                <a:spcPct val="80000"/>
              </a:lnSpc>
            </a:pPr>
            <a:endParaRPr lang="uk-UA" sz="2800" dirty="0" smtClean="0"/>
          </a:p>
          <a:p>
            <a:pPr>
              <a:lnSpc>
                <a:spcPct val="80000"/>
              </a:lnSpc>
            </a:pPr>
            <a:r>
              <a:rPr lang="uk-UA" dirty="0" smtClean="0"/>
              <a:t>«</a:t>
            </a:r>
            <a:r>
              <a:rPr lang="uk-UA" dirty="0"/>
              <a:t>Плавання» для загальноосвітніх навчальних закладів. 1-4 класи (авт. В.В. </a:t>
            </a:r>
            <a:r>
              <a:rPr lang="uk-UA" dirty="0" err="1"/>
              <a:t>Деревянко</a:t>
            </a:r>
            <a:r>
              <a:rPr lang="uk-UA" dirty="0"/>
              <a:t>, В.О. </a:t>
            </a:r>
            <a:r>
              <a:rPr lang="uk-UA" dirty="0" err="1"/>
              <a:t>Сілкова</a:t>
            </a:r>
            <a:r>
              <a:rPr lang="uk-UA" dirty="0"/>
              <a:t>, </a:t>
            </a:r>
            <a:r>
              <a:rPr lang="uk-UA" dirty="0" err="1"/>
              <a:t>в-во</a:t>
            </a:r>
            <a:r>
              <a:rPr lang="uk-UA" dirty="0"/>
              <a:t> «Атол», 2006</a:t>
            </a:r>
            <a:r>
              <a:rPr lang="uk-UA" dirty="0" smtClean="0"/>
              <a:t>);</a:t>
            </a:r>
          </a:p>
          <a:p>
            <a:pPr>
              <a:lnSpc>
                <a:spcPct val="80000"/>
              </a:lnSpc>
              <a:buNone/>
            </a:pPr>
            <a:endParaRPr lang="uk-UA" dirty="0"/>
          </a:p>
          <a:p>
            <a:pPr>
              <a:lnSpc>
                <a:spcPct val="80000"/>
              </a:lnSpc>
            </a:pPr>
            <a:r>
              <a:rPr lang="uk-UA" dirty="0"/>
              <a:t> «Плавання» для загальноосвітніх навчальних закладів. 5-9 класи (авт. В.В. </a:t>
            </a:r>
            <a:r>
              <a:rPr lang="uk-UA" dirty="0" err="1"/>
              <a:t>Деревянко</a:t>
            </a:r>
            <a:r>
              <a:rPr lang="uk-UA" dirty="0"/>
              <a:t>, В.О. </a:t>
            </a:r>
            <a:r>
              <a:rPr lang="uk-UA" dirty="0" err="1"/>
              <a:t>Сілкова</a:t>
            </a:r>
            <a:r>
              <a:rPr lang="uk-UA" dirty="0"/>
              <a:t>);</a:t>
            </a:r>
          </a:p>
          <a:p>
            <a:pPr>
              <a:lnSpc>
                <a:spcPct val="80000"/>
              </a:lnSpc>
              <a:buNone/>
            </a:pPr>
            <a:endParaRPr lang="uk-UA" dirty="0"/>
          </a:p>
          <a:p>
            <a:pPr>
              <a:lnSpc>
                <a:spcPct val="80000"/>
              </a:lnSpc>
            </a:pPr>
            <a:r>
              <a:rPr lang="uk-UA" dirty="0"/>
              <a:t> «Фізична культура для загальноосвітніх навчальних закладів. Спортивний профіль. 10-11 класи» (авт. В.М. Єрмолова та ін., </a:t>
            </a:r>
            <a:r>
              <a:rPr lang="uk-UA" dirty="0" err="1"/>
              <a:t>в-во</a:t>
            </a:r>
            <a:r>
              <a:rPr lang="uk-UA" dirty="0"/>
              <a:t> «</a:t>
            </a:r>
            <a:r>
              <a:rPr lang="uk-UA" dirty="0" err="1"/>
              <a:t>Поліграфкнига</a:t>
            </a:r>
            <a:r>
              <a:rPr lang="uk-UA" dirty="0"/>
              <a:t>», 2010).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algn="ctr"/>
            <a:r>
              <a:rPr lang="uk-UA" sz="4000">
                <a:solidFill>
                  <a:srgbClr val="FF3399"/>
                </a:solidFill>
              </a:rPr>
              <a:t>Програма 5-9 клас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>
              <a:buFontTx/>
              <a:buNone/>
            </a:pPr>
            <a:endParaRPr lang="ru-RU"/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1042988" y="1557338"/>
            <a:ext cx="2665412" cy="187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5148263" y="1557338"/>
            <a:ext cx="2663825" cy="1943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331913" y="1844675"/>
            <a:ext cx="2232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/>
              <a:t>Теоретико - методичний розділ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795963" y="198913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/>
              <a:t>ЗФП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3059113" y="981075"/>
            <a:ext cx="86518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787900" y="981075"/>
            <a:ext cx="8636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708400" y="3500438"/>
            <a:ext cx="1295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4800" b="1"/>
              <a:t>+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268538" y="4581525"/>
            <a:ext cx="4464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200" b="1"/>
              <a:t>Варіативні модулі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65125" indent="-365125">
              <a:lnSpc>
                <a:spcPct val="80000"/>
              </a:lnSpc>
              <a:buFontTx/>
              <a:buNone/>
            </a:pPr>
            <a:r>
              <a:rPr lang="uk-UA" sz="1800"/>
              <a:t>        </a:t>
            </a:r>
          </a:p>
          <a:p>
            <a:pPr marL="365125" indent="-365125">
              <a:lnSpc>
                <a:spcPct val="80000"/>
              </a:lnSpc>
              <a:buFontTx/>
              <a:buNone/>
            </a:pPr>
            <a:endParaRPr lang="uk-UA" sz="1800"/>
          </a:p>
          <a:p>
            <a:pPr marL="365125" indent="-365125">
              <a:lnSpc>
                <a:spcPct val="80000"/>
              </a:lnSpc>
              <a:buFontTx/>
              <a:buNone/>
            </a:pPr>
            <a:r>
              <a:rPr lang="uk-UA" sz="1800"/>
              <a:t>           </a:t>
            </a:r>
            <a:r>
              <a:rPr lang="uk-UA" sz="2800"/>
              <a:t>Аеробіка                   Аквааеробіка </a:t>
            </a:r>
          </a:p>
          <a:p>
            <a:pPr marL="365125" indent="-365125">
              <a:lnSpc>
                <a:spcPct val="80000"/>
              </a:lnSpc>
              <a:buFontTx/>
              <a:buNone/>
            </a:pPr>
            <a:r>
              <a:rPr lang="uk-UA" sz="2800"/>
              <a:t>         Бадмінтон                 Баскетбол</a:t>
            </a:r>
          </a:p>
          <a:p>
            <a:pPr marL="365125" indent="-365125">
              <a:lnSpc>
                <a:spcPct val="80000"/>
              </a:lnSpc>
              <a:buFontTx/>
              <a:buNone/>
            </a:pPr>
            <a:r>
              <a:rPr lang="uk-UA" sz="2800"/>
              <a:t>         Волейбол                  Гандбол</a:t>
            </a:r>
          </a:p>
          <a:p>
            <a:pPr marL="365125" indent="-365125">
              <a:lnSpc>
                <a:spcPct val="80000"/>
              </a:lnSpc>
              <a:buFontTx/>
              <a:buNone/>
            </a:pPr>
            <a:r>
              <a:rPr lang="uk-UA" sz="2800"/>
              <a:t>         Гімнастика                Гірьовий спорт</a:t>
            </a:r>
          </a:p>
          <a:p>
            <a:pPr marL="365125" indent="-365125">
              <a:lnSpc>
                <a:spcPct val="80000"/>
              </a:lnSpc>
              <a:buFontTx/>
              <a:buNone/>
            </a:pPr>
            <a:r>
              <a:rPr lang="uk-UA" sz="2800"/>
              <a:t>         Городки                    Лижний спорт</a:t>
            </a:r>
          </a:p>
          <a:p>
            <a:pPr marL="365125" indent="-365125">
              <a:lnSpc>
                <a:spcPct val="80000"/>
              </a:lnSpc>
              <a:buFontTx/>
              <a:buNone/>
            </a:pPr>
            <a:r>
              <a:rPr lang="uk-UA" sz="2800"/>
              <a:t>        Легка атлетика          Плавання </a:t>
            </a:r>
          </a:p>
          <a:p>
            <a:pPr marL="365125" indent="-365125">
              <a:lnSpc>
                <a:spcPct val="80000"/>
              </a:lnSpc>
              <a:buFontTx/>
              <a:buNone/>
            </a:pPr>
            <a:r>
              <a:rPr lang="uk-UA" sz="2800"/>
              <a:t>         ЗФП                          ППФП</a:t>
            </a:r>
          </a:p>
          <a:p>
            <a:pPr marL="365125" indent="-365125">
              <a:lnSpc>
                <a:spcPct val="80000"/>
              </a:lnSpc>
              <a:buFontTx/>
              <a:buNone/>
            </a:pPr>
            <a:r>
              <a:rPr lang="uk-UA" sz="2800"/>
              <a:t>         Теніс                        Теніс настільний</a:t>
            </a:r>
          </a:p>
          <a:p>
            <a:pPr marL="365125" indent="-365125">
              <a:lnSpc>
                <a:spcPct val="80000"/>
              </a:lnSpc>
              <a:buFontTx/>
              <a:buNone/>
            </a:pPr>
            <a:r>
              <a:rPr lang="uk-UA" sz="2800"/>
              <a:t>        Туризм                       Футбол</a:t>
            </a:r>
          </a:p>
          <a:p>
            <a:pPr marL="365125" indent="-365125">
              <a:lnSpc>
                <a:spcPct val="80000"/>
              </a:lnSpc>
              <a:buFontTx/>
              <a:buNone/>
            </a:pPr>
            <a:r>
              <a:rPr lang="uk-UA" sz="2800"/>
              <a:t>         Хортинг</a:t>
            </a:r>
          </a:p>
          <a:p>
            <a:pPr marL="365125" indent="-365125">
              <a:lnSpc>
                <a:spcPct val="80000"/>
              </a:lnSpc>
              <a:buFontTx/>
              <a:buNone/>
            </a:pPr>
            <a:endParaRPr lang="uk-UA" sz="2800"/>
          </a:p>
          <a:p>
            <a:pPr marL="365125" indent="-365125">
              <a:lnSpc>
                <a:spcPct val="80000"/>
              </a:lnSpc>
              <a:buFontTx/>
              <a:buNone/>
            </a:pPr>
            <a:r>
              <a:rPr lang="uk-UA" sz="1800"/>
              <a:t>          </a:t>
            </a:r>
          </a:p>
          <a:p>
            <a:pPr marL="365125" indent="-365125">
              <a:lnSpc>
                <a:spcPct val="80000"/>
              </a:lnSpc>
              <a:buFontTx/>
              <a:buNone/>
            </a:pPr>
            <a:r>
              <a:rPr lang="uk-UA" sz="1800"/>
              <a:t>         </a:t>
            </a:r>
          </a:p>
          <a:p>
            <a:pPr marL="365125" indent="-365125">
              <a:lnSpc>
                <a:spcPct val="80000"/>
              </a:lnSpc>
              <a:buFontTx/>
              <a:buNone/>
            </a:pPr>
            <a:r>
              <a:rPr lang="uk-UA" sz="180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678362"/>
          </a:xfrm>
        </p:spPr>
        <p:txBody>
          <a:bodyPr/>
          <a:lstStyle/>
          <a:p>
            <a:r>
              <a:rPr lang="uk-UA"/>
              <a:t>У 5–6 класах учні мають опанувати 4–6 варіативних модулів</a:t>
            </a:r>
          </a:p>
          <a:p>
            <a:r>
              <a:rPr lang="uk-UA"/>
              <a:t>у 7–8 класах — 3–5 модулів</a:t>
            </a:r>
          </a:p>
          <a:p>
            <a:r>
              <a:rPr lang="uk-UA"/>
              <a:t> у 9 класі — 3– 4 модулі.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/>
              <a:t>Перед початком навчального року протоколом шкільного МО затверджується план-графік розподілу варіативних модулів вивчення фізичної культури у кожному кла-сі. </a:t>
            </a:r>
          </a:p>
          <a:p>
            <a:r>
              <a:rPr lang="uk-UA"/>
              <a:t>У плані-графіку зазначаються варіативні модулі, які опановуватимуть учні, рік їх вивчення та кількість відведених на вивчен-ня годин. </a:t>
            </a:r>
          </a:p>
          <a:p>
            <a:r>
              <a:rPr lang="uk-UA"/>
              <a:t>Відлік року вивчення варіативного модуля за цією програмою розпочинається з 5-го класу.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305</TotalTime>
  <Words>1696</Words>
  <Application>Microsoft Office PowerPoint</Application>
  <PresentationFormat>Экран (4:3)</PresentationFormat>
  <Paragraphs>143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Слайд 2</vt:lpstr>
      <vt:lpstr>Програми МОН України</vt:lpstr>
      <vt:lpstr>Слайд 4</vt:lpstr>
      <vt:lpstr>Слайд 5</vt:lpstr>
      <vt:lpstr>Програма 5-9 клас</vt:lpstr>
      <vt:lpstr>Слайд 7</vt:lpstr>
      <vt:lpstr>Слайд 8</vt:lpstr>
      <vt:lpstr>Слайд 9</vt:lpstr>
      <vt:lpstr>Слайд 10</vt:lpstr>
      <vt:lpstr>Оцінювання</vt:lpstr>
      <vt:lpstr>Оцінювання 5-11клас</vt:lpstr>
      <vt:lpstr>Критерії оцінювання навчальних досягнень учнів із фізичної культури</vt:lpstr>
      <vt:lpstr>Слайд 14</vt:lpstr>
      <vt:lpstr>   Температурний режим ДЕРЖАВНА САНІТАРНО-ЕПІДЕМІОЛОГІЧНА СЛУЖБА УКРАЇНИ   27. 01.2012 № 03.05/77-і     </vt:lpstr>
      <vt:lpstr>Оцінюючи навчальні нормативи з фізичної підготовленості, потрібно дотримуватись таких вимог: </vt:lpstr>
      <vt:lpstr>При оцінюванні навчальних досягнень з фізичної культури також враховуються:</vt:lpstr>
      <vt:lpstr>Слайд 18</vt:lpstr>
      <vt:lpstr>Учитель фізичної культури зобов’язаний правильно оформлювати шкільну документацію. </vt:lpstr>
      <vt:lpstr>Слайд 20</vt:lpstr>
      <vt:lpstr>Слайд 21</vt:lpstr>
      <vt:lpstr>Слайд 22</vt:lpstr>
      <vt:lpstr>Документація</vt:lpstr>
      <vt:lpstr>Слайд 24</vt:lpstr>
      <vt:lpstr>Оплата та доплати</vt:lpstr>
      <vt:lpstr>ПБ</vt:lpstr>
      <vt:lpstr>Слайд 27</vt:lpstr>
      <vt:lpstr>Слайд 28</vt:lpstr>
      <vt:lpstr>Слайд 29</vt:lpstr>
      <vt:lpstr>Слайд 30</vt:lpstr>
      <vt:lpstr>Слайд 31</vt:lpstr>
      <vt:lpstr>Адреса нового сайту ДОВФКС   КФВС МОН України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ООН</cp:lastModifiedBy>
  <cp:revision>40</cp:revision>
  <dcterms:created xsi:type="dcterms:W3CDTF">2015-08-11T17:00:24Z</dcterms:created>
  <dcterms:modified xsi:type="dcterms:W3CDTF">2015-11-11T11:28:38Z</dcterms:modified>
</cp:coreProperties>
</file>