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8" r:id="rId3"/>
    <p:sldId id="260" r:id="rId4"/>
    <p:sldId id="257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7" r:id="rId13"/>
    <p:sldId id="269" r:id="rId14"/>
    <p:sldId id="288" r:id="rId15"/>
    <p:sldId id="272" r:id="rId16"/>
    <p:sldId id="270" r:id="rId17"/>
    <p:sldId id="290" r:id="rId18"/>
    <p:sldId id="271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93" r:id="rId29"/>
    <p:sldId id="294" r:id="rId30"/>
    <p:sldId id="284" r:id="rId31"/>
    <p:sldId id="283" r:id="rId32"/>
    <p:sldId id="285" r:id="rId33"/>
    <p:sldId id="286" r:id="rId34"/>
    <p:sldId id="292" r:id="rId35"/>
    <p:sldId id="299" r:id="rId36"/>
    <p:sldId id="300" r:id="rId37"/>
    <p:sldId id="302" r:id="rId38"/>
    <p:sldId id="303" r:id="rId39"/>
    <p:sldId id="304" r:id="rId40"/>
    <p:sldId id="305" r:id="rId41"/>
    <p:sldId id="301" r:id="rId42"/>
    <p:sldId id="309" r:id="rId43"/>
    <p:sldId id="306" r:id="rId44"/>
    <p:sldId id="308" r:id="rId45"/>
  </p:sldIdLst>
  <p:sldSz cx="9144000" cy="5143500" type="screen16x9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5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68DEC6-AB6F-4A8B-9EBA-398AF3EAC89A}" type="doc">
      <dgm:prSet loTypeId="urn:microsoft.com/office/officeart/2005/8/layout/pyramid2" loCatId="pyramid" qsTypeId="urn:microsoft.com/office/officeart/2005/8/quickstyle/simple1" qsCatId="simple" csTypeId="urn:microsoft.com/office/officeart/2005/8/colors/colorful5" csCatId="colorful" phldr="1"/>
      <dgm:spPr/>
    </dgm:pt>
    <dgm:pt modelId="{2B8A372E-2F34-4882-A09B-46536463799A}">
      <dgm:prSet phldrT="[Текст]"/>
      <dgm:spPr/>
      <dgm:t>
        <a:bodyPr/>
        <a:lstStyle/>
        <a:p>
          <a:r>
            <a:rPr lang="uk-UA" dirty="0" smtClean="0"/>
            <a:t>застосовувати</a:t>
          </a:r>
          <a:endParaRPr lang="uk-UA" dirty="0"/>
        </a:p>
      </dgm:t>
    </dgm:pt>
    <dgm:pt modelId="{7CBD91AA-16D7-40DA-B98E-E24EC514DB1C}" type="parTrans" cxnId="{C38DB271-F77A-4FE6-8CA2-8E2FCAD0B743}">
      <dgm:prSet/>
      <dgm:spPr/>
      <dgm:t>
        <a:bodyPr/>
        <a:lstStyle/>
        <a:p>
          <a:endParaRPr lang="uk-UA"/>
        </a:p>
      </dgm:t>
    </dgm:pt>
    <dgm:pt modelId="{C2E0EECE-3EDC-4036-A9CE-8E20834279F0}" type="sibTrans" cxnId="{C38DB271-F77A-4FE6-8CA2-8E2FCAD0B743}">
      <dgm:prSet/>
      <dgm:spPr/>
      <dgm:t>
        <a:bodyPr/>
        <a:lstStyle/>
        <a:p>
          <a:endParaRPr lang="uk-UA"/>
        </a:p>
      </dgm:t>
    </dgm:pt>
    <dgm:pt modelId="{07B3EDE6-0770-4AB1-A13F-72C0AB48E85B}">
      <dgm:prSet phldrT="[Текст]"/>
      <dgm:spPr/>
      <dgm:t>
        <a:bodyPr/>
        <a:lstStyle/>
        <a:p>
          <a:r>
            <a:rPr lang="uk-UA" dirty="0" smtClean="0"/>
            <a:t>розуміти</a:t>
          </a:r>
          <a:endParaRPr lang="uk-UA" dirty="0"/>
        </a:p>
      </dgm:t>
    </dgm:pt>
    <dgm:pt modelId="{F4928539-94A4-4ED0-BD60-35097EBFA5F3}" type="parTrans" cxnId="{CFA00B38-6A11-48D4-929A-723A3749B08C}">
      <dgm:prSet/>
      <dgm:spPr/>
      <dgm:t>
        <a:bodyPr/>
        <a:lstStyle/>
        <a:p>
          <a:endParaRPr lang="uk-UA"/>
        </a:p>
      </dgm:t>
    </dgm:pt>
    <dgm:pt modelId="{DD26ACF8-A009-4F16-BE85-FDAED1242913}" type="sibTrans" cxnId="{CFA00B38-6A11-48D4-929A-723A3749B08C}">
      <dgm:prSet/>
      <dgm:spPr/>
      <dgm:t>
        <a:bodyPr/>
        <a:lstStyle/>
        <a:p>
          <a:endParaRPr lang="uk-UA"/>
        </a:p>
      </dgm:t>
    </dgm:pt>
    <dgm:pt modelId="{02283FE5-BC92-45D5-852D-E6274CA921C8}">
      <dgm:prSet phldrT="[Текст]"/>
      <dgm:spPr/>
      <dgm:t>
        <a:bodyPr/>
        <a:lstStyle/>
        <a:p>
          <a:r>
            <a:rPr lang="uk-UA" dirty="0" smtClean="0"/>
            <a:t>пам’ятати</a:t>
          </a:r>
          <a:endParaRPr lang="uk-UA" dirty="0"/>
        </a:p>
      </dgm:t>
    </dgm:pt>
    <dgm:pt modelId="{852BE28C-C603-47F0-A53C-7501B11444EB}" type="parTrans" cxnId="{BB663771-7894-43C4-B345-4829D8A1AFBE}">
      <dgm:prSet/>
      <dgm:spPr/>
      <dgm:t>
        <a:bodyPr/>
        <a:lstStyle/>
        <a:p>
          <a:endParaRPr lang="uk-UA"/>
        </a:p>
      </dgm:t>
    </dgm:pt>
    <dgm:pt modelId="{0EEEC612-FB59-4BEB-8FBA-062FA6F7AC13}" type="sibTrans" cxnId="{BB663771-7894-43C4-B345-4829D8A1AFBE}">
      <dgm:prSet/>
      <dgm:spPr/>
      <dgm:t>
        <a:bodyPr/>
        <a:lstStyle/>
        <a:p>
          <a:endParaRPr lang="uk-UA"/>
        </a:p>
      </dgm:t>
    </dgm:pt>
    <dgm:pt modelId="{27506571-0D87-47A0-B676-3F4728276E2F}">
      <dgm:prSet/>
      <dgm:spPr/>
      <dgm:t>
        <a:bodyPr/>
        <a:lstStyle/>
        <a:p>
          <a:r>
            <a:rPr lang="uk-UA" dirty="0" smtClean="0"/>
            <a:t>аналізувати</a:t>
          </a:r>
          <a:endParaRPr lang="uk-UA" dirty="0"/>
        </a:p>
      </dgm:t>
    </dgm:pt>
    <dgm:pt modelId="{B5D0241D-A418-45AA-99D9-2CCA1DDD6FC3}" type="parTrans" cxnId="{1269BE55-140F-4630-AFCA-ADF70279BFD4}">
      <dgm:prSet/>
      <dgm:spPr/>
      <dgm:t>
        <a:bodyPr/>
        <a:lstStyle/>
        <a:p>
          <a:endParaRPr lang="uk-UA"/>
        </a:p>
      </dgm:t>
    </dgm:pt>
    <dgm:pt modelId="{C6A76F25-DADF-4332-8D74-AA0E177579BA}" type="sibTrans" cxnId="{1269BE55-140F-4630-AFCA-ADF70279BFD4}">
      <dgm:prSet/>
      <dgm:spPr/>
      <dgm:t>
        <a:bodyPr/>
        <a:lstStyle/>
        <a:p>
          <a:endParaRPr lang="uk-UA"/>
        </a:p>
      </dgm:t>
    </dgm:pt>
    <dgm:pt modelId="{ED43C351-B355-49AB-A357-326F2232A4C4}">
      <dgm:prSet/>
      <dgm:spPr/>
      <dgm:t>
        <a:bodyPr/>
        <a:lstStyle/>
        <a:p>
          <a:r>
            <a:rPr lang="uk-UA" dirty="0" smtClean="0"/>
            <a:t>оцінювати</a:t>
          </a:r>
          <a:endParaRPr lang="uk-UA" dirty="0"/>
        </a:p>
      </dgm:t>
    </dgm:pt>
    <dgm:pt modelId="{304E8577-2636-45CC-89C3-0026D085908F}" type="parTrans" cxnId="{DE9B10E2-D06B-4EC6-B0F5-00382949D929}">
      <dgm:prSet/>
      <dgm:spPr/>
      <dgm:t>
        <a:bodyPr/>
        <a:lstStyle/>
        <a:p>
          <a:endParaRPr lang="uk-UA"/>
        </a:p>
      </dgm:t>
    </dgm:pt>
    <dgm:pt modelId="{F353D185-3785-4FAC-909E-B21DA64FD4D2}" type="sibTrans" cxnId="{DE9B10E2-D06B-4EC6-B0F5-00382949D929}">
      <dgm:prSet/>
      <dgm:spPr/>
      <dgm:t>
        <a:bodyPr/>
        <a:lstStyle/>
        <a:p>
          <a:endParaRPr lang="uk-UA"/>
        </a:p>
      </dgm:t>
    </dgm:pt>
    <dgm:pt modelId="{3BDEAE91-72E6-4674-BCE2-924E4B84DFD4}">
      <dgm:prSet/>
      <dgm:spPr/>
      <dgm:t>
        <a:bodyPr/>
        <a:lstStyle/>
        <a:p>
          <a:r>
            <a:rPr lang="uk-UA" dirty="0" smtClean="0"/>
            <a:t>створювати</a:t>
          </a:r>
          <a:endParaRPr lang="uk-UA" dirty="0"/>
        </a:p>
      </dgm:t>
    </dgm:pt>
    <dgm:pt modelId="{D3ECCF32-C4D7-47EC-B84A-F81693E4CA24}" type="parTrans" cxnId="{E20E179D-2F91-4EE0-AB9A-20262B366B40}">
      <dgm:prSet/>
      <dgm:spPr/>
      <dgm:t>
        <a:bodyPr/>
        <a:lstStyle/>
        <a:p>
          <a:endParaRPr lang="uk-UA"/>
        </a:p>
      </dgm:t>
    </dgm:pt>
    <dgm:pt modelId="{1725278A-B77B-4573-805E-1ED429955BFE}" type="sibTrans" cxnId="{E20E179D-2F91-4EE0-AB9A-20262B366B40}">
      <dgm:prSet/>
      <dgm:spPr/>
      <dgm:t>
        <a:bodyPr/>
        <a:lstStyle/>
        <a:p>
          <a:endParaRPr lang="uk-UA"/>
        </a:p>
      </dgm:t>
    </dgm:pt>
    <dgm:pt modelId="{56AC16E3-37A0-4375-8FA0-B8392B82E867}" type="pres">
      <dgm:prSet presAssocID="{6568DEC6-AB6F-4A8B-9EBA-398AF3EAC89A}" presName="compositeShape" presStyleCnt="0">
        <dgm:presLayoutVars>
          <dgm:dir/>
          <dgm:resizeHandles/>
        </dgm:presLayoutVars>
      </dgm:prSet>
      <dgm:spPr/>
    </dgm:pt>
    <dgm:pt modelId="{C240461E-560C-465E-9AB3-CC5B0F04A244}" type="pres">
      <dgm:prSet presAssocID="{6568DEC6-AB6F-4A8B-9EBA-398AF3EAC89A}" presName="pyramid" presStyleLbl="node1" presStyleIdx="0" presStyleCnt="1"/>
      <dgm:spPr/>
    </dgm:pt>
    <dgm:pt modelId="{3984D0D8-C56D-403B-97AB-79F11652A102}" type="pres">
      <dgm:prSet presAssocID="{6568DEC6-AB6F-4A8B-9EBA-398AF3EAC89A}" presName="theList" presStyleCnt="0"/>
      <dgm:spPr/>
    </dgm:pt>
    <dgm:pt modelId="{5D8FCF5A-38E9-48FC-ABC7-937D748C7841}" type="pres">
      <dgm:prSet presAssocID="{3BDEAE91-72E6-4674-BCE2-924E4B84DFD4}" presName="aNode" presStyleLbl="fgAcc1" presStyleIdx="0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8B3AE74-5865-4E39-BB0B-87A33770F273}" type="pres">
      <dgm:prSet presAssocID="{3BDEAE91-72E6-4674-BCE2-924E4B84DFD4}" presName="aSpace" presStyleCnt="0"/>
      <dgm:spPr/>
    </dgm:pt>
    <dgm:pt modelId="{FE9DFBF8-7277-452E-895B-99037DAE360E}" type="pres">
      <dgm:prSet presAssocID="{ED43C351-B355-49AB-A357-326F2232A4C4}" presName="aNode" presStyleLbl="fgAcc1" presStyleIdx="1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3A9D4DC-1CF4-49F9-B2BB-4C496EA5CF67}" type="pres">
      <dgm:prSet presAssocID="{ED43C351-B355-49AB-A357-326F2232A4C4}" presName="aSpace" presStyleCnt="0"/>
      <dgm:spPr/>
    </dgm:pt>
    <dgm:pt modelId="{59DF4725-B3D6-4DDB-878D-2FFA7E100FFD}" type="pres">
      <dgm:prSet presAssocID="{27506571-0D87-47A0-B676-3F4728276E2F}" presName="aNode" presStyleLbl="fgAcc1" presStyleIdx="2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92A8F6C-63C3-4EA4-B7E9-C3C0EB6DCA0D}" type="pres">
      <dgm:prSet presAssocID="{27506571-0D87-47A0-B676-3F4728276E2F}" presName="aSpace" presStyleCnt="0"/>
      <dgm:spPr/>
    </dgm:pt>
    <dgm:pt modelId="{55B6E7D8-2FAC-4689-846B-954740E3613E}" type="pres">
      <dgm:prSet presAssocID="{2B8A372E-2F34-4882-A09B-46536463799A}" presName="aNode" presStyleLbl="fgAcc1" presStyleIdx="3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1F04987-467A-4FB5-B2FA-695DCD5D7C03}" type="pres">
      <dgm:prSet presAssocID="{2B8A372E-2F34-4882-A09B-46536463799A}" presName="aSpace" presStyleCnt="0"/>
      <dgm:spPr/>
    </dgm:pt>
    <dgm:pt modelId="{9F922F62-B5E7-47DB-BE06-D6B9D83A1AA4}" type="pres">
      <dgm:prSet presAssocID="{07B3EDE6-0770-4AB1-A13F-72C0AB48E85B}" presName="aNode" presStyleLbl="fgAcc1" presStyleIdx="4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6760345-BC70-4AFA-A203-0A50023DBFBE}" type="pres">
      <dgm:prSet presAssocID="{07B3EDE6-0770-4AB1-A13F-72C0AB48E85B}" presName="aSpace" presStyleCnt="0"/>
      <dgm:spPr/>
    </dgm:pt>
    <dgm:pt modelId="{65B0FA11-CED2-4890-8148-5C2029B57238}" type="pres">
      <dgm:prSet presAssocID="{02283FE5-BC92-45D5-852D-E6274CA921C8}" presName="aNode" presStyleLbl="fgAcc1" presStyleIdx="5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EEF5476-E5FE-4B26-BBAF-A6E151587F8A}" type="pres">
      <dgm:prSet presAssocID="{02283FE5-BC92-45D5-852D-E6274CA921C8}" presName="aSpace" presStyleCnt="0"/>
      <dgm:spPr/>
    </dgm:pt>
  </dgm:ptLst>
  <dgm:cxnLst>
    <dgm:cxn modelId="{C6CE9D58-9C68-48C2-853D-072123B53756}" type="presOf" srcId="{2B8A372E-2F34-4882-A09B-46536463799A}" destId="{55B6E7D8-2FAC-4689-846B-954740E3613E}" srcOrd="0" destOrd="0" presId="urn:microsoft.com/office/officeart/2005/8/layout/pyramid2"/>
    <dgm:cxn modelId="{CFA00B38-6A11-48D4-929A-723A3749B08C}" srcId="{6568DEC6-AB6F-4A8B-9EBA-398AF3EAC89A}" destId="{07B3EDE6-0770-4AB1-A13F-72C0AB48E85B}" srcOrd="4" destOrd="0" parTransId="{F4928539-94A4-4ED0-BD60-35097EBFA5F3}" sibTransId="{DD26ACF8-A009-4F16-BE85-FDAED1242913}"/>
    <dgm:cxn modelId="{7CA28108-37C2-41BF-BA7C-36485759D34E}" type="presOf" srcId="{6568DEC6-AB6F-4A8B-9EBA-398AF3EAC89A}" destId="{56AC16E3-37A0-4375-8FA0-B8392B82E867}" srcOrd="0" destOrd="0" presId="urn:microsoft.com/office/officeart/2005/8/layout/pyramid2"/>
    <dgm:cxn modelId="{C38DB271-F77A-4FE6-8CA2-8E2FCAD0B743}" srcId="{6568DEC6-AB6F-4A8B-9EBA-398AF3EAC89A}" destId="{2B8A372E-2F34-4882-A09B-46536463799A}" srcOrd="3" destOrd="0" parTransId="{7CBD91AA-16D7-40DA-B98E-E24EC514DB1C}" sibTransId="{C2E0EECE-3EDC-4036-A9CE-8E20834279F0}"/>
    <dgm:cxn modelId="{1269BE55-140F-4630-AFCA-ADF70279BFD4}" srcId="{6568DEC6-AB6F-4A8B-9EBA-398AF3EAC89A}" destId="{27506571-0D87-47A0-B676-3F4728276E2F}" srcOrd="2" destOrd="0" parTransId="{B5D0241D-A418-45AA-99D9-2CCA1DDD6FC3}" sibTransId="{C6A76F25-DADF-4332-8D74-AA0E177579BA}"/>
    <dgm:cxn modelId="{DE9B10E2-D06B-4EC6-B0F5-00382949D929}" srcId="{6568DEC6-AB6F-4A8B-9EBA-398AF3EAC89A}" destId="{ED43C351-B355-49AB-A357-326F2232A4C4}" srcOrd="1" destOrd="0" parTransId="{304E8577-2636-45CC-89C3-0026D085908F}" sibTransId="{F353D185-3785-4FAC-909E-B21DA64FD4D2}"/>
    <dgm:cxn modelId="{22507558-16DD-423A-8ECA-66E0D36D53FA}" type="presOf" srcId="{3BDEAE91-72E6-4674-BCE2-924E4B84DFD4}" destId="{5D8FCF5A-38E9-48FC-ABC7-937D748C7841}" srcOrd="0" destOrd="0" presId="urn:microsoft.com/office/officeart/2005/8/layout/pyramid2"/>
    <dgm:cxn modelId="{BB663771-7894-43C4-B345-4829D8A1AFBE}" srcId="{6568DEC6-AB6F-4A8B-9EBA-398AF3EAC89A}" destId="{02283FE5-BC92-45D5-852D-E6274CA921C8}" srcOrd="5" destOrd="0" parTransId="{852BE28C-C603-47F0-A53C-7501B11444EB}" sibTransId="{0EEEC612-FB59-4BEB-8FBA-062FA6F7AC13}"/>
    <dgm:cxn modelId="{34775A9B-C631-469D-8C2B-CAE1DA2E47D1}" type="presOf" srcId="{ED43C351-B355-49AB-A357-326F2232A4C4}" destId="{FE9DFBF8-7277-452E-895B-99037DAE360E}" srcOrd="0" destOrd="0" presId="urn:microsoft.com/office/officeart/2005/8/layout/pyramid2"/>
    <dgm:cxn modelId="{61BD9183-2A6A-43C4-887A-35219285661B}" type="presOf" srcId="{07B3EDE6-0770-4AB1-A13F-72C0AB48E85B}" destId="{9F922F62-B5E7-47DB-BE06-D6B9D83A1AA4}" srcOrd="0" destOrd="0" presId="urn:microsoft.com/office/officeart/2005/8/layout/pyramid2"/>
    <dgm:cxn modelId="{E20E179D-2F91-4EE0-AB9A-20262B366B40}" srcId="{6568DEC6-AB6F-4A8B-9EBA-398AF3EAC89A}" destId="{3BDEAE91-72E6-4674-BCE2-924E4B84DFD4}" srcOrd="0" destOrd="0" parTransId="{D3ECCF32-C4D7-47EC-B84A-F81693E4CA24}" sibTransId="{1725278A-B77B-4573-805E-1ED429955BFE}"/>
    <dgm:cxn modelId="{5A7E7840-A216-490A-904C-E75901AFD8A6}" type="presOf" srcId="{27506571-0D87-47A0-B676-3F4728276E2F}" destId="{59DF4725-B3D6-4DDB-878D-2FFA7E100FFD}" srcOrd="0" destOrd="0" presId="urn:microsoft.com/office/officeart/2005/8/layout/pyramid2"/>
    <dgm:cxn modelId="{793A5E3D-5481-4E03-A7E1-2652C1CDC02F}" type="presOf" srcId="{02283FE5-BC92-45D5-852D-E6274CA921C8}" destId="{65B0FA11-CED2-4890-8148-5C2029B57238}" srcOrd="0" destOrd="0" presId="urn:microsoft.com/office/officeart/2005/8/layout/pyramid2"/>
    <dgm:cxn modelId="{5CCE62D3-5EA4-4E31-AF59-591A93C06DCE}" type="presParOf" srcId="{56AC16E3-37A0-4375-8FA0-B8392B82E867}" destId="{C240461E-560C-465E-9AB3-CC5B0F04A244}" srcOrd="0" destOrd="0" presId="urn:microsoft.com/office/officeart/2005/8/layout/pyramid2"/>
    <dgm:cxn modelId="{E77C3726-ECC7-44CD-9A9A-3BCEDB323751}" type="presParOf" srcId="{56AC16E3-37A0-4375-8FA0-B8392B82E867}" destId="{3984D0D8-C56D-403B-97AB-79F11652A102}" srcOrd="1" destOrd="0" presId="urn:microsoft.com/office/officeart/2005/8/layout/pyramid2"/>
    <dgm:cxn modelId="{EE00A5A6-9FB3-4AB3-AA38-6117255E8DAD}" type="presParOf" srcId="{3984D0D8-C56D-403B-97AB-79F11652A102}" destId="{5D8FCF5A-38E9-48FC-ABC7-937D748C7841}" srcOrd="0" destOrd="0" presId="urn:microsoft.com/office/officeart/2005/8/layout/pyramid2"/>
    <dgm:cxn modelId="{F84F7AFD-0E93-44BC-AD09-4F6BCD67250B}" type="presParOf" srcId="{3984D0D8-C56D-403B-97AB-79F11652A102}" destId="{C8B3AE74-5865-4E39-BB0B-87A33770F273}" srcOrd="1" destOrd="0" presId="urn:microsoft.com/office/officeart/2005/8/layout/pyramid2"/>
    <dgm:cxn modelId="{A5503424-195B-42C2-8C58-5C80BAD8D735}" type="presParOf" srcId="{3984D0D8-C56D-403B-97AB-79F11652A102}" destId="{FE9DFBF8-7277-452E-895B-99037DAE360E}" srcOrd="2" destOrd="0" presId="urn:microsoft.com/office/officeart/2005/8/layout/pyramid2"/>
    <dgm:cxn modelId="{FCC93ADF-76FF-49AF-A436-261F85B9AB8C}" type="presParOf" srcId="{3984D0D8-C56D-403B-97AB-79F11652A102}" destId="{53A9D4DC-1CF4-49F9-B2BB-4C496EA5CF67}" srcOrd="3" destOrd="0" presId="urn:microsoft.com/office/officeart/2005/8/layout/pyramid2"/>
    <dgm:cxn modelId="{65B8366A-7E02-4BF7-AFD8-75A59298E0E6}" type="presParOf" srcId="{3984D0D8-C56D-403B-97AB-79F11652A102}" destId="{59DF4725-B3D6-4DDB-878D-2FFA7E100FFD}" srcOrd="4" destOrd="0" presId="urn:microsoft.com/office/officeart/2005/8/layout/pyramid2"/>
    <dgm:cxn modelId="{CE8B9E30-690B-4218-A16B-B544DE891B2A}" type="presParOf" srcId="{3984D0D8-C56D-403B-97AB-79F11652A102}" destId="{592A8F6C-63C3-4EA4-B7E9-C3C0EB6DCA0D}" srcOrd="5" destOrd="0" presId="urn:microsoft.com/office/officeart/2005/8/layout/pyramid2"/>
    <dgm:cxn modelId="{E77EFFFD-5FE3-497A-AF41-A2905C632255}" type="presParOf" srcId="{3984D0D8-C56D-403B-97AB-79F11652A102}" destId="{55B6E7D8-2FAC-4689-846B-954740E3613E}" srcOrd="6" destOrd="0" presId="urn:microsoft.com/office/officeart/2005/8/layout/pyramid2"/>
    <dgm:cxn modelId="{A979A0C2-DC81-4F51-813E-59C01AD7AAEB}" type="presParOf" srcId="{3984D0D8-C56D-403B-97AB-79F11652A102}" destId="{11F04987-467A-4FB5-B2FA-695DCD5D7C03}" srcOrd="7" destOrd="0" presId="urn:microsoft.com/office/officeart/2005/8/layout/pyramid2"/>
    <dgm:cxn modelId="{5381D68E-EAAA-414B-A86E-59F3F6CD5482}" type="presParOf" srcId="{3984D0D8-C56D-403B-97AB-79F11652A102}" destId="{9F922F62-B5E7-47DB-BE06-D6B9D83A1AA4}" srcOrd="8" destOrd="0" presId="urn:microsoft.com/office/officeart/2005/8/layout/pyramid2"/>
    <dgm:cxn modelId="{10F576EB-A446-453C-8281-E6927E652273}" type="presParOf" srcId="{3984D0D8-C56D-403B-97AB-79F11652A102}" destId="{06760345-BC70-4AFA-A203-0A50023DBFBE}" srcOrd="9" destOrd="0" presId="urn:microsoft.com/office/officeart/2005/8/layout/pyramid2"/>
    <dgm:cxn modelId="{A96B507E-B74D-45C2-9E06-8A390E8CCE90}" type="presParOf" srcId="{3984D0D8-C56D-403B-97AB-79F11652A102}" destId="{65B0FA11-CED2-4890-8148-5C2029B57238}" srcOrd="10" destOrd="0" presId="urn:microsoft.com/office/officeart/2005/8/layout/pyramid2"/>
    <dgm:cxn modelId="{0937C9FC-D300-49F6-86B2-B3E565AEE29D}" type="presParOf" srcId="{3984D0D8-C56D-403B-97AB-79F11652A102}" destId="{8EEF5476-E5FE-4B26-BBAF-A6E151587F8A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40461E-560C-465E-9AB3-CC5B0F04A244}">
      <dsp:nvSpPr>
        <dsp:cNvPr id="0" name=""/>
        <dsp:cNvSpPr/>
      </dsp:nvSpPr>
      <dsp:spPr>
        <a:xfrm>
          <a:off x="605128" y="0"/>
          <a:ext cx="4248472" cy="4248472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8FCF5A-38E9-48FC-ABC7-937D748C7841}">
      <dsp:nvSpPr>
        <dsp:cNvPr id="0" name=""/>
        <dsp:cNvSpPr/>
      </dsp:nvSpPr>
      <dsp:spPr>
        <a:xfrm>
          <a:off x="2729364" y="427129"/>
          <a:ext cx="2761506" cy="50284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створювати</a:t>
          </a:r>
          <a:endParaRPr lang="uk-UA" sz="2100" kern="1200" dirty="0"/>
        </a:p>
      </dsp:txBody>
      <dsp:txXfrm>
        <a:off x="2753911" y="451676"/>
        <a:ext cx="2712412" cy="453752"/>
      </dsp:txXfrm>
    </dsp:sp>
    <dsp:sp modelId="{FE9DFBF8-7277-452E-895B-99037DAE360E}">
      <dsp:nvSpPr>
        <dsp:cNvPr id="0" name=""/>
        <dsp:cNvSpPr/>
      </dsp:nvSpPr>
      <dsp:spPr>
        <a:xfrm>
          <a:off x="2729364" y="992831"/>
          <a:ext cx="2761506" cy="50284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1986775"/>
              <a:satOff val="7962"/>
              <a:lumOff val="17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оцінювати</a:t>
          </a:r>
          <a:endParaRPr lang="uk-UA" sz="2100" kern="1200" dirty="0"/>
        </a:p>
      </dsp:txBody>
      <dsp:txXfrm>
        <a:off x="2753911" y="1017378"/>
        <a:ext cx="2712412" cy="453752"/>
      </dsp:txXfrm>
    </dsp:sp>
    <dsp:sp modelId="{59DF4725-B3D6-4DDB-878D-2FFA7E100FFD}">
      <dsp:nvSpPr>
        <dsp:cNvPr id="0" name=""/>
        <dsp:cNvSpPr/>
      </dsp:nvSpPr>
      <dsp:spPr>
        <a:xfrm>
          <a:off x="2729364" y="1558533"/>
          <a:ext cx="2761506" cy="50284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3973551"/>
              <a:satOff val="15924"/>
              <a:lumOff val="34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аналізувати</a:t>
          </a:r>
          <a:endParaRPr lang="uk-UA" sz="2100" kern="1200" dirty="0"/>
        </a:p>
      </dsp:txBody>
      <dsp:txXfrm>
        <a:off x="2753911" y="1583080"/>
        <a:ext cx="2712412" cy="453752"/>
      </dsp:txXfrm>
    </dsp:sp>
    <dsp:sp modelId="{55B6E7D8-2FAC-4689-846B-954740E3613E}">
      <dsp:nvSpPr>
        <dsp:cNvPr id="0" name=""/>
        <dsp:cNvSpPr/>
      </dsp:nvSpPr>
      <dsp:spPr>
        <a:xfrm>
          <a:off x="2729364" y="2124235"/>
          <a:ext cx="2761506" cy="50284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5960326"/>
              <a:satOff val="23887"/>
              <a:lumOff val="51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застосовувати</a:t>
          </a:r>
          <a:endParaRPr lang="uk-UA" sz="2100" kern="1200" dirty="0"/>
        </a:p>
      </dsp:txBody>
      <dsp:txXfrm>
        <a:off x="2753911" y="2148782"/>
        <a:ext cx="2712412" cy="453752"/>
      </dsp:txXfrm>
    </dsp:sp>
    <dsp:sp modelId="{9F922F62-B5E7-47DB-BE06-D6B9D83A1AA4}">
      <dsp:nvSpPr>
        <dsp:cNvPr id="0" name=""/>
        <dsp:cNvSpPr/>
      </dsp:nvSpPr>
      <dsp:spPr>
        <a:xfrm>
          <a:off x="2729364" y="2689938"/>
          <a:ext cx="2761506" cy="50284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7947101"/>
              <a:satOff val="31849"/>
              <a:lumOff val="69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розуміти</a:t>
          </a:r>
          <a:endParaRPr lang="uk-UA" sz="2100" kern="1200" dirty="0"/>
        </a:p>
      </dsp:txBody>
      <dsp:txXfrm>
        <a:off x="2753911" y="2714485"/>
        <a:ext cx="2712412" cy="453752"/>
      </dsp:txXfrm>
    </dsp:sp>
    <dsp:sp modelId="{65B0FA11-CED2-4890-8148-5C2029B57238}">
      <dsp:nvSpPr>
        <dsp:cNvPr id="0" name=""/>
        <dsp:cNvSpPr/>
      </dsp:nvSpPr>
      <dsp:spPr>
        <a:xfrm>
          <a:off x="2729364" y="3255640"/>
          <a:ext cx="2761506" cy="50284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пам’ятати</a:t>
          </a:r>
          <a:endParaRPr lang="uk-UA" sz="2100" kern="1200" dirty="0"/>
        </a:p>
      </dsp:txBody>
      <dsp:txXfrm>
        <a:off x="2753911" y="3280187"/>
        <a:ext cx="2712412" cy="4537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3D22F-F34D-4997-8FAB-03B6F34BBE22}" type="datetimeFigureOut">
              <a:rPr lang="uk-UA" smtClean="0"/>
              <a:t>03.03.2018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A380C-6933-4EBF-BF63-1E4E704577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7477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659C8B-90A2-43A5-89C8-CBCE6FBB849B}" type="slidenum">
              <a:rPr lang="uk-UA" smtClean="0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9350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659C8B-90A2-43A5-89C8-CBCE6FBB849B}" type="slidenum">
              <a:rPr lang="uk-UA" smtClean="0"/>
              <a:t>31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58071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659C8B-90A2-43A5-89C8-CBCE6FBB849B}" type="slidenum">
              <a:rPr lang="uk-UA" smtClean="0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2984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659C8B-90A2-43A5-89C8-CBCE6FBB849B}" type="slidenum">
              <a:rPr lang="uk-UA" smtClean="0"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4969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659C8B-90A2-43A5-89C8-CBCE6FBB849B}" type="slidenum">
              <a:rPr lang="uk-UA" smtClean="0"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2833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659C8B-90A2-43A5-89C8-CBCE6FBB849B}" type="slidenum">
              <a:rPr lang="uk-UA" smtClean="0"/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59286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659C8B-90A2-43A5-89C8-CBCE6FBB849B}" type="slidenum">
              <a:rPr lang="uk-UA" smtClean="0"/>
              <a:t>24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1830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659C8B-90A2-43A5-89C8-CBCE6FBB849B}" type="slidenum">
              <a:rPr lang="uk-UA" smtClean="0"/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30898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659C8B-90A2-43A5-89C8-CBCE6FBB849B}" type="slidenum">
              <a:rPr lang="uk-UA" smtClean="0"/>
              <a:t>26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676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659C8B-90A2-43A5-89C8-CBCE6FBB849B}" type="slidenum">
              <a:rPr lang="uk-UA" smtClean="0"/>
              <a:t>27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9771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B8189-046C-4085-9411-CAB44AB64F51}" type="datetimeFigureOut">
              <a:rPr lang="uk-UA" smtClean="0"/>
              <a:t>03.03.2018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0F2B2-D211-4A8C-A0B5-AF527F746DD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2270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B8189-046C-4085-9411-CAB44AB64F51}" type="datetimeFigureOut">
              <a:rPr lang="uk-UA" smtClean="0"/>
              <a:t>03.03.2018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0F2B2-D211-4A8C-A0B5-AF527F746DD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4807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B8189-046C-4085-9411-CAB44AB64F51}" type="datetimeFigureOut">
              <a:rPr lang="uk-UA" smtClean="0"/>
              <a:t>03.03.2018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0F2B2-D211-4A8C-A0B5-AF527F746DD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1125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B8189-046C-4085-9411-CAB44AB64F51}" type="datetimeFigureOut">
              <a:rPr lang="uk-UA" smtClean="0"/>
              <a:t>03.03.2018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0F2B2-D211-4A8C-A0B5-AF527F746DD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4558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B8189-046C-4085-9411-CAB44AB64F51}" type="datetimeFigureOut">
              <a:rPr lang="uk-UA" smtClean="0"/>
              <a:t>03.03.2018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0F2B2-D211-4A8C-A0B5-AF527F746DD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5007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B8189-046C-4085-9411-CAB44AB64F51}" type="datetimeFigureOut">
              <a:rPr lang="uk-UA" smtClean="0"/>
              <a:t>03.03.2018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0F2B2-D211-4A8C-A0B5-AF527F746DD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8246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B8189-046C-4085-9411-CAB44AB64F51}" type="datetimeFigureOut">
              <a:rPr lang="uk-UA" smtClean="0"/>
              <a:t>03.03.2018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0F2B2-D211-4A8C-A0B5-AF527F746DD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79340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B8189-046C-4085-9411-CAB44AB64F51}" type="datetimeFigureOut">
              <a:rPr lang="uk-UA" smtClean="0"/>
              <a:t>03.03.2018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0F2B2-D211-4A8C-A0B5-AF527F746DD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3235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B8189-046C-4085-9411-CAB44AB64F51}" type="datetimeFigureOut">
              <a:rPr lang="uk-UA" smtClean="0"/>
              <a:t>03.03.2018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0F2B2-D211-4A8C-A0B5-AF527F746DD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6119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B8189-046C-4085-9411-CAB44AB64F51}" type="datetimeFigureOut">
              <a:rPr lang="uk-UA" smtClean="0"/>
              <a:t>03.03.2018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0F2B2-D211-4A8C-A0B5-AF527F746DD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8437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B8189-046C-4085-9411-CAB44AB64F51}" type="datetimeFigureOut">
              <a:rPr lang="uk-UA" smtClean="0"/>
              <a:t>03.03.2018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0F2B2-D211-4A8C-A0B5-AF527F746DD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4692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B8189-046C-4085-9411-CAB44AB64F51}" type="datetimeFigureOut">
              <a:rPr lang="uk-UA" smtClean="0"/>
              <a:t>03.03.2018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0F2B2-D211-4A8C-A0B5-AF527F746DD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2510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3.jpe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hyperlink" Target="http://commons.wikimedia.org/wiki/File:Picswiss_VD-46-57.jpg?uselang=ru" TargetMode="Externa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hyperlink" Target="http://commons.wikimedia.org/wiki/File:Baron_Pierre_de_Coubertin.jpg?uselang=ru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school142.dnepredu.com/uk/site/shkola-kubertena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coubertin.org/pages/en/news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lympic.org/olympic-values-and-education-progra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&amp;Kcy;&amp;acy;&amp;rcy;&amp;tcy;&amp;icy;&amp;ncy;&amp;kcy;&amp;icy; &amp;pcy;&amp;ocy; &amp;zcy;&amp;acy;&amp;pcy;&amp;rcy;&amp;ocy;&amp;scy;&amp;ucy; &amp;fcy;&amp;ocy;&amp;ncy; &amp;gcy;&amp;ocy;&amp;lcy;&amp;ucy;&amp;bcy;&amp;ocy;&amp;jcy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17"/>
          <a:stretch/>
        </p:blipFill>
        <p:spPr bwMode="auto">
          <a:xfrm flipV="1">
            <a:off x="-408" y="0"/>
            <a:ext cx="9144000" cy="52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59" y="75620"/>
            <a:ext cx="1401483" cy="6089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475655" y="49848"/>
            <a:ext cx="7632849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cap="all" dirty="0" err="1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Володар</a:t>
            </a:r>
            <a:r>
              <a:rPr lang="ru-RU" sz="3200" b="1" cap="all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3200" b="1" cap="all" dirty="0" err="1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олімпійських</a:t>
            </a:r>
            <a:r>
              <a:rPr lang="ru-RU" sz="3200" b="1" cap="all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3200" b="1" cap="all" dirty="0" err="1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кілець</a:t>
            </a:r>
            <a:endParaRPr lang="ru-RU" sz="3200" b="1" cap="all" dirty="0" smtClean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120081" y="1714188"/>
            <a:ext cx="8916415" cy="33912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128" y="3114670"/>
            <a:ext cx="1985143" cy="19778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72" y="3003798"/>
            <a:ext cx="2895057" cy="208444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7844" y="776746"/>
            <a:ext cx="56300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cap="all" dirty="0" err="1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П’єр</a:t>
            </a:r>
            <a:r>
              <a:rPr lang="ru-RU" sz="4400" b="1" cap="all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де </a:t>
            </a:r>
            <a:r>
              <a:rPr lang="ru-RU" sz="4400" b="1" cap="all" dirty="0" err="1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кубертен</a:t>
            </a:r>
            <a:endParaRPr lang="ru-RU" sz="4400" b="1" cap="all" dirty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6" y="1413737"/>
            <a:ext cx="4183381" cy="2028938"/>
          </a:xfrm>
          <a:prstGeom prst="rect">
            <a:avLst/>
          </a:prstGeom>
        </p:spPr>
      </p:pic>
      <p:pic>
        <p:nvPicPr>
          <p:cNvPr id="10" name="Picture 6" descr="&amp;Kcy;&amp;acy;&amp;rcy;&amp;tcy;&amp;icy;&amp;ncy;&amp;kcy;&amp;icy; &amp;pcy;&amp;ocy; &amp;zcy;&amp;acy;&amp;pcy;&amp;rcy;&amp;ocy;&amp;scy;&amp;ucy; &amp;kcy;&amp;ucy;&amp;bcy;&amp;iecy;&amp;rcy;&amp;tcy;&amp;iecy;&amp;ncy;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6" r="19042"/>
          <a:stretch/>
        </p:blipFill>
        <p:spPr bwMode="auto">
          <a:xfrm rot="824406">
            <a:off x="5473481" y="856662"/>
            <a:ext cx="3212291" cy="39465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3915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Kcy;&amp;acy;&amp;rcy;&amp;tcy;&amp;icy;&amp;ncy;&amp;kcy;&amp;icy; &amp;pcy;&amp;ocy; &amp;zcy;&amp;acy;&amp;pcy;&amp;rcy;&amp;ocy;&amp;scy;&amp;ucy; &amp;fcy;&amp;ocy;&amp;ncy; &amp;gcy;&amp;ocy;&amp;lcy;&amp;ucy;&amp;bcy;&amp;ocy;&amp;jcy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17"/>
          <a:stretch/>
        </p:blipFill>
        <p:spPr bwMode="auto">
          <a:xfrm flipV="1">
            <a:off x="-408" y="0"/>
            <a:ext cx="9144000" cy="52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78" y="144186"/>
            <a:ext cx="2388702" cy="1037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347864" y="144186"/>
            <a:ext cx="5526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all" dirty="0" err="1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П’єр</a:t>
            </a:r>
            <a:r>
              <a:rPr lang="ru-RU" sz="3600" b="1" cap="all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де </a:t>
            </a:r>
            <a:r>
              <a:rPr lang="ru-RU" sz="3600" b="1" cap="all" dirty="0" err="1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кубертен</a:t>
            </a:r>
            <a:endParaRPr lang="ru-RU" sz="3600" b="1" cap="all" dirty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292" name="Picture 4" descr="&amp;Kcy;&amp;acy;&amp;rcy;&amp;tcy;&amp;icy;&amp;ncy;&amp;kcy;&amp;icy; &amp;pcy;&amp;ocy; &amp;zcy;&amp;acy;&amp;pcy;&amp;rcy;&amp;ocy;&amp;scy;&amp;ucy; &amp;pcy;&amp;iecy;&amp;rcy;&amp;shcy;&amp;acy; &amp;scy;&amp;vcy;&amp;iukcy;&amp;tcy;&amp;ocy;&amp;vcy;&amp;acy; &amp;vcy;&amp;iukcy;&amp;jcy;&amp;ncy;&amp;acy; &amp;fcy;&amp;rcy;&amp;acy;&amp;ncy;&amp;tscy;&amp;iukcy;&amp;yacy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59" y="1919635"/>
            <a:ext cx="4386941" cy="31308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12" name="Прямоугольник 11"/>
          <p:cNvSpPr/>
          <p:nvPr/>
        </p:nvSpPr>
        <p:spPr>
          <a:xfrm>
            <a:off x="190591" y="843558"/>
            <a:ext cx="89135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В 1916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році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під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час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Першої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Світової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війни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Кубертен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відправився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фронт, де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приєднався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до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Французької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армії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Він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не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міг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та і не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вважав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за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можливе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залишатися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посту</a:t>
            </a:r>
            <a:endParaRPr lang="ru-RU" sz="2000" b="1" dirty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09917" y="1779662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президента МОК. </a:t>
            </a:r>
          </a:p>
          <a:p>
            <a:pPr algn="ctr"/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Кубертен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наполіг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передачі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повноважень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одному з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членів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комітету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Годфруа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де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Блоне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як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представникові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нейтральної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Швейцарії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algn="ctr"/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Після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закінчення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війни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1919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році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Кубертен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знову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очолив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Міжнародний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лімпійський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омітет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2000" b="1" dirty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38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Kcy;&amp;acy;&amp;rcy;&amp;tcy;&amp;icy;&amp;ncy;&amp;kcy;&amp;icy; &amp;pcy;&amp;ocy; &amp;zcy;&amp;acy;&amp;pcy;&amp;rcy;&amp;ocy;&amp;scy;&amp;ucy; &amp;fcy;&amp;ocy;&amp;ncy; &amp;gcy;&amp;ocy;&amp;lcy;&amp;ucy;&amp;bcy;&amp;ocy;&amp;jcy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17"/>
          <a:stretch/>
        </p:blipFill>
        <p:spPr bwMode="auto">
          <a:xfrm flipV="1">
            <a:off x="-408" y="0"/>
            <a:ext cx="9144000" cy="52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78" y="144186"/>
            <a:ext cx="2388702" cy="1037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347864" y="144186"/>
            <a:ext cx="5526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all" dirty="0" err="1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П’єр</a:t>
            </a:r>
            <a:r>
              <a:rPr lang="ru-RU" sz="3600" b="1" cap="all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де </a:t>
            </a:r>
            <a:r>
              <a:rPr lang="ru-RU" sz="3600" b="1" cap="all" dirty="0" err="1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кубертен</a:t>
            </a:r>
            <a:endParaRPr lang="ru-RU" sz="3600" b="1" cap="all" dirty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43808" y="771550"/>
            <a:ext cx="61926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 1925 року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П'єр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де Кубертен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залишався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Почесним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Президентом МОК до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кінця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життя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ctr"/>
            <a:endParaRPr lang="ru-RU" sz="2000" b="1" dirty="0" smtClean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Він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помер 2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вересня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1937 року в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Женеві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Швейцарія</a:t>
            </a:r>
            <a:r>
              <a:rPr lang="ru-RU" sz="20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під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час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прогулянки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женевському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парку Ля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Гранж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та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був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похований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Лозанні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Швейцарія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—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місті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де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знаходиться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штаб-квартира МОК.</a:t>
            </a:r>
          </a:p>
          <a:p>
            <a:pPr algn="ctr"/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</a:t>
            </a:r>
            <a:r>
              <a:rPr lang="ru-RU" sz="20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заповітом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П'єра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де Кубертена, </a:t>
            </a:r>
            <a:r>
              <a:rPr lang="ru-RU" sz="20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його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серце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було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поховане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окремо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в </a:t>
            </a:r>
            <a:r>
              <a:rPr lang="ru-RU" sz="20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монументі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біля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руїн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древньої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Олімпії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на </a:t>
            </a:r>
            <a:r>
              <a:rPr lang="ru-RU" sz="20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батьківщині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Ігор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20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4" descr="http://upload.wikimedia.org/wikipedia/commons/thumb/d/d0/Picswiss_VD-46-57.jpg/200px-Picswiss_VD-46-57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45" y="1419622"/>
            <a:ext cx="2438539" cy="3523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2843808" y="4789071"/>
            <a:ext cx="36684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uk-UA" sz="1400" b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Пам’ятник</a:t>
            </a:r>
            <a:r>
              <a:rPr lang="ru-RU" altLang="uk-UA" sz="14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1400" b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П’єру</a:t>
            </a:r>
            <a:r>
              <a:rPr lang="ru-RU" altLang="uk-UA" sz="14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 Кубертену в </a:t>
            </a:r>
            <a:r>
              <a:rPr lang="ru-RU" altLang="uk-UA" sz="1400" b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Лозанні</a:t>
            </a:r>
            <a:endParaRPr lang="ru-RU" altLang="uk-UA" sz="14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26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Kcy;&amp;acy;&amp;rcy;&amp;tcy;&amp;icy;&amp;ncy;&amp;kcy;&amp;icy; &amp;pcy;&amp;ocy; &amp;zcy;&amp;acy;&amp;pcy;&amp;rcy;&amp;ocy;&amp;scy;&amp;ucy; &amp;fcy;&amp;ocy;&amp;ncy; &amp;gcy;&amp;ocy;&amp;lcy;&amp;ucy;&amp;bcy;&amp;ocy;&amp;jcy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17"/>
          <a:stretch/>
        </p:blipFill>
        <p:spPr bwMode="auto">
          <a:xfrm flipV="1">
            <a:off x="-408" y="0"/>
            <a:ext cx="9144000" cy="52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78" y="144186"/>
            <a:ext cx="2388702" cy="1037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347864" y="144186"/>
            <a:ext cx="5526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all" dirty="0" err="1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П’єр</a:t>
            </a:r>
            <a:r>
              <a:rPr lang="ru-RU" sz="3600" b="1" cap="all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де </a:t>
            </a:r>
            <a:r>
              <a:rPr lang="ru-RU" sz="3600" b="1" cap="all" dirty="0" err="1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кубертен</a:t>
            </a:r>
            <a:endParaRPr lang="ru-RU" sz="3600" b="1" cap="all" dirty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87824" y="854586"/>
            <a:ext cx="60486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Парижі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іменем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П'єра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де Кубертена назвали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стадіон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ctr"/>
            <a:endParaRPr lang="ru-RU" sz="2000" b="1" dirty="0" smtClean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У 1964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році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заснували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Медаль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П'єра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де Кубертена </a:t>
            </a:r>
            <a:r>
              <a:rPr lang="en-US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—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особлива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відзнака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Міжнародного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олімпійського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комітету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одна з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найпочесніших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нагород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якої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може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бути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удостоєний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учасник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Олімпійських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ігор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ctr"/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Міжнародний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приз за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чесну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гру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П'єра де Кубертена,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який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щорічно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вручає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Міжнародний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комітет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Play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багатьма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спортсменами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визнається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ціннішим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за золоту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олімпійську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медаль</a:t>
            </a:r>
          </a:p>
        </p:txBody>
      </p:sp>
      <p:pic>
        <p:nvPicPr>
          <p:cNvPr id="7" name="Picture 2" descr="&amp;Kcy;&amp;acy;&amp;rcy;&amp;tcy;&amp;icy;&amp;ncy;&amp;kcy;&amp;icy; &amp;pcy;&amp;ocy; &amp;zcy;&amp;acy;&amp;pcy;&amp;rcy;&amp;ocy;&amp;scy;&amp;ucy; &amp;Pcy;&amp;iecy;&amp;rcy;&amp;shcy;&amp;acy; &amp;scy;&amp;vcy;&amp;iukcy;&amp;tcy;&amp;ocy;&amp;vcy;&amp;acy; &amp;kcy;&amp;ucy;&amp;bcy;&amp;iecy;&amp;rcy;&amp;tcy;&amp;iecy;&amp;ncy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10" y="1491630"/>
            <a:ext cx="2719806" cy="34989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1268" name="Picture 4" descr="&amp;Kcy;&amp;acy;&amp;rcy;&amp;tcy;&amp;icy;&amp;ncy;&amp;kcy;&amp;icy; &amp;pcy;&amp;ocy; &amp;zcy;&amp;acy;&amp;pcy;&amp;rcy;&amp;ocy;&amp;scy;&amp;ucy; &amp;fcy;&amp;ecy;&amp;jcy;&amp;rcy; &amp;pcy;&amp;lcy;&amp;iecy;&amp;jcy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7614"/>
            <a:ext cx="1060139" cy="106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11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Kcy;&amp;acy;&amp;rcy;&amp;tcy;&amp;icy;&amp;ncy;&amp;kcy;&amp;icy; &amp;pcy;&amp;ocy; &amp;zcy;&amp;acy;&amp;pcy;&amp;rcy;&amp;ocy;&amp;scy;&amp;ucy; &amp;fcy;&amp;ocy;&amp;ncy; &amp;gcy;&amp;ocy;&amp;lcy;&amp;ucy;&amp;bcy;&amp;ocy;&amp;jcy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17"/>
          <a:stretch/>
        </p:blipFill>
        <p:spPr bwMode="auto">
          <a:xfrm flipV="1">
            <a:off x="-408" y="0"/>
            <a:ext cx="9144000" cy="52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78" y="144186"/>
            <a:ext cx="2388702" cy="1037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347864" y="144186"/>
            <a:ext cx="5526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all" dirty="0" err="1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П’єр</a:t>
            </a:r>
            <a:r>
              <a:rPr lang="ru-RU" sz="3600" b="1" cap="all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де </a:t>
            </a:r>
            <a:r>
              <a:rPr lang="ru-RU" sz="3600" b="1" cap="all" dirty="0" err="1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кубертен</a:t>
            </a:r>
            <a:endParaRPr lang="ru-RU" sz="3600" b="1" cap="all" dirty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43808" y="1673389"/>
            <a:ext cx="61926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 1967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році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Міжнародний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Олімпійський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комітет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прийняв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рішення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вважати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23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червня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Міжнародним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Олімпійським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днем,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саме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цей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день створили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Міжнародний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Олімпійський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Комітет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після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того як барон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П'єр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де Кубертен представив свою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доповідь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про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відродження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олімпійського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руху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1266" name="Picture 2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91630"/>
            <a:ext cx="2498192" cy="35078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5178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Kcy;&amp;acy;&amp;rcy;&amp;tcy;&amp;icy;&amp;ncy;&amp;kcy;&amp;icy; &amp;pcy;&amp;ocy; &amp;zcy;&amp;acy;&amp;pcy;&amp;rcy;&amp;ocy;&amp;scy;&amp;ucy; &amp;fcy;&amp;ocy;&amp;ncy; &amp;gcy;&amp;ocy;&amp;lcy;&amp;ucy;&amp;bcy;&amp;ocy;&amp;jcy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17"/>
          <a:stretch/>
        </p:blipFill>
        <p:spPr bwMode="auto">
          <a:xfrm flipV="1">
            <a:off x="-408" y="0"/>
            <a:ext cx="9144000" cy="52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78" y="144186"/>
            <a:ext cx="2388702" cy="1037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347864" y="144186"/>
            <a:ext cx="5526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all" dirty="0" err="1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П’єр</a:t>
            </a:r>
            <a:r>
              <a:rPr lang="ru-RU" sz="3600" b="1" cap="all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де </a:t>
            </a:r>
            <a:r>
              <a:rPr lang="ru-RU" sz="3600" b="1" cap="all" dirty="0" err="1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кубертен</a:t>
            </a:r>
            <a:endParaRPr lang="ru-RU" sz="3600" b="1" cap="all" dirty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355976" y="809438"/>
            <a:ext cx="47876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Ідеолог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олімпійського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руху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П’єр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де Кубертен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бачив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спорт з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усіх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боків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та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навіть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більше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саме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життя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він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розглядав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через призму спорту та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постійного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самовдосконалення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ctr"/>
            <a:r>
              <a:rPr lang="ru-RU" sz="20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Принципи</a:t>
            </a:r>
            <a:r>
              <a:rPr lang="ru-RU" sz="20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проведення</a:t>
            </a:r>
            <a:r>
              <a:rPr lang="ru-RU" sz="20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Олімпійських</a:t>
            </a:r>
            <a:r>
              <a:rPr lang="ru-RU" sz="20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ігор</a:t>
            </a:r>
            <a:r>
              <a:rPr lang="ru-RU" sz="20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Стародавньої</a:t>
            </a:r>
            <a:r>
              <a:rPr lang="ru-RU" sz="20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Греції</a:t>
            </a:r>
            <a:r>
              <a:rPr lang="ru-RU" sz="20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стали основою для </a:t>
            </a:r>
            <a:r>
              <a:rPr lang="ru-RU" sz="20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Олімпійських</a:t>
            </a:r>
            <a:r>
              <a:rPr lang="ru-RU" sz="20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ігор</a:t>
            </a:r>
            <a:r>
              <a:rPr lang="ru-RU" sz="20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сучасності</a:t>
            </a:r>
            <a:r>
              <a:rPr lang="ru-RU" sz="20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ctr"/>
            <a:endParaRPr lang="ru-RU" sz="2000" b="1" dirty="0" smtClean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000" b="1" dirty="0" smtClean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Картинки по запросу куберте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41685"/>
            <a:ext cx="4124325" cy="23526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-144016" y="3804885"/>
            <a:ext cx="93965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0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Агоністика</a:t>
            </a:r>
            <a:r>
              <a:rPr lang="ru-RU" sz="20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принцип </a:t>
            </a:r>
            <a:r>
              <a:rPr lang="ru-RU" sz="2000" b="1" dirty="0" err="1" smtClean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змагальності</a:t>
            </a:r>
            <a:r>
              <a:rPr lang="ru-RU" sz="2000" b="1" dirty="0" smtClean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ctr"/>
            <a:r>
              <a:rPr lang="ru-RU" sz="2000" b="1" dirty="0" err="1" smtClean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Калокагатія</a:t>
            </a:r>
            <a:r>
              <a:rPr lang="ru-RU" sz="2000" b="1" dirty="0" smtClean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ru-RU" sz="20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поєднання</a:t>
            </a:r>
            <a:r>
              <a:rPr lang="ru-RU" sz="20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внутрішньої</a:t>
            </a:r>
            <a:r>
              <a:rPr lang="ru-RU" sz="20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та </a:t>
            </a:r>
            <a:r>
              <a:rPr lang="ru-RU" sz="20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зовнішньої</a:t>
            </a:r>
            <a:r>
              <a:rPr lang="ru-RU" sz="20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краси</a:t>
            </a:r>
            <a:r>
              <a:rPr lang="ru-RU" sz="20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людини</a:t>
            </a:r>
            <a:r>
              <a:rPr lang="ru-RU" sz="20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ctr"/>
            <a:r>
              <a:rPr lang="ru-RU" sz="20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Чесна</a:t>
            </a:r>
            <a:r>
              <a:rPr lang="ru-RU" sz="20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</a:t>
            </a:r>
            <a:endParaRPr lang="ru-RU" sz="2000" b="1" dirty="0">
              <a:solidFill>
                <a:srgbClr val="008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60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&amp;Kcy;&amp;acy;&amp;rcy;&amp;tcy;&amp;icy;&amp;ncy;&amp;kcy;&amp;icy; &amp;pcy;&amp;ocy; &amp;zcy;&amp;acy;&amp;pcy;&amp;rcy;&amp;ocy;&amp;scy;&amp;ucy; &amp;fcy;&amp;ocy;&amp;ncy; &amp;gcy;&amp;ocy;&amp;lcy;&amp;ucy;&amp;bcy;&amp;ocy;&amp;jcy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17"/>
          <a:stretch/>
        </p:blipFill>
        <p:spPr bwMode="auto">
          <a:xfrm flipV="1">
            <a:off x="-408" y="0"/>
            <a:ext cx="9144000" cy="52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78" y="144186"/>
            <a:ext cx="2388702" cy="1037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347864" y="144186"/>
            <a:ext cx="5526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all" dirty="0" err="1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П’єр</a:t>
            </a:r>
            <a:r>
              <a:rPr lang="ru-RU" sz="3600" b="1" cap="all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де </a:t>
            </a:r>
            <a:r>
              <a:rPr lang="ru-RU" sz="3600" b="1" cap="all" dirty="0" err="1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кубертен</a:t>
            </a:r>
            <a:endParaRPr lang="ru-RU" sz="3600" b="1" cap="all" dirty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54370" y="987574"/>
            <a:ext cx="6089222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Екехірія</a:t>
            </a:r>
            <a:endParaRPr lang="ru-RU" sz="4000" b="1" dirty="0" smtClean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000" b="1" dirty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36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Перемир’я</a:t>
            </a:r>
            <a:r>
              <a:rPr lang="ru-RU" sz="36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000" b="1" dirty="0" smtClean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час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проведення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Олімпійських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ігор</a:t>
            </a:r>
            <a:endParaRPr lang="ru-RU" sz="2000" b="1" dirty="0" smtClean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000" b="1" dirty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сучасних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Олімпійських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іграх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ідеї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миру та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мирних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змагань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рівних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прав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спортсменів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різних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країн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різного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кольору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шкіри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різного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віросповідання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тощо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є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домінуючими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91631"/>
            <a:ext cx="2958131" cy="3651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736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Kcy;&amp;acy;&amp;rcy;&amp;tcy;&amp;icy;&amp;ncy;&amp;kcy;&amp;icy; &amp;pcy;&amp;ocy; &amp;zcy;&amp;acy;&amp;pcy;&amp;rcy;&amp;ocy;&amp;scy;&amp;ucy; &amp;fcy;&amp;ocy;&amp;ncy; &amp;gcy;&amp;ocy;&amp;lcy;&amp;ucy;&amp;bcy;&amp;ocy;&amp;jcy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17"/>
          <a:stretch/>
        </p:blipFill>
        <p:spPr bwMode="auto">
          <a:xfrm flipV="1">
            <a:off x="-408" y="-32987"/>
            <a:ext cx="9144000" cy="52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78" y="144186"/>
            <a:ext cx="2388702" cy="1037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347864" y="144186"/>
            <a:ext cx="5526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all" dirty="0" err="1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П’єр</a:t>
            </a:r>
            <a:r>
              <a:rPr lang="ru-RU" sz="3600" b="1" cap="all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де </a:t>
            </a:r>
            <a:r>
              <a:rPr lang="ru-RU" sz="3600" b="1" cap="all" dirty="0" err="1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кубертен</a:t>
            </a:r>
            <a:endParaRPr lang="ru-RU" sz="3600" b="1" cap="all" dirty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43808" y="771550"/>
            <a:ext cx="619268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Концепція</a:t>
            </a:r>
            <a:r>
              <a:rPr lang="ru-RU" sz="24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олімпізму</a:t>
            </a:r>
          </a:p>
          <a:p>
            <a:pPr algn="ctr"/>
            <a:endParaRPr lang="ru-RU" sz="1200" b="1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«Олімпізм </a:t>
            </a:r>
            <a:r>
              <a:rPr lang="ru-RU" sz="24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являє</a:t>
            </a:r>
            <a:r>
              <a:rPr lang="ru-RU" sz="2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собою </a:t>
            </a:r>
            <a:r>
              <a:rPr lang="ru-RU" sz="24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філософію</a:t>
            </a:r>
            <a:r>
              <a:rPr lang="ru-RU" sz="2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життя</a:t>
            </a:r>
            <a:r>
              <a:rPr lang="ru-RU" sz="2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4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що</a:t>
            </a:r>
            <a:r>
              <a:rPr lang="ru-RU" sz="2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звеличує</a:t>
            </a:r>
            <a:r>
              <a:rPr lang="ru-RU" sz="2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та </a:t>
            </a:r>
            <a:r>
              <a:rPr lang="ru-RU" sz="24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об’єднує</a:t>
            </a:r>
            <a:r>
              <a:rPr lang="ru-RU" sz="2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</a:t>
            </a:r>
            <a:r>
              <a:rPr lang="ru-RU" sz="24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гармонійне</a:t>
            </a:r>
            <a:r>
              <a:rPr lang="ru-RU" sz="2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ціле</a:t>
            </a:r>
            <a:r>
              <a:rPr lang="ru-RU" sz="2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якості</a:t>
            </a:r>
            <a:r>
              <a:rPr lang="ru-RU" sz="2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тіла</a:t>
            </a:r>
            <a:r>
              <a:rPr lang="ru-RU" sz="2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4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волі</a:t>
            </a:r>
            <a:r>
              <a:rPr lang="ru-RU" sz="2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й </a:t>
            </a:r>
            <a:r>
              <a:rPr lang="ru-RU" sz="24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розуму</a:t>
            </a:r>
            <a:r>
              <a:rPr lang="ru-RU" sz="2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sz="24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Поєднуючи</a:t>
            </a:r>
            <a:r>
              <a:rPr lang="ru-RU" sz="2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спорт з культурою та </a:t>
            </a:r>
            <a:r>
              <a:rPr lang="ru-RU" sz="24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освітою</a:t>
            </a:r>
            <a:r>
              <a:rPr lang="ru-RU" sz="2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олімпізм </a:t>
            </a:r>
            <a:r>
              <a:rPr lang="ru-RU" sz="24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прагне</a:t>
            </a:r>
            <a:r>
              <a:rPr lang="ru-RU" sz="2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створити</a:t>
            </a:r>
            <a:r>
              <a:rPr lang="ru-RU" sz="2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спосіб</a:t>
            </a:r>
            <a:r>
              <a:rPr lang="ru-RU" sz="2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життя</a:t>
            </a:r>
            <a:r>
              <a:rPr lang="ru-RU" sz="2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4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який</a:t>
            </a:r>
            <a:r>
              <a:rPr lang="ru-RU" sz="2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базується</a:t>
            </a:r>
            <a:r>
              <a:rPr lang="ru-RU" sz="2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на </a:t>
            </a:r>
            <a:r>
              <a:rPr lang="ru-RU" sz="24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радощах</a:t>
            </a:r>
            <a:r>
              <a:rPr lang="ru-RU" sz="2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4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здобутих</a:t>
            </a:r>
            <a:r>
              <a:rPr lang="ru-RU" sz="2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через </a:t>
            </a:r>
            <a:r>
              <a:rPr lang="ru-RU" sz="24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зусилля</a:t>
            </a:r>
            <a:r>
              <a:rPr lang="ru-RU" sz="2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4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освітній</a:t>
            </a:r>
            <a:r>
              <a:rPr lang="ru-RU" sz="2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цінності</a:t>
            </a:r>
            <a:r>
              <a:rPr lang="ru-RU" sz="2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доброго прикладу та </a:t>
            </a:r>
            <a:r>
              <a:rPr lang="ru-RU" sz="24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повазі</a:t>
            </a:r>
            <a:r>
              <a:rPr lang="ru-RU" sz="2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до </a:t>
            </a:r>
            <a:r>
              <a:rPr lang="ru-RU" sz="24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універсальних</a:t>
            </a:r>
            <a:r>
              <a:rPr lang="ru-RU" sz="2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етичних</a:t>
            </a:r>
            <a:r>
              <a:rPr lang="ru-RU" sz="2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принципів</a:t>
            </a:r>
            <a:r>
              <a:rPr lang="ru-RU" sz="2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</a:t>
            </a:r>
          </a:p>
        </p:txBody>
      </p:sp>
      <p:pic>
        <p:nvPicPr>
          <p:cNvPr id="11266" name="Picture 2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91630"/>
            <a:ext cx="2498192" cy="35078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4790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Kcy;&amp;acy;&amp;rcy;&amp;tcy;&amp;icy;&amp;ncy;&amp;kcy;&amp;icy; &amp;pcy;&amp;ocy; &amp;zcy;&amp;acy;&amp;pcy;&amp;rcy;&amp;ocy;&amp;scy;&amp;ucy; &amp;fcy;&amp;ocy;&amp;ncy; &amp;gcy;&amp;ocy;&amp;lcy;&amp;ucy;&amp;bcy;&amp;ocy;&amp;jcy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17"/>
          <a:stretch/>
        </p:blipFill>
        <p:spPr bwMode="auto">
          <a:xfrm flipV="1">
            <a:off x="-408" y="0"/>
            <a:ext cx="9144000" cy="52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78" y="144186"/>
            <a:ext cx="2388702" cy="1037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347864" y="144186"/>
            <a:ext cx="5526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all" dirty="0" err="1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П’єр</a:t>
            </a:r>
            <a:r>
              <a:rPr lang="ru-RU" sz="3600" b="1" cap="all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де </a:t>
            </a:r>
            <a:r>
              <a:rPr lang="ru-RU" sz="3600" b="1" cap="all" dirty="0" err="1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кубертен</a:t>
            </a:r>
            <a:endParaRPr lang="ru-RU" sz="3600" b="1" cap="all" dirty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23928" y="836007"/>
            <a:ext cx="521966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uk-UA" sz="28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Олімпійська</a:t>
            </a:r>
            <a:r>
              <a:rPr lang="ru-RU" altLang="uk-UA" sz="28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8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Хартія</a:t>
            </a:r>
            <a:r>
              <a:rPr lang="ru-RU" altLang="uk-UA" sz="28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ru-RU" altLang="uk-UA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основний</a:t>
            </a:r>
            <a:r>
              <a:rPr lang="ru-RU" alt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документ МОК, в </a:t>
            </a:r>
            <a:r>
              <a:rPr lang="ru-RU" altLang="uk-UA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якому</a:t>
            </a:r>
            <a:r>
              <a:rPr lang="ru-RU" altLang="uk-UA" sz="20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викладені</a:t>
            </a:r>
            <a:r>
              <a:rPr lang="ru-RU" alt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0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основні</a:t>
            </a:r>
            <a:r>
              <a:rPr lang="ru-RU" altLang="uk-UA" sz="20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засади та </a:t>
            </a:r>
            <a:r>
              <a:rPr lang="ru-RU" altLang="uk-UA" sz="20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принципи</a:t>
            </a:r>
            <a:r>
              <a:rPr lang="ru-RU" altLang="uk-UA" sz="20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0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діяльності</a:t>
            </a:r>
            <a:endParaRPr lang="ru-RU" altLang="uk-UA" sz="2000" b="1" dirty="0" smtClean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1923678"/>
            <a:ext cx="457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uk-UA" sz="20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59832" y="2624425"/>
            <a:ext cx="57998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uk-UA" sz="24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Метою </a:t>
            </a:r>
            <a:r>
              <a:rPr lang="ru-RU" altLang="uk-UA" sz="24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олімпійського</a:t>
            </a:r>
            <a:r>
              <a:rPr lang="ru-RU" altLang="uk-UA" sz="24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4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руху</a:t>
            </a:r>
            <a:r>
              <a:rPr lang="ru-RU" altLang="uk-UA" sz="24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є </a:t>
            </a:r>
            <a:r>
              <a:rPr lang="ru-RU" altLang="uk-UA" sz="24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становлення</a:t>
            </a:r>
            <a:r>
              <a:rPr lang="ru-RU" altLang="uk-UA" sz="24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спорту на службу </a:t>
            </a:r>
            <a:r>
              <a:rPr lang="ru-RU" altLang="uk-UA" sz="24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гармонійного</a:t>
            </a:r>
            <a:r>
              <a:rPr lang="ru-RU" altLang="uk-UA" sz="24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4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розвитку</a:t>
            </a:r>
            <a:r>
              <a:rPr lang="ru-RU" altLang="uk-UA" sz="24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4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людини</a:t>
            </a:r>
            <a:r>
              <a:rPr lang="ru-RU" altLang="uk-UA" sz="24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altLang="uk-UA" sz="24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щоб</a:t>
            </a:r>
            <a:r>
              <a:rPr lang="ru-RU" altLang="uk-UA" sz="24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4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сприяти</a:t>
            </a:r>
            <a:r>
              <a:rPr lang="ru-RU" altLang="uk-UA" sz="24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4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створенню</a:t>
            </a:r>
            <a:r>
              <a:rPr lang="ru-RU" altLang="uk-UA" sz="24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мирного </a:t>
            </a:r>
            <a:r>
              <a:rPr lang="ru-RU" altLang="uk-UA" sz="24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суспільства</a:t>
            </a:r>
            <a:r>
              <a:rPr lang="ru-RU" altLang="uk-UA" sz="24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altLang="uk-UA" sz="24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що</a:t>
            </a:r>
            <a:r>
              <a:rPr lang="ru-RU" altLang="uk-UA" sz="24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4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піклується</a:t>
            </a:r>
            <a:r>
              <a:rPr lang="ru-RU" altLang="uk-UA" sz="24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про </a:t>
            </a:r>
            <a:r>
              <a:rPr lang="ru-RU" altLang="uk-UA" sz="24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збереження</a:t>
            </a:r>
            <a:r>
              <a:rPr lang="ru-RU" altLang="uk-UA" sz="24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4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людської</a:t>
            </a:r>
            <a:r>
              <a:rPr lang="ru-RU" altLang="uk-UA" sz="24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4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гідності</a:t>
            </a:r>
            <a:r>
              <a:rPr lang="ru-RU" altLang="uk-UA" sz="24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1" name="Picture 2" descr="http://klasnaocinka.com.ua/uploads/editor/7662/487672/blog_/images/pierre_de_coubertin_anef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35" y="1491630"/>
            <a:ext cx="2461387" cy="35479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7518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7" y="0"/>
            <a:ext cx="5970135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24128" y="309592"/>
            <a:ext cx="33123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Всякий </a:t>
            </a:r>
            <a:r>
              <a:rPr lang="uk-UA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раз, коли Олімпійський прапор піднято під час урочистої церемонії відкриття Олімпійських ігор, світ відзначає ідеї засновника сучасного олімпійського руху П'єра де Кубертена </a:t>
            </a:r>
          </a:p>
        </p:txBody>
      </p:sp>
    </p:spTree>
    <p:extLst>
      <p:ext uri="{BB962C8B-B14F-4D97-AF65-F5344CB8AC3E}">
        <p14:creationId xmlns:p14="http://schemas.microsoft.com/office/powerpoint/2010/main" val="8683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3478"/>
            <a:ext cx="4871400" cy="49231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35896" y="555526"/>
            <a:ext cx="541589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Coubertin </a:t>
            </a:r>
            <a:endParaRPr lang="uk-UA" sz="6600" cap="al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</a:p>
          <a:p>
            <a:pPr algn="ctr"/>
            <a:endParaRPr lang="uk-UA" sz="6600" cap="al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UKRAINE</a:t>
            </a:r>
            <a:endParaRPr lang="ru-RU" sz="6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9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Kcy;&amp;acy;&amp;rcy;&amp;tcy;&amp;icy;&amp;ncy;&amp;kcy;&amp;icy; &amp;pcy;&amp;ocy; &amp;zcy;&amp;acy;&amp;pcy;&amp;rcy;&amp;ocy;&amp;scy;&amp;ucy; &amp;fcy;&amp;ocy;&amp;ncy; &amp;gcy;&amp;ocy;&amp;lcy;&amp;ucy;&amp;bcy;&amp;ocy;&amp;jcy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17"/>
          <a:stretch/>
        </p:blipFill>
        <p:spPr bwMode="auto">
          <a:xfrm flipV="1">
            <a:off x="-408" y="0"/>
            <a:ext cx="9144000" cy="52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91880" y="0"/>
            <a:ext cx="55266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all" dirty="0" err="1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П’єр</a:t>
            </a:r>
            <a:r>
              <a:rPr lang="ru-RU" sz="3600" b="1" cap="all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де </a:t>
            </a:r>
            <a:r>
              <a:rPr lang="ru-RU" sz="3600" b="1" cap="all" dirty="0" err="1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фреді</a:t>
            </a:r>
            <a:r>
              <a:rPr lang="ru-RU" sz="3600" b="1" cap="all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ru-RU" sz="3600" b="1" cap="all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барон де </a:t>
            </a:r>
            <a:r>
              <a:rPr lang="ru-RU" sz="3600" b="1" cap="all" dirty="0" err="1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кубертен</a:t>
            </a:r>
            <a:endParaRPr lang="ru-RU" sz="3600" b="1" cap="all" dirty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Рисунок 3" descr="Baron Pierre de Coubertin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88" y="1477020"/>
            <a:ext cx="2449882" cy="35445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78" y="144186"/>
            <a:ext cx="2388702" cy="1037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989176" y="1266895"/>
            <a:ext cx="45320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1.01.1863-2.09.1937</a:t>
            </a:r>
            <a:endParaRPr lang="uk-UA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71800" y="1875769"/>
            <a:ext cx="624668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Хворобливий у дитинстві хлопчик з аристократичної французької родини в юності захопився ідеєю служіння спорту на користь фізичного та духовного удосконалення людини. </a:t>
            </a:r>
          </a:p>
          <a:p>
            <a:pPr algn="ctr"/>
            <a:r>
              <a:rPr 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Отримав блискучу освіту.</a:t>
            </a:r>
          </a:p>
          <a:p>
            <a:pPr algn="ctr"/>
            <a:r>
              <a:rPr 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Вивчав методики фізичного виховання різних країн. Разом зі своїми друзями відкрив спортивний клуб, 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займалися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футболом,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фехтуванням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і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веслуванням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uk-UA" sz="2000" b="1" dirty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64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B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07904" cy="20005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9586" y="1961421"/>
            <a:ext cx="85689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у 1975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метою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гуманістичних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ідей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філософії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олімпізму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засновника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Олімпійських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ігор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П’єра де Кубертена.</a:t>
            </a:r>
          </a:p>
          <a:p>
            <a:pPr algn="ctr"/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CIPC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фінансується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Олімпійським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Комітетом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CIPC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успішну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тому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Олімпійського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Комітету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загальноосвітніх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шкіл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усього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35896" y="339502"/>
            <a:ext cx="52881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Міжнародний Комітет </a:t>
            </a:r>
          </a:p>
          <a:p>
            <a:pPr algn="ctr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П’єра де Кубертена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(CIPC) </a:t>
            </a:r>
          </a:p>
        </p:txBody>
      </p:sp>
    </p:spTree>
    <p:extLst>
      <p:ext uri="{BB962C8B-B14F-4D97-AF65-F5344CB8AC3E}">
        <p14:creationId xmlns:p14="http://schemas.microsoft.com/office/powerpoint/2010/main" val="385333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07904" cy="20005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9586" y="1869668"/>
            <a:ext cx="85689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сьогодні 25 шкіл з п’яти континентів плідно співпрацюють в Міжнародній мережі шкіл П’єра де Кубертена (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Coubertin – Schools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2017 році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CIPC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надіслав на адресу Національного Олімпійського Комітету України та Олімпійської Академії України запрошення </a:t>
            </a:r>
          </a:p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щодо приєднання школи - представника України до </a:t>
            </a:r>
          </a:p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Міжнародної мережі шкіл П’єра де Кубертена. </a:t>
            </a:r>
          </a:p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підсумками національного конкурсу шкіл Олімпійської освіти України, в мережу яких наш навчальний заклад входить з 2013 року, саме наш заклад освіти був обраний представником України </a:t>
            </a:r>
          </a:p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Міжнародній мережі шкіл П’єра де Кубертена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35896" y="123478"/>
            <a:ext cx="52881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Міжнародна Мережа шкіл </a:t>
            </a:r>
          </a:p>
          <a:p>
            <a:pPr algn="ctr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П’єра де Кубертена</a:t>
            </a:r>
          </a:p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Coubertin - Schools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06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B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TextBox 2"/>
          <p:cNvSpPr txBox="1"/>
          <p:nvPr/>
        </p:nvSpPr>
        <p:spPr>
          <a:xfrm>
            <a:off x="0" y="1869668"/>
            <a:ext cx="9144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Найголовнішим заходом в діяльності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CIPC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 проведення один раз на два роки Міжнародного Молодіжного Форуму П’єра де Кубертена, який проходить кожного разу в різних країнах.</a:t>
            </a: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CIPC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забезпечує повне фінансування проживання та харчування учасників Форуму - делегацій шкіл мережі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Coubertin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Schools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 складаються з 7 учнів та 1 вчителя кожної школи. </a:t>
            </a:r>
          </a:p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19-26 серпня 2017 р. за запрошенням Міжнародного Комітету П’єра де Кубертена (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CIPC)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делегація нашої школи представляла Україну на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Міжнародному молодіжному Форумі П’єра де Кубертена в якості команди – спостерігача (двоє учнів та один вчитель). Форум відбувся в Естонії, м. 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Юленурме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73" y="65781"/>
            <a:ext cx="2625936" cy="179321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635896" y="123478"/>
            <a:ext cx="52881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Міжнародна Мережа шкіл </a:t>
            </a:r>
          </a:p>
          <a:p>
            <a:pPr algn="ctr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П’єра де Кубертена</a:t>
            </a:r>
          </a:p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Coubertin - Schools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94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TextBox 2"/>
          <p:cNvSpPr txBox="1"/>
          <p:nvPr/>
        </p:nvSpPr>
        <p:spPr>
          <a:xfrm>
            <a:off x="319586" y="1869668"/>
            <a:ext cx="85689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 інформації про Форум можна побачити на сторінці шкільного сайту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http://school142.dnepredu.com/uk/site/shkola-kubertena.html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Згідно «Критеріїв для шкіл П’єра де Кубертена», команда - спостерігач протягом двох років може прийняти рішення щодо бажання доєднатися до Міжнародної мережі шкіл П’єра де Кубертена.</a:t>
            </a:r>
          </a:p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Враження наших делегатів від проведеного Форуму виявилися настільки яскравими та глибокими, що, не зволікаючи, школа направила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CIPC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 – заявку з проханням приєднання нашого закладу до Міжнародної мережі шкіл П’єра де Кубертена та надання дозволу на використання імені П’єра де Кубертена в офіційній назві школи.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73" y="65781"/>
            <a:ext cx="2625936" cy="179321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635896" y="123478"/>
            <a:ext cx="52881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Міжнародна Мережа шкіл </a:t>
            </a:r>
          </a:p>
          <a:p>
            <a:pPr algn="ctr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П’єра де Кубертена</a:t>
            </a:r>
          </a:p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Coubertin - Schools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53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B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TextBox 2"/>
          <p:cNvSpPr txBox="1"/>
          <p:nvPr/>
        </p:nvSpPr>
        <p:spPr>
          <a:xfrm>
            <a:off x="319586" y="1869668"/>
            <a:ext cx="85689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 час Генеральної Асамблеї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CIPC 20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січня 2018 року в Олімпійській столиці Лозанні представники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CIPC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визнали школу № 142 </a:t>
            </a:r>
          </a:p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міста Дніпро членом Міжнародної мережі шкіл П’єра де Кубертена та надали дозвіл на використання імені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Pierre de Coubertin </a:t>
            </a:r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офіційній назві школи. </a:t>
            </a:r>
          </a:p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 це рішення нам було офіційно повідомлено листом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CIPC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ім’я директора школи.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офіційній сторінці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CIPC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також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розміщено повідомлення про приєднання нової  школи з України до мережі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Coubertin - Schools</a:t>
            </a:r>
          </a:p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http://coubertin.org/pages/en/news.html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2056"/>
            <a:ext cx="1728192" cy="174654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635896" y="123478"/>
            <a:ext cx="52881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Міжнародна Мережа шкіл </a:t>
            </a:r>
          </a:p>
          <a:p>
            <a:pPr algn="ctr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П’єра де Кубертена</a:t>
            </a:r>
          </a:p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Coubertin - Schools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7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TextBox 2"/>
          <p:cNvSpPr txBox="1"/>
          <p:nvPr/>
        </p:nvSpPr>
        <p:spPr>
          <a:xfrm>
            <a:off x="319586" y="1869668"/>
            <a:ext cx="85689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Наступний ХІІ Міжнародний молодіжний Форум П’єра де Кубертена відбудеться у Франції, в серпні 2019 р.</a:t>
            </a:r>
          </a:p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Делегація нашої школи вже буде складатися з 7 учнів та 1 вчителя.</a:t>
            </a:r>
          </a:p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Форумі братимуть участь учні, які на той момент досягнуть віку 16 років.</a:t>
            </a:r>
          </a:p>
          <a:p>
            <a:pPr algn="ctr"/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наших учнів з’явився гарний стимул для вивчення англійської мови, участі в соціальній роботі, для фізичного удосконалення та гідної поведінки представника своєї країни.</a:t>
            </a:r>
          </a:p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навчальний заклад вважає за честь представляти Україну в Міжнародному проекті!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35896" y="123478"/>
            <a:ext cx="52881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Міжнародна Мережа шкіл </a:t>
            </a:r>
          </a:p>
          <a:p>
            <a:pPr algn="ctr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П’єра де Кубертена</a:t>
            </a:r>
          </a:p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Coubertin - Schools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2056"/>
            <a:ext cx="1728192" cy="174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8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B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TextBox 2"/>
          <p:cNvSpPr txBox="1"/>
          <p:nvPr/>
        </p:nvSpPr>
        <p:spPr>
          <a:xfrm>
            <a:off x="319586" y="1869668"/>
            <a:ext cx="85689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CIPC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 заходи не тільки для учнів шкіл, а й тренінги для вчителів.</a:t>
            </a:r>
          </a:p>
          <a:p>
            <a:pPr algn="ctr"/>
            <a:endParaRPr lang="uk-UA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зв’язку з 20-ю річницею мережі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Coubertin – Schools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CIPC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1 по 3 грудня 2017 р. організував навчання вчителів європейської частини шкіл Кубертена в Германії, м.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Майнц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Метою цього семінару-тренінгу була презентація учасникам нової програми МОК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000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Olympic values</a:t>
            </a:r>
            <a:r>
              <a:rPr lang="uk-UA" sz="2000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education </a:t>
            </a:r>
            <a:r>
              <a:rPr lang="en-US" sz="2000" cap="all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programme</a:t>
            </a:r>
            <a:r>
              <a:rPr lang="uk-UA" sz="2000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2000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OVEP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2.0), </a:t>
            </a:r>
          </a:p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 їм можливості роботи в якості розповсюджувачів олімпійської освіти в своїх регіонах та ділитися передовими доробками та заходами. </a:t>
            </a:r>
          </a:p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тренінг був запрошений і представник нашої школи.</a:t>
            </a:r>
          </a:p>
        </p:txBody>
      </p:sp>
      <p:pic>
        <p:nvPicPr>
          <p:cNvPr id="3074" name="Picture 2" descr="http://coubertin.org/pics/2017%20OVEP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2" y="57001"/>
            <a:ext cx="3769048" cy="179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635896" y="123478"/>
            <a:ext cx="52881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Міжнародна Мережа шкіл </a:t>
            </a:r>
          </a:p>
          <a:p>
            <a:pPr algn="ctr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П’єра де Кубертена</a:t>
            </a:r>
          </a:p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Coubertin - Schools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02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TextBox 2"/>
          <p:cNvSpPr txBox="1"/>
          <p:nvPr/>
        </p:nvSpPr>
        <p:spPr>
          <a:xfrm>
            <a:off x="129198" y="2321461"/>
            <a:ext cx="88352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OVEP 2.0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представлена також на офіційному сайті МОК</a:t>
            </a: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https://www.olympic.org/olympic-values-and-education-program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заклад освіти взяв її за основу роботи у навчанні та вихованні учнів в дусі головних олімпійських цінностей: досконалості, дружби та поваги.</a:t>
            </a:r>
          </a:p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П’ять основних освітніх напрямів: радість у зусиллі, чесна гра, повага, прагнення досконалості та баланс тіла, волі і розуму.</a:t>
            </a:r>
          </a:p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головний принцип олімпізму став нашим гаслом </a:t>
            </a:r>
          </a:p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– територія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Fair Play!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00399" y="195486"/>
            <a:ext cx="53640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Olympic values</a:t>
            </a:r>
            <a:r>
              <a:rPr lang="uk-UA" sz="3200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education </a:t>
            </a:r>
            <a:r>
              <a:rPr lang="en-US" sz="3200" cap="all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programme</a:t>
            </a:r>
            <a:endParaRPr lang="uk-UA" sz="3200" cap="al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OVEP 2.0</a:t>
            </a:r>
            <a:endParaRPr lang="uk-UA" sz="3200" cap="al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600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Освітня програма олімпійських цінностей</a:t>
            </a:r>
            <a:endParaRPr lang="uk-UA" sz="1600" dirty="0"/>
          </a:p>
        </p:txBody>
      </p:sp>
      <p:pic>
        <p:nvPicPr>
          <p:cNvPr id="2050" name="Picture 2" descr="http://coubertin.org/pics/2017%20OVEP-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23478"/>
            <a:ext cx="3168352" cy="21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03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522" y="0"/>
            <a:ext cx="9144000" cy="5175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Олімпійська </a:t>
            </a:r>
            <a:r>
              <a:rPr lang="uk-UA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освіта – </a:t>
            </a:r>
            <a:endParaRPr lang="uk-UA" sz="28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uk-UA" sz="28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багаторівневий </a:t>
            </a:r>
            <a:r>
              <a:rPr lang="uk-UA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спеціально організований педагогічний процес формування гармонійно розвиненої особистості через набуття знань, умінь і навичок, розвиток здібностей, інтересів, потреб та </a:t>
            </a:r>
            <a:r>
              <a:rPr lang="uk-UA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ціннісних орієнтацій</a:t>
            </a:r>
            <a:r>
              <a:rPr lang="uk-UA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що базуються на гуманістичних ідеалах і цінностях олімпізму і є складовою частиною загальної освіти </a:t>
            </a:r>
          </a:p>
        </p:txBody>
      </p:sp>
    </p:spTree>
    <p:extLst>
      <p:ext uri="{BB962C8B-B14F-4D97-AF65-F5344CB8AC3E}">
        <p14:creationId xmlns:p14="http://schemas.microsoft.com/office/powerpoint/2010/main" val="206098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98" y="203186"/>
            <a:ext cx="91440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Мета </a:t>
            </a:r>
            <a:r>
              <a:rPr lang="uk-UA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олімпійської </a:t>
            </a:r>
            <a:r>
              <a:rPr lang="uk-UA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освіти – </a:t>
            </a:r>
          </a:p>
          <a:p>
            <a:pPr algn="ctr">
              <a:lnSpc>
                <a:spcPct val="150000"/>
              </a:lnSpc>
            </a:pPr>
            <a:r>
              <a:rPr lang="uk-UA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формування особистості, яка у своїх діях і думках у рамках фізкультурно-спортивної діяльності й у повсякденному житті керується загальнолюдськими гуманістичними нормами поведінки, що культивуються олімпізмом та принципами Олімпійської Хартії. </a:t>
            </a:r>
            <a:endParaRPr lang="ru-RU" sz="28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88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Kcy;&amp;acy;&amp;rcy;&amp;tcy;&amp;icy;&amp;ncy;&amp;kcy;&amp;icy; &amp;pcy;&amp;ocy; &amp;zcy;&amp;acy;&amp;pcy;&amp;rcy;&amp;ocy;&amp;scy;&amp;ucy; &amp;fcy;&amp;ocy;&amp;ncy; &amp;gcy;&amp;ocy;&amp;lcy;&amp;ucy;&amp;bcy;&amp;ocy;&amp;jcy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17"/>
          <a:stretch/>
        </p:blipFill>
        <p:spPr bwMode="auto">
          <a:xfrm flipV="1">
            <a:off x="-408" y="0"/>
            <a:ext cx="9144000" cy="52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47864" y="144186"/>
            <a:ext cx="5526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all" dirty="0" err="1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П’єр</a:t>
            </a:r>
            <a:r>
              <a:rPr lang="ru-RU" sz="3600" b="1" cap="all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де </a:t>
            </a:r>
            <a:r>
              <a:rPr lang="ru-RU" sz="3600" b="1" cap="all" dirty="0" err="1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кубертен</a:t>
            </a:r>
            <a:endParaRPr lang="ru-RU" sz="3600" b="1" cap="all" dirty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78" y="144186"/>
            <a:ext cx="2388702" cy="1037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27584" y="809438"/>
            <a:ext cx="8316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Гучні археологічні відкриття, які були зроблені на островах та в материковій частині Греції  на початку</a:t>
            </a:r>
          </a:p>
        </p:txBody>
      </p:sp>
      <p:pic>
        <p:nvPicPr>
          <p:cNvPr id="4100" name="Picture 4" descr="&amp;Kcy;&amp;acy;&amp;rcy;&amp;tcy;&amp;icy;&amp;ncy;&amp;kcy;&amp;icy; &amp;pcy;&amp;ocy; &amp;zcy;&amp;acy;&amp;pcy;&amp;rcy;&amp;ocy;&amp;scy;&amp;ucy; &amp;ocy;&amp;lcy;&amp;iukcy;&amp;mcy;&amp;pcy;&amp;iukcy;&amp;yacy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85403"/>
            <a:ext cx="4753170" cy="31471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12" name="Прямоугольник 11"/>
          <p:cNvSpPr/>
          <p:nvPr/>
        </p:nvSpPr>
        <p:spPr>
          <a:xfrm>
            <a:off x="5076056" y="1491630"/>
            <a:ext cx="388843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1890 років, відкрили для суспільства знання про античні Олімпійські ігри.</a:t>
            </a:r>
          </a:p>
          <a:p>
            <a:pPr algn="ctr"/>
            <a:endParaRPr lang="uk-UA" sz="2000" b="1" dirty="0" smtClean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uk-UA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Кубертен</a:t>
            </a:r>
            <a:r>
              <a:rPr 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вивчав життя та культуру Стародавньої Греції та захопився ідеєю </a:t>
            </a:r>
            <a:r>
              <a:rPr lang="uk-UA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відродження Олімпійських ігор </a:t>
            </a:r>
            <a:r>
              <a:rPr 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Еллади в новому осучасненому вигляді.</a:t>
            </a:r>
          </a:p>
        </p:txBody>
      </p:sp>
    </p:spTree>
    <p:extLst>
      <p:ext uri="{BB962C8B-B14F-4D97-AF65-F5344CB8AC3E}">
        <p14:creationId xmlns:p14="http://schemas.microsoft.com/office/powerpoint/2010/main" val="298390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7"/>
          <p:cNvSpPr>
            <a:spLocks/>
          </p:cNvSpPr>
          <p:nvPr/>
        </p:nvSpPr>
        <p:spPr>
          <a:xfrm>
            <a:off x="107504" y="4613941"/>
            <a:ext cx="8928990" cy="517525"/>
          </a:xfrm>
          <a:prstGeom prst="rect">
            <a:avLst/>
          </a:prstGeom>
          <a:solidFill>
            <a:srgbClr val="0079C2"/>
          </a:solidFill>
        </p:spPr>
        <p:txBody>
          <a:bodyPr/>
          <a:lstStyle/>
          <a:p>
            <a:endParaRPr lang="uk-UA" sz="2000" dirty="0"/>
          </a:p>
        </p:txBody>
      </p:sp>
      <p:pic>
        <p:nvPicPr>
          <p:cNvPr id="4" name="Picture 79"/>
          <p:cNvPicPr/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107504" y="1469679"/>
            <a:ext cx="8928991" cy="3144262"/>
          </a:xfrm>
          <a:prstGeom prst="rect">
            <a:avLst/>
          </a:prstGeom>
          <a:noFill/>
        </p:spPr>
      </p:pic>
      <p:sp>
        <p:nvSpPr>
          <p:cNvPr id="5" name="Shape 77"/>
          <p:cNvSpPr>
            <a:spLocks/>
          </p:cNvSpPr>
          <p:nvPr/>
        </p:nvSpPr>
        <p:spPr>
          <a:xfrm>
            <a:off x="1573147" y="1000072"/>
            <a:ext cx="6033102" cy="517525"/>
          </a:xfrm>
          <a:prstGeom prst="rect">
            <a:avLst/>
          </a:prstGeom>
          <a:solidFill>
            <a:srgbClr val="0079C2"/>
          </a:solidFill>
        </p:spPr>
        <p:txBody>
          <a:bodyPr/>
          <a:lstStyle/>
          <a:p>
            <a:endParaRPr lang="uk-UA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07707" y="1013541"/>
            <a:ext cx="5400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solidFill>
                  <a:schemeClr val="bg1"/>
                </a:solidFill>
              </a:rPr>
              <a:t>ГОЛОВНІ ОЛІМПІЙСЬКІ ЦІННОСТІ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73147" y="1591346"/>
            <a:ext cx="16940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err="1" smtClean="0">
                <a:solidFill>
                  <a:srgbClr val="0070C0"/>
                </a:solidFill>
              </a:rPr>
              <a:t>Excellence</a:t>
            </a:r>
            <a:endParaRPr lang="uk-UA" sz="20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Досконалість</a:t>
            </a:r>
            <a:endParaRPr lang="uk-UA" sz="2000" b="1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19872" y="1591346"/>
            <a:ext cx="23042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err="1" smtClean="0">
                <a:solidFill>
                  <a:srgbClr val="0070C0"/>
                </a:solidFill>
              </a:rPr>
              <a:t>Respect</a:t>
            </a:r>
            <a:endParaRPr lang="uk-UA" sz="20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Повага</a:t>
            </a:r>
            <a:endParaRPr lang="uk-UA" sz="2000" b="1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89529" y="1591346"/>
            <a:ext cx="15841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err="1" smtClean="0">
                <a:solidFill>
                  <a:srgbClr val="0070C0"/>
                </a:solidFill>
              </a:rPr>
              <a:t>Friendship</a:t>
            </a:r>
            <a:endParaRPr lang="uk-UA" sz="20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Дружба</a:t>
            </a:r>
            <a:endParaRPr lang="uk-UA" sz="2000" b="1" dirty="0">
              <a:solidFill>
                <a:srgbClr val="0070C0"/>
              </a:solidFill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-1326" y="0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uk-UA" sz="2400" b="1" cap="all" dirty="0">
                <a:solidFill>
                  <a:srgbClr val="0070C0"/>
                </a:solidFill>
              </a:rPr>
              <a:t>Платформа для викладання і навчання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76" y="357942"/>
            <a:ext cx="1323979" cy="64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5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по запросу спорт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92069"/>
            <a:ext cx="4974443" cy="387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4572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Досконалість</a:t>
            </a:r>
            <a:endParaRPr lang="ru-RU" sz="4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означає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будь-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що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 того, 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що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ми 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робимо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робити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якнайкраще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На 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спортивних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аренах, на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ігровому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майданчику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у 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навчанні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або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нашому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професійному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житті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ru-RU" sz="2000" b="1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Разом з 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тим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важливо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не 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стільки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вигравати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скільки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брати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участь, 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демонструючи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прогрес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насолоджуватися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здоровим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поєднанням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якостей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тіла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волі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та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розуму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952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666" y="51470"/>
            <a:ext cx="534042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Повага</a:t>
            </a:r>
            <a:endParaRPr lang="ru-RU" sz="4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містить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 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собі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повагу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як до себе і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свого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тіла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до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інших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людей, 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 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етичних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норм 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 правил, 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 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занять спортом, так і 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навколишнього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середовища</a:t>
            </a:r>
            <a:endParaRPr lang="ru-RU" sz="2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00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614467"/>
            <a:ext cx="3600400" cy="240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Картинки по запросу екологі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66234"/>
            <a:ext cx="4180402" cy="307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76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3667" y="51470"/>
            <a:ext cx="442798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Дружба</a:t>
            </a:r>
          </a:p>
          <a:p>
            <a:endParaRPr lang="ru-RU" sz="2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знаходиться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самому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центрі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Олімпійського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руху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ru-RU" sz="2000" b="1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Вона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закликає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нас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бачити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спорт як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інструмент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для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взаєморозуміння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як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між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окремими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людьми, так і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між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людьми в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усьому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світі</a:t>
            </a:r>
            <a:endParaRPr lang="ru-RU" sz="2000" b="1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2" name="Picture 2" descr="Картинки по запросу абраменко бур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99071"/>
            <a:ext cx="3537311" cy="186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Фото УНИАН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1470"/>
            <a:ext cx="4243381" cy="285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0031" y="2859782"/>
            <a:ext cx="4243381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Об’єднана команда Південної та Північної Кореї на Зимових Олімпійських іграх 2018 в </a:t>
            </a:r>
            <a:r>
              <a:rPr lang="uk-UA" dirty="0" err="1" smtClean="0"/>
              <a:t>Пхьончхані</a:t>
            </a:r>
            <a:endParaRPr lang="uk-UA" dirty="0"/>
          </a:p>
        </p:txBody>
      </p:sp>
      <p:sp>
        <p:nvSpPr>
          <p:cNvPr id="3" name="TextBox 2"/>
          <p:cNvSpPr txBox="1"/>
          <p:nvPr/>
        </p:nvSpPr>
        <p:spPr>
          <a:xfrm>
            <a:off x="3643751" y="3867621"/>
            <a:ext cx="5425139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Олімпійський чемпіон Олександр </a:t>
            </a:r>
            <a:r>
              <a:rPr lang="uk-UA" dirty="0" err="1" smtClean="0"/>
              <a:t>Абраменко</a:t>
            </a:r>
            <a:r>
              <a:rPr lang="uk-UA" dirty="0" smtClean="0"/>
              <a:t> та росіянин Ілля </a:t>
            </a:r>
            <a:r>
              <a:rPr lang="uk-UA" dirty="0" err="1" smtClean="0"/>
              <a:t>Буров</a:t>
            </a:r>
            <a:r>
              <a:rPr lang="uk-UA" dirty="0" smtClean="0"/>
              <a:t> під одним прапором - українським</a:t>
            </a:r>
            <a:r>
              <a:rPr lang="ru-RU" dirty="0"/>
              <a:t>на </a:t>
            </a:r>
            <a:r>
              <a:rPr lang="ru-RU" dirty="0" err="1"/>
              <a:t>Зимових</a:t>
            </a:r>
            <a:r>
              <a:rPr lang="ru-RU" dirty="0"/>
              <a:t> </a:t>
            </a:r>
            <a:r>
              <a:rPr lang="ru-RU" dirty="0" err="1"/>
              <a:t>Олімпійських</a:t>
            </a:r>
            <a:r>
              <a:rPr lang="ru-RU" dirty="0"/>
              <a:t> </a:t>
            </a:r>
            <a:r>
              <a:rPr lang="ru-RU" dirty="0" err="1"/>
              <a:t>іграх</a:t>
            </a:r>
            <a:r>
              <a:rPr lang="ru-RU" dirty="0"/>
              <a:t> 2018 в </a:t>
            </a:r>
            <a:r>
              <a:rPr lang="ru-RU" dirty="0" err="1"/>
              <a:t>Пхьончхані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6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7"/>
          <p:cNvSpPr>
            <a:spLocks/>
          </p:cNvSpPr>
          <p:nvPr/>
        </p:nvSpPr>
        <p:spPr>
          <a:xfrm>
            <a:off x="107504" y="4613941"/>
            <a:ext cx="8928990" cy="517525"/>
          </a:xfrm>
          <a:prstGeom prst="rect">
            <a:avLst/>
          </a:prstGeom>
          <a:solidFill>
            <a:srgbClr val="0079C2"/>
          </a:solidFill>
        </p:spPr>
        <p:txBody>
          <a:bodyPr/>
          <a:lstStyle/>
          <a:p>
            <a:endParaRPr lang="uk-UA" sz="2000" dirty="0"/>
          </a:p>
        </p:txBody>
      </p:sp>
      <p:pic>
        <p:nvPicPr>
          <p:cNvPr id="4" name="Picture 79"/>
          <p:cNvPicPr/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107504" y="1469679"/>
            <a:ext cx="8928991" cy="3144262"/>
          </a:xfrm>
          <a:prstGeom prst="rect">
            <a:avLst/>
          </a:prstGeom>
          <a:noFill/>
        </p:spPr>
      </p:pic>
      <p:sp>
        <p:nvSpPr>
          <p:cNvPr id="5" name="Shape 77"/>
          <p:cNvSpPr>
            <a:spLocks/>
          </p:cNvSpPr>
          <p:nvPr/>
        </p:nvSpPr>
        <p:spPr>
          <a:xfrm>
            <a:off x="1573147" y="1000072"/>
            <a:ext cx="6033102" cy="517525"/>
          </a:xfrm>
          <a:prstGeom prst="rect">
            <a:avLst/>
          </a:prstGeom>
          <a:solidFill>
            <a:srgbClr val="0079C2"/>
          </a:solidFill>
        </p:spPr>
        <p:txBody>
          <a:bodyPr/>
          <a:lstStyle/>
          <a:p>
            <a:endParaRPr lang="uk-UA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07707" y="1013541"/>
            <a:ext cx="5400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solidFill>
                  <a:schemeClr val="bg1"/>
                </a:solidFill>
              </a:rPr>
              <a:t>ГОЛОВНІ ОЛІМПІЙСЬКІ ЦІННОСТІ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73147" y="1591346"/>
            <a:ext cx="16940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err="1" smtClean="0">
                <a:solidFill>
                  <a:srgbClr val="0070C0"/>
                </a:solidFill>
              </a:rPr>
              <a:t>Excellence</a:t>
            </a:r>
            <a:endParaRPr lang="uk-UA" sz="20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Досконалість</a:t>
            </a:r>
            <a:endParaRPr lang="uk-UA" sz="2000" b="1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19872" y="1591346"/>
            <a:ext cx="23042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err="1" smtClean="0">
                <a:solidFill>
                  <a:srgbClr val="0070C0"/>
                </a:solidFill>
              </a:rPr>
              <a:t>Respect</a:t>
            </a:r>
            <a:endParaRPr lang="uk-UA" sz="20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Повага</a:t>
            </a:r>
            <a:endParaRPr lang="uk-UA" sz="2000" b="1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89529" y="1591346"/>
            <a:ext cx="15841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err="1" smtClean="0">
                <a:solidFill>
                  <a:srgbClr val="0070C0"/>
                </a:solidFill>
              </a:rPr>
              <a:t>Friendship</a:t>
            </a:r>
            <a:endParaRPr lang="uk-UA" sz="20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Дружба</a:t>
            </a:r>
            <a:endParaRPr lang="uk-UA" sz="2000" b="1" dirty="0"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2652" y="2741733"/>
            <a:ext cx="79360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cap="all" dirty="0" smtClean="0">
                <a:solidFill>
                  <a:schemeClr val="bg1"/>
                </a:solidFill>
              </a:rPr>
              <a:t>Освітні теми олімпійського руху</a:t>
            </a:r>
            <a:endParaRPr lang="uk-UA" sz="2400" cap="all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6150" y="3461813"/>
            <a:ext cx="15301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70C0"/>
                </a:solidFill>
              </a:rPr>
              <a:t>Радість </a:t>
            </a:r>
            <a:r>
              <a:rPr lang="uk-UA" sz="2000" b="1" dirty="0" smtClean="0">
                <a:solidFill>
                  <a:srgbClr val="0070C0"/>
                </a:solidFill>
              </a:rPr>
              <a:t>у зусиллі</a:t>
            </a:r>
            <a:endParaRPr lang="uk-UA" sz="2000" b="1" dirty="0">
              <a:solidFill>
                <a:srgbClr val="0070C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845649" y="3627895"/>
            <a:ext cx="1720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70C0"/>
                </a:solidFill>
              </a:rPr>
              <a:t>Чесна гра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689937" y="3461813"/>
            <a:ext cx="15301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70C0"/>
                </a:solidFill>
              </a:rPr>
              <a:t>Практика поваги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220072" y="3474007"/>
            <a:ext cx="1800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70C0"/>
                </a:solidFill>
              </a:rPr>
              <a:t>Прагнення </a:t>
            </a:r>
            <a:r>
              <a:rPr lang="uk-UA" sz="2000" b="1" dirty="0" smtClean="0">
                <a:solidFill>
                  <a:srgbClr val="0070C0"/>
                </a:solidFill>
              </a:rPr>
              <a:t>досконалості</a:t>
            </a:r>
            <a:endParaRPr lang="uk-UA" sz="2000" b="1" dirty="0">
              <a:solidFill>
                <a:srgbClr val="0070C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20271" y="3461813"/>
            <a:ext cx="20162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Баланс тіла, волі та розуму</a:t>
            </a:r>
            <a:endParaRPr lang="uk-UA" sz="2000" b="1" dirty="0">
              <a:solidFill>
                <a:srgbClr val="0070C0"/>
              </a:solidFill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-1326" y="0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uk-UA" sz="2400" b="1" cap="all" dirty="0">
                <a:solidFill>
                  <a:srgbClr val="0070C0"/>
                </a:solidFill>
              </a:rPr>
              <a:t>Платформа для викладання і навчання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76" y="357942"/>
            <a:ext cx="1323979" cy="64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24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622" y="51470"/>
            <a:ext cx="306245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Радість</a:t>
            </a:r>
            <a:r>
              <a:rPr lang="ru-RU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 </a:t>
            </a:r>
            <a:r>
              <a:rPr lang="ru-RU" sz="4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зусиллі</a:t>
            </a:r>
            <a:endParaRPr lang="ru-RU" sz="4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Молоді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люди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розвивають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і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практикують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фізичні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поведінкові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та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інтелектуальні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навички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перемагаючи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себе і один одного в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фізичній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діяльності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русі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грі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і 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спорті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206" y="339502"/>
            <a:ext cx="6052787" cy="453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30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170"/>
            <a:ext cx="305983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Чесна</a:t>
            </a:r>
            <a:r>
              <a:rPr lang="ru-RU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4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</a:t>
            </a:r>
            <a:endParaRPr lang="ru-RU" sz="4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Чесна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є 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концепцією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спорту, але вона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застосовується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усьому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світі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сьогодні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по-різному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Вміння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грати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чесно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спорті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може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привести до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розвитку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і 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зміцнення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поведінки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чесної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гри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своїй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громаді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і в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своєму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житті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2000" b="1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194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915566"/>
            <a:ext cx="582930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62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170"/>
            <a:ext cx="370790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Практика </a:t>
            </a:r>
            <a:r>
              <a:rPr lang="ru-RU" sz="4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поваги</a:t>
            </a:r>
            <a:endParaRPr lang="ru-RU" sz="4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Коли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молоді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люди 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живуть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мультикультурному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світі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вони 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навчаються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приймати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і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поважати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різноманітність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і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практикувати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мирну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поведінку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особистості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чим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сприяють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миру і 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міжнародному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взаєморозумінню</a:t>
            </a:r>
            <a:endParaRPr lang="ru-RU" sz="2000" b="1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338" name="Picture 2" descr="http://school142.dnepredu.com/uploads/editor/3418/159345/sitepage_375/images/img_20170821_2111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678028"/>
            <a:ext cx="5200354" cy="390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42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170"/>
            <a:ext cx="370790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Прагнення</a:t>
            </a:r>
            <a:r>
              <a:rPr lang="ru-RU" sz="4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4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досконалості</a:t>
            </a:r>
            <a:endParaRPr lang="ru-RU" sz="4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Акцент на 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досконалість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може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допомогти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молодим людям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зробити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позитивний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здоровий 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вибір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прагнути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стати 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кращим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тому, 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що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вони 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роблять</a:t>
            </a:r>
            <a:endParaRPr lang="ru-RU" sz="2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088" y="483518"/>
            <a:ext cx="5448266" cy="40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600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170"/>
            <a:ext cx="57241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Баланс </a:t>
            </a:r>
            <a:r>
              <a:rPr lang="ru-RU" sz="4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тіла</a:t>
            </a:r>
            <a:r>
              <a:rPr lang="ru-RU" sz="4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4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волі</a:t>
            </a:r>
            <a:r>
              <a:rPr lang="ru-RU" sz="4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та </a:t>
            </a:r>
            <a:r>
              <a:rPr lang="ru-RU" sz="4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розуму</a:t>
            </a:r>
            <a:endParaRPr lang="ru-RU" sz="4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Навчання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відбувається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всьому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тілі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а не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тільки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розумі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І 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фізична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грамотн</a:t>
            </a:r>
            <a:r>
              <a:rPr lang="uk-UA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</a:t>
            </a:r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сть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навчання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за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допомогою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руху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сприяє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розвитку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як морального 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так й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інтелектуального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навчання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ru-RU" sz="2000" b="1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000" b="1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Ця</a:t>
            </a: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концепція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була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наріжним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каменем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інтересів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П'єра де Кубертена в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відродженні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Олімпійських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ігор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3314" name="Picture 2" descr="http://school142.dnepredu.com/uploads/editor/3418/159345/sitepage_375/images/img_20170821_1131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880" y="51470"/>
            <a:ext cx="3312704" cy="248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school142.dnepredu.com/uploads/editor/3418/159345/sitepage_137/images/img_20170920_1438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643758"/>
            <a:ext cx="3312704" cy="248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39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Kcy;&amp;acy;&amp;rcy;&amp;tcy;&amp;icy;&amp;ncy;&amp;kcy;&amp;icy; &amp;pcy;&amp;ocy; &amp;zcy;&amp;acy;&amp;pcy;&amp;rcy;&amp;ocy;&amp;scy;&amp;ucy; &amp;fcy;&amp;ocy;&amp;ncy; &amp;gcy;&amp;ocy;&amp;lcy;&amp;ucy;&amp;bcy;&amp;ocy;&amp;jcy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17"/>
          <a:stretch/>
        </p:blipFill>
        <p:spPr bwMode="auto">
          <a:xfrm flipV="1">
            <a:off x="-408" y="0"/>
            <a:ext cx="9144000" cy="52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78" y="144186"/>
            <a:ext cx="2388702" cy="1037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4"/>
          <p:cNvSpPr>
            <a:spLocks noChangeArrowheads="1"/>
          </p:cNvSpPr>
          <p:nvPr/>
        </p:nvSpPr>
        <p:spPr bwMode="auto">
          <a:xfrm>
            <a:off x="2843808" y="1779662"/>
            <a:ext cx="6299784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uk-UA" sz="20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Він розробив проект відродження Олімпійських ігор та виступив 25 листопада 1892 р. в </a:t>
            </a:r>
            <a:r>
              <a:rPr lang="uk-UA" sz="2000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Сорбонні</a:t>
            </a:r>
            <a:r>
              <a:rPr lang="uk-UA" sz="20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всесвітньо відомому Паризькому  університеті, з доповіддю «Відродження олімпізму» </a:t>
            </a:r>
          </a:p>
          <a:p>
            <a:pPr algn="ctr"/>
            <a:r>
              <a:rPr lang="ru-RU" altLang="uk-UA" sz="2000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</a:t>
            </a:r>
            <a:r>
              <a:rPr lang="ru-RU" altLang="uk-UA" sz="2000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червня</a:t>
            </a:r>
            <a:r>
              <a:rPr lang="ru-RU" altLang="uk-UA" sz="2000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1894 р. на </a:t>
            </a:r>
            <a:r>
              <a:rPr lang="ru-RU" altLang="uk-UA" sz="2000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конгресі</a:t>
            </a:r>
            <a:r>
              <a:rPr lang="ru-RU" altLang="uk-UA" sz="2000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</a:t>
            </a:r>
            <a:r>
              <a:rPr lang="ru-RU" altLang="uk-UA" sz="2000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Сорбонні</a:t>
            </a:r>
            <a:r>
              <a:rPr lang="ru-RU" altLang="uk-UA" sz="2000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000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було</a:t>
            </a:r>
            <a:r>
              <a:rPr lang="ru-RU" altLang="uk-UA" sz="2000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000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прийняте</a:t>
            </a:r>
            <a:r>
              <a:rPr lang="ru-RU" altLang="uk-UA" sz="2000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000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историчне</a:t>
            </a:r>
            <a:r>
              <a:rPr lang="ru-RU" altLang="uk-UA" sz="2000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000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рішення</a:t>
            </a:r>
            <a:r>
              <a:rPr lang="ru-RU" altLang="uk-UA" sz="2000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про </a:t>
            </a:r>
            <a:r>
              <a:rPr lang="ru-RU" altLang="uk-UA" sz="2000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відродження</a:t>
            </a:r>
            <a:r>
              <a:rPr lang="ru-RU" altLang="uk-UA" sz="2000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000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Олімпійських</a:t>
            </a:r>
            <a:r>
              <a:rPr lang="ru-RU" altLang="uk-UA" sz="2000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000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ігор</a:t>
            </a:r>
            <a:r>
              <a:rPr lang="ru-RU" altLang="uk-UA" sz="2000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ctr"/>
            <a:endParaRPr lang="ru-RU" altLang="uk-UA" sz="2000" dirty="0" smtClean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uk-UA" sz="2000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той час </a:t>
            </a:r>
            <a:r>
              <a:rPr lang="ru-RU" altLang="uk-UA" sz="2000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йому</a:t>
            </a:r>
            <a:r>
              <a:rPr lang="ru-RU" altLang="uk-UA" sz="2000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000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було</a:t>
            </a:r>
            <a:r>
              <a:rPr lang="ru-RU" altLang="uk-UA" sz="2000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29 </a:t>
            </a:r>
            <a:r>
              <a:rPr lang="ru-RU" altLang="uk-UA" sz="2000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років</a:t>
            </a:r>
            <a:endParaRPr lang="ru-RU" altLang="uk-UA" sz="2000" dirty="0" smtClean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47864" y="144186"/>
            <a:ext cx="5526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all" dirty="0" err="1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П’єр</a:t>
            </a:r>
            <a:r>
              <a:rPr lang="ru-RU" sz="3600" b="1" cap="all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де </a:t>
            </a:r>
            <a:r>
              <a:rPr lang="ru-RU" sz="3600" b="1" cap="all" dirty="0" err="1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кубертен</a:t>
            </a:r>
            <a:endParaRPr lang="ru-RU" sz="3600" b="1" cap="all" dirty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 descr="https://upload.wikimedia.org/wikipedia/commons/0/0d/Pierre_Fr%C3%A9dy_Baron_de_Coubert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72" y="1635646"/>
            <a:ext cx="2333513" cy="33177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7516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7"/>
          <p:cNvSpPr>
            <a:spLocks/>
          </p:cNvSpPr>
          <p:nvPr/>
        </p:nvSpPr>
        <p:spPr>
          <a:xfrm>
            <a:off x="107504" y="4613941"/>
            <a:ext cx="8928990" cy="517525"/>
          </a:xfrm>
          <a:prstGeom prst="rect">
            <a:avLst/>
          </a:prstGeom>
          <a:solidFill>
            <a:srgbClr val="0079C2"/>
          </a:solidFill>
        </p:spPr>
        <p:txBody>
          <a:bodyPr/>
          <a:lstStyle/>
          <a:p>
            <a:endParaRPr lang="uk-UA" sz="2000" dirty="0"/>
          </a:p>
        </p:txBody>
      </p:sp>
      <p:pic>
        <p:nvPicPr>
          <p:cNvPr id="4" name="Picture 79"/>
          <p:cNvPicPr/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107504" y="1469679"/>
            <a:ext cx="8928991" cy="3144262"/>
          </a:xfrm>
          <a:prstGeom prst="rect">
            <a:avLst/>
          </a:prstGeom>
          <a:noFill/>
        </p:spPr>
      </p:pic>
      <p:sp>
        <p:nvSpPr>
          <p:cNvPr id="5" name="Shape 77"/>
          <p:cNvSpPr>
            <a:spLocks/>
          </p:cNvSpPr>
          <p:nvPr/>
        </p:nvSpPr>
        <p:spPr>
          <a:xfrm>
            <a:off x="1573147" y="1000072"/>
            <a:ext cx="6033102" cy="517525"/>
          </a:xfrm>
          <a:prstGeom prst="rect">
            <a:avLst/>
          </a:prstGeom>
          <a:solidFill>
            <a:srgbClr val="0079C2"/>
          </a:solidFill>
        </p:spPr>
        <p:txBody>
          <a:bodyPr/>
          <a:lstStyle/>
          <a:p>
            <a:endParaRPr lang="uk-UA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07707" y="1013541"/>
            <a:ext cx="5400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solidFill>
                  <a:schemeClr val="bg1"/>
                </a:solidFill>
              </a:rPr>
              <a:t>ГОЛОВНІ ОЛІМПІЙСЬКІ ЦІННОСТІ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73147" y="1591346"/>
            <a:ext cx="16940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err="1" smtClean="0">
                <a:solidFill>
                  <a:srgbClr val="0070C0"/>
                </a:solidFill>
              </a:rPr>
              <a:t>Excellence</a:t>
            </a:r>
            <a:endParaRPr lang="uk-UA" sz="20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Досконалість</a:t>
            </a:r>
            <a:endParaRPr lang="uk-UA" sz="2000" b="1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19872" y="1591346"/>
            <a:ext cx="23042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err="1" smtClean="0">
                <a:solidFill>
                  <a:srgbClr val="0070C0"/>
                </a:solidFill>
              </a:rPr>
              <a:t>Respect</a:t>
            </a:r>
            <a:endParaRPr lang="uk-UA" sz="20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Повага</a:t>
            </a:r>
            <a:endParaRPr lang="uk-UA" sz="2000" b="1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89529" y="1591346"/>
            <a:ext cx="15841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err="1" smtClean="0">
                <a:solidFill>
                  <a:srgbClr val="0070C0"/>
                </a:solidFill>
              </a:rPr>
              <a:t>Friendship</a:t>
            </a:r>
            <a:endParaRPr lang="uk-UA" sz="20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Дружба</a:t>
            </a:r>
            <a:endParaRPr lang="uk-UA" sz="2000" b="1" dirty="0"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2652" y="2741733"/>
            <a:ext cx="79360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cap="all" dirty="0" smtClean="0">
                <a:solidFill>
                  <a:schemeClr val="bg1"/>
                </a:solidFill>
              </a:rPr>
              <a:t>Освітні теми олімпійського руху</a:t>
            </a:r>
            <a:endParaRPr lang="uk-UA" sz="2400" cap="all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6150" y="3461813"/>
            <a:ext cx="15301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70C0"/>
                </a:solidFill>
              </a:rPr>
              <a:t>Радість </a:t>
            </a:r>
            <a:r>
              <a:rPr lang="uk-UA" sz="2000" b="1" dirty="0" smtClean="0">
                <a:solidFill>
                  <a:srgbClr val="0070C0"/>
                </a:solidFill>
              </a:rPr>
              <a:t>у зусиллі</a:t>
            </a:r>
            <a:endParaRPr lang="uk-UA" sz="2000" b="1" dirty="0">
              <a:solidFill>
                <a:srgbClr val="0070C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845649" y="3627895"/>
            <a:ext cx="1720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70C0"/>
                </a:solidFill>
              </a:rPr>
              <a:t>Чесна гра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689937" y="3461813"/>
            <a:ext cx="15301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70C0"/>
                </a:solidFill>
              </a:rPr>
              <a:t>Практика поваги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220072" y="3474007"/>
            <a:ext cx="1800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70C0"/>
                </a:solidFill>
              </a:rPr>
              <a:t>Прагнення </a:t>
            </a:r>
            <a:r>
              <a:rPr lang="uk-UA" sz="2000" b="1" dirty="0" smtClean="0">
                <a:solidFill>
                  <a:srgbClr val="0070C0"/>
                </a:solidFill>
              </a:rPr>
              <a:t>досконалості</a:t>
            </a:r>
            <a:endParaRPr lang="uk-UA" sz="2000" b="1" dirty="0">
              <a:solidFill>
                <a:srgbClr val="0070C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20271" y="3461813"/>
            <a:ext cx="20162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Баланс тіла, волі та розуму</a:t>
            </a:r>
            <a:endParaRPr lang="uk-UA" sz="2000" b="1" dirty="0">
              <a:solidFill>
                <a:srgbClr val="0070C0"/>
              </a:solidFill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-1326" y="0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uk-UA" sz="2400" b="1" cap="all" dirty="0">
                <a:solidFill>
                  <a:srgbClr val="0070C0"/>
                </a:solidFill>
              </a:rPr>
              <a:t>Платформа для викладання і навчання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76" y="357942"/>
            <a:ext cx="1323979" cy="64213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07504" y="4641870"/>
            <a:ext cx="8928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cap="all" dirty="0" smtClean="0">
                <a:solidFill>
                  <a:schemeClr val="bg1"/>
                </a:solidFill>
              </a:rPr>
              <a:t>ГОЛОВНИЙ ОЛІМПІЙСЬКИЙ ПРИНЦИП </a:t>
            </a:r>
            <a:r>
              <a:rPr lang="en-US" sz="2400" cap="all" dirty="0" smtClean="0">
                <a:solidFill>
                  <a:schemeClr val="bg1"/>
                </a:solidFill>
              </a:rPr>
              <a:t>- FAIR PLAY</a:t>
            </a:r>
            <a:endParaRPr lang="uk-UA" sz="2400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79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1272828"/>
            <a:ext cx="68407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800" dirty="0" smtClean="0">
                <a:solidFill>
                  <a:srgbClr val="C00000"/>
                </a:solidFill>
              </a:rPr>
              <a:t>Чому саме цінності?</a:t>
            </a:r>
            <a:endParaRPr lang="uk-UA" sz="8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9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498" y="112124"/>
            <a:ext cx="88569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Спорт </a:t>
            </a:r>
            <a:r>
              <a:rPr lang="ru-RU" sz="32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може</a:t>
            </a:r>
            <a:r>
              <a:rPr lang="ru-RU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привести в </a:t>
            </a:r>
            <a:r>
              <a:rPr lang="ru-RU" sz="32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дію</a:t>
            </a:r>
            <a:r>
              <a:rPr lang="ru-RU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як </a:t>
            </a:r>
            <a:r>
              <a:rPr lang="ru-RU" sz="32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найблагородніші</a:t>
            </a:r>
            <a:r>
              <a:rPr lang="ru-RU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так і </a:t>
            </a:r>
            <a:r>
              <a:rPr lang="ru-RU" sz="32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найнижчі</a:t>
            </a:r>
            <a:r>
              <a:rPr lang="ru-RU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якості</a:t>
            </a:r>
            <a:r>
              <a:rPr lang="ru-RU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ru-RU" sz="32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він</a:t>
            </a:r>
            <a:r>
              <a:rPr lang="ru-RU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може</a:t>
            </a:r>
            <a:r>
              <a:rPr lang="ru-RU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розвивати</a:t>
            </a:r>
            <a:r>
              <a:rPr lang="ru-RU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якості</a:t>
            </a:r>
            <a:r>
              <a:rPr lang="ru-RU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безкорисливості</a:t>
            </a:r>
            <a:r>
              <a:rPr lang="ru-RU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та честі так само, як і </a:t>
            </a:r>
            <a:r>
              <a:rPr lang="ru-RU" sz="32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любов</a:t>
            </a:r>
            <a:r>
              <a:rPr lang="ru-RU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до </a:t>
            </a:r>
            <a:r>
              <a:rPr lang="ru-RU" sz="32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завоювань</a:t>
            </a:r>
            <a:r>
              <a:rPr lang="ru-RU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ru-RU" sz="32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він</a:t>
            </a:r>
            <a:r>
              <a:rPr lang="ru-RU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може</a:t>
            </a:r>
            <a:r>
              <a:rPr lang="ru-RU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бути </a:t>
            </a:r>
            <a:r>
              <a:rPr lang="ru-RU" sz="32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лицарським</a:t>
            </a:r>
            <a:r>
              <a:rPr lang="ru-RU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32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або</a:t>
            </a:r>
            <a:r>
              <a:rPr lang="ru-RU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корумпованим</a:t>
            </a:r>
            <a:r>
              <a:rPr lang="ru-RU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32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мужнім</a:t>
            </a:r>
            <a:r>
              <a:rPr lang="ru-RU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32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або</a:t>
            </a:r>
            <a:r>
              <a:rPr lang="ru-RU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звірячим</a:t>
            </a:r>
            <a:r>
              <a:rPr lang="ru-RU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ru-RU" sz="32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нарешті</a:t>
            </a:r>
            <a:r>
              <a:rPr lang="ru-RU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32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він</a:t>
            </a:r>
            <a:r>
              <a:rPr lang="ru-RU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може</a:t>
            </a:r>
            <a:r>
              <a:rPr lang="ru-RU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бути </a:t>
            </a:r>
            <a:r>
              <a:rPr lang="ru-RU" sz="32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використаний</a:t>
            </a:r>
            <a:r>
              <a:rPr lang="ru-RU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для </a:t>
            </a:r>
            <a:r>
              <a:rPr lang="ru-RU" sz="32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зміцнення</a:t>
            </a:r>
            <a:r>
              <a:rPr lang="ru-RU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миру, </a:t>
            </a:r>
            <a:r>
              <a:rPr lang="ru-RU" sz="32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або</a:t>
            </a:r>
            <a:r>
              <a:rPr lang="ru-RU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підготовки</a:t>
            </a:r>
            <a:r>
              <a:rPr lang="ru-RU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до </a:t>
            </a:r>
            <a:r>
              <a:rPr lang="ru-RU" sz="32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війни</a:t>
            </a:r>
            <a:endParaRPr lang="ru-RU" sz="32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ru-RU" sz="32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П’єр</a:t>
            </a:r>
            <a:r>
              <a:rPr lang="ru-RU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де Кубертен</a:t>
            </a:r>
            <a:endParaRPr lang="uk-UA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5965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483518"/>
            <a:ext cx="29523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uk-UA" sz="28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Таксономія</a:t>
            </a:r>
            <a:r>
              <a:rPr lang="ru-RU" altLang="uk-UA" sz="28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освітніх</a:t>
            </a:r>
            <a:r>
              <a:rPr lang="ru-RU" altLang="uk-UA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цілей</a:t>
            </a:r>
            <a:r>
              <a:rPr lang="ru-RU" altLang="uk-UA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8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Блума</a:t>
            </a:r>
            <a:endParaRPr lang="ru-RU" altLang="uk-UA" sz="2800" b="1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altLang="uk-UA" sz="2800" b="1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altLang="uk-UA" sz="28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uk-UA" sz="28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модифікована</a:t>
            </a:r>
            <a:r>
              <a:rPr lang="ru-RU" altLang="uk-UA" sz="28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8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Лорін</a:t>
            </a:r>
            <a:r>
              <a:rPr lang="ru-RU" altLang="uk-UA" sz="28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Андерсон та </a:t>
            </a:r>
            <a:r>
              <a:rPr lang="ru-RU" altLang="uk-UA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Картвол</a:t>
            </a:r>
            <a:endParaRPr lang="ru-RU" altLang="uk-UA" sz="28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012713144"/>
              </p:ext>
            </p:extLst>
          </p:nvPr>
        </p:nvGraphicFramePr>
        <p:xfrm>
          <a:off x="2843808" y="771550"/>
          <a:ext cx="6096000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365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69"/>
          <a:stretch/>
        </p:blipFill>
        <p:spPr bwMode="auto">
          <a:xfrm>
            <a:off x="4716016" y="102156"/>
            <a:ext cx="1700380" cy="69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47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&amp;Kcy;&amp;acy;&amp;rcy;&amp;tcy;&amp;icy;&amp;ncy;&amp;kcy;&amp;icy; &amp;pcy;&amp;ocy; &amp;zcy;&amp;acy;&amp;pcy;&amp;rcy;&amp;ocy;&amp;scy;&amp;ucy; &amp;fcy;&amp;ocy;&amp;ncy; &amp;gcy;&amp;ocy;&amp;lcy;&amp;ucy;&amp;bcy;&amp;ocy;&amp;jcy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17"/>
          <a:stretch/>
        </p:blipFill>
        <p:spPr bwMode="auto">
          <a:xfrm flipV="1">
            <a:off x="-408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78" y="144186"/>
            <a:ext cx="2388702" cy="1037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211961" y="154467"/>
            <a:ext cx="468052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uk-UA" sz="28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altLang="uk-UA" sz="28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Майбутнє</a:t>
            </a:r>
            <a:r>
              <a:rPr lang="ru-RU" altLang="uk-UA" sz="28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8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нашої</a:t>
            </a:r>
            <a:r>
              <a:rPr lang="ru-RU" altLang="uk-UA" sz="28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8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цивілізації</a:t>
            </a:r>
            <a:r>
              <a:rPr lang="ru-RU" altLang="uk-UA" sz="28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не </a:t>
            </a:r>
            <a:r>
              <a:rPr lang="ru-RU" altLang="uk-UA" sz="28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зупиняється</a:t>
            </a:r>
            <a:r>
              <a:rPr lang="ru-RU" altLang="uk-UA" sz="28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</a:t>
            </a:r>
            <a:r>
              <a:rPr lang="ru-RU" altLang="uk-UA" sz="28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політичних</a:t>
            </a:r>
            <a:r>
              <a:rPr lang="ru-RU" altLang="uk-UA" sz="28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8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чи</a:t>
            </a:r>
            <a:r>
              <a:rPr lang="ru-RU" altLang="uk-UA" sz="28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8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економічних</a:t>
            </a:r>
            <a:r>
              <a:rPr lang="ru-RU" altLang="uk-UA" sz="28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засадах. </a:t>
            </a:r>
            <a:r>
              <a:rPr lang="ru-RU" altLang="uk-UA" sz="28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Воно</a:t>
            </a:r>
            <a:r>
              <a:rPr lang="ru-RU" altLang="uk-UA" sz="28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altLang="uk-UA" sz="28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повністю</a:t>
            </a:r>
            <a:r>
              <a:rPr lang="ru-RU" altLang="uk-UA" sz="28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8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залежить</a:t>
            </a:r>
            <a:r>
              <a:rPr lang="ru-RU" altLang="uk-UA" sz="28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8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від</a:t>
            </a:r>
            <a:r>
              <a:rPr lang="ru-RU" altLang="uk-UA" sz="28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8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напрямку</a:t>
            </a:r>
            <a:r>
              <a:rPr lang="ru-RU" altLang="uk-UA" sz="28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altLang="uk-UA" sz="28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що</a:t>
            </a:r>
            <a:r>
              <a:rPr lang="ru-RU" altLang="uk-UA" sz="28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8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задається</a:t>
            </a:r>
            <a:r>
              <a:rPr lang="ru-RU" altLang="uk-UA" sz="28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8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суспільством</a:t>
            </a:r>
            <a:r>
              <a:rPr lang="ru-RU" altLang="uk-UA" sz="28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endParaRPr lang="ru-RU" altLang="uk-UA" sz="2800" b="1" dirty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ru-RU" altLang="uk-UA" sz="28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П’єр</a:t>
            </a:r>
            <a:r>
              <a:rPr lang="ru-RU" altLang="uk-UA" sz="28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де Кубертен</a:t>
            </a:r>
          </a:p>
        </p:txBody>
      </p:sp>
      <p:pic>
        <p:nvPicPr>
          <p:cNvPr id="7" name="Picture 1" descr="C:\Users\Виктория\Desktop\ююююююю.png"/>
          <p:cNvPicPr>
            <a:picLocks noChangeAspect="1" noChangeArrowheads="1"/>
          </p:cNvPicPr>
          <p:nvPr/>
        </p:nvPicPr>
        <p:blipFill rotWithShape="1">
          <a:blip r:embed="rId5"/>
          <a:srcRect l="55927" b="22252"/>
          <a:stretch/>
        </p:blipFill>
        <p:spPr bwMode="auto">
          <a:xfrm>
            <a:off x="0" y="0"/>
            <a:ext cx="3863025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374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Kcy;&amp;acy;&amp;rcy;&amp;tcy;&amp;icy;&amp;ncy;&amp;kcy;&amp;icy; &amp;pcy;&amp;ocy; &amp;zcy;&amp;acy;&amp;pcy;&amp;rcy;&amp;ocy;&amp;scy;&amp;ucy; &amp;fcy;&amp;ocy;&amp;ncy; &amp;gcy;&amp;ocy;&amp;lcy;&amp;ucy;&amp;bcy;&amp;ocy;&amp;jcy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17"/>
          <a:stretch/>
        </p:blipFill>
        <p:spPr bwMode="auto">
          <a:xfrm flipV="1">
            <a:off x="-408" y="0"/>
            <a:ext cx="9144000" cy="52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78" y="144186"/>
            <a:ext cx="2388702" cy="1037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347864" y="144186"/>
            <a:ext cx="5526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all" dirty="0" err="1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П’єр</a:t>
            </a:r>
            <a:r>
              <a:rPr lang="ru-RU" sz="3600" b="1" cap="all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де </a:t>
            </a:r>
            <a:r>
              <a:rPr lang="ru-RU" sz="3600" b="1" cap="all" dirty="0" err="1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кубертен</a:t>
            </a:r>
            <a:endParaRPr lang="ru-RU" sz="3600" b="1" cap="all" dirty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92" y="2067694"/>
            <a:ext cx="4203984" cy="28082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899592" y="836007"/>
            <a:ext cx="82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</a:t>
            </a:r>
            <a:r>
              <a:rPr lang="ru-RU" altLang="uk-UA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Також</a:t>
            </a:r>
            <a:r>
              <a:rPr lang="ru-RU" alt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</a:t>
            </a:r>
            <a:r>
              <a:rPr lang="ru-RU" altLang="uk-UA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конгресі</a:t>
            </a:r>
            <a:r>
              <a:rPr lang="ru-RU" alt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був</a:t>
            </a:r>
            <a:r>
              <a:rPr lang="ru-RU" alt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заснований</a:t>
            </a:r>
            <a:r>
              <a:rPr lang="ru-RU" alt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ru-RU" altLang="uk-UA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Міжнародний</a:t>
            </a:r>
            <a:r>
              <a:rPr lang="ru-RU" alt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Олімпійський</a:t>
            </a:r>
            <a:r>
              <a:rPr lang="ru-RU" alt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Комітет</a:t>
            </a:r>
            <a:r>
              <a:rPr lang="ru-RU" alt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та </a:t>
            </a:r>
            <a:r>
              <a:rPr lang="ru-RU" altLang="uk-UA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прийнята</a:t>
            </a:r>
            <a:r>
              <a:rPr lang="ru-RU" alt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Олімпійська</a:t>
            </a:r>
            <a:r>
              <a:rPr lang="ru-RU" alt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Хартія</a:t>
            </a:r>
            <a:r>
              <a:rPr lang="ru-RU" alt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ru-RU" altLang="uk-UA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основний</a:t>
            </a:r>
            <a:r>
              <a:rPr lang="ru-RU" alt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документ МОК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1923678"/>
            <a:ext cx="4572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Президентом МОК </a:t>
            </a:r>
            <a:r>
              <a:rPr lang="ru-RU" altLang="uk-UA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був</a:t>
            </a:r>
            <a:r>
              <a:rPr lang="ru-RU" alt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обраний</a:t>
            </a:r>
            <a:r>
              <a:rPr lang="ru-RU" alt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друг Кубертена </a:t>
            </a:r>
            <a:r>
              <a:rPr lang="ru-RU" altLang="uk-UA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Деметріус</a:t>
            </a:r>
            <a:endParaRPr lang="ru-RU" altLang="uk-UA" sz="2000" b="1" dirty="0" smtClean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uk-UA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Вікелас</a:t>
            </a:r>
            <a:r>
              <a:rPr lang="ru-RU" alt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як </a:t>
            </a:r>
            <a:r>
              <a:rPr lang="ru-RU" altLang="uk-UA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представник</a:t>
            </a:r>
            <a:endParaRPr lang="ru-RU" altLang="uk-UA" sz="2000" b="1" dirty="0" smtClean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uk-UA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країни</a:t>
            </a:r>
            <a:r>
              <a:rPr lang="ru-RU" alt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в </a:t>
            </a:r>
            <a:r>
              <a:rPr lang="ru-RU" altLang="uk-UA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якій</a:t>
            </a:r>
            <a:r>
              <a:rPr lang="ru-RU" alt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було</a:t>
            </a:r>
            <a:r>
              <a:rPr lang="ru-RU" alt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вирішено</a:t>
            </a:r>
            <a:r>
              <a:rPr lang="ru-RU" alt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провести І </a:t>
            </a:r>
            <a:r>
              <a:rPr lang="ru-RU" altLang="uk-UA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Олімпійські</a:t>
            </a:r>
            <a:r>
              <a:rPr lang="ru-RU" alt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ігри</a:t>
            </a:r>
            <a:r>
              <a:rPr lang="ru-RU" alt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algn="ctr"/>
            <a:r>
              <a:rPr lang="ru-RU" alt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Сам </a:t>
            </a:r>
            <a:r>
              <a:rPr lang="ru-RU" altLang="uk-UA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П’єр</a:t>
            </a:r>
            <a:r>
              <a:rPr lang="ru-RU" alt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де Кубертен </a:t>
            </a:r>
            <a:r>
              <a:rPr lang="ru-RU" altLang="uk-UA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обійняв</a:t>
            </a:r>
            <a:r>
              <a:rPr lang="ru-RU" alt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посаду генерального секретаря.</a:t>
            </a:r>
          </a:p>
          <a:p>
            <a:pPr algn="ctr"/>
            <a:r>
              <a:rPr lang="ru-RU" altLang="uk-UA" sz="20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Влітку</a:t>
            </a:r>
            <a:r>
              <a:rPr lang="ru-RU" altLang="uk-UA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1896 р. в </a:t>
            </a:r>
            <a:r>
              <a:rPr lang="ru-RU" altLang="uk-UA" sz="20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Афінах</a:t>
            </a:r>
            <a:r>
              <a:rPr lang="ru-RU" altLang="uk-UA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відбулися</a:t>
            </a:r>
            <a:r>
              <a:rPr lang="ru-RU" altLang="uk-UA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І </a:t>
            </a:r>
            <a:r>
              <a:rPr lang="ru-RU" altLang="uk-UA" sz="20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Олімпійські</a:t>
            </a:r>
            <a:r>
              <a:rPr lang="ru-RU" altLang="uk-UA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ігри</a:t>
            </a:r>
            <a:r>
              <a:rPr lang="ru-RU" altLang="uk-UA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сучасності</a:t>
            </a:r>
            <a:r>
              <a:rPr lang="ru-RU" altLang="uk-UA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059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Kcy;&amp;acy;&amp;rcy;&amp;tcy;&amp;icy;&amp;ncy;&amp;kcy;&amp;icy; &amp;pcy;&amp;ocy; &amp;zcy;&amp;acy;&amp;pcy;&amp;rcy;&amp;ocy;&amp;scy;&amp;ucy; &amp;fcy;&amp;ocy;&amp;ncy; &amp;gcy;&amp;ocy;&amp;lcy;&amp;ucy;&amp;bcy;&amp;ocy;&amp;jcy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17"/>
          <a:stretch/>
        </p:blipFill>
        <p:spPr bwMode="auto">
          <a:xfrm flipV="1">
            <a:off x="-408" y="0"/>
            <a:ext cx="9144000" cy="52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78" y="144186"/>
            <a:ext cx="2388702" cy="1037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347864" y="144186"/>
            <a:ext cx="5526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all" dirty="0" err="1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П’єр</a:t>
            </a:r>
            <a:r>
              <a:rPr lang="ru-RU" sz="3600" b="1" cap="all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де </a:t>
            </a:r>
            <a:r>
              <a:rPr lang="ru-RU" sz="3600" b="1" cap="all" dirty="0" err="1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кубертен</a:t>
            </a:r>
            <a:endParaRPr lang="ru-RU" sz="3600" b="1" cap="all" dirty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55776" y="803488"/>
            <a:ext cx="6587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uk-UA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Після</a:t>
            </a:r>
            <a:r>
              <a:rPr lang="ru-RU" alt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завершення</a:t>
            </a:r>
            <a:r>
              <a:rPr lang="ru-RU" alt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І </a:t>
            </a:r>
            <a:r>
              <a:rPr lang="ru-RU" altLang="uk-UA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Олімпійських</a:t>
            </a:r>
            <a:r>
              <a:rPr lang="ru-RU" alt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ігор</a:t>
            </a:r>
            <a:r>
              <a:rPr lang="ru-RU" alt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</a:t>
            </a:r>
            <a:r>
              <a:rPr lang="ru-RU" altLang="uk-UA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Афінах</a:t>
            </a:r>
            <a:endParaRPr lang="ru-RU" altLang="uk-UA" sz="2000" b="1" dirty="0" smtClean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38" y="1752195"/>
            <a:ext cx="4578732" cy="32987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4932040" y="1635646"/>
            <a:ext cx="41044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Отримані від свого батька у </a:t>
            </a:r>
            <a:r>
              <a:rPr lang="uk-UA" sz="20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спадок 500 тис. франків </a:t>
            </a:r>
            <a:r>
              <a:rPr 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золотом він </a:t>
            </a:r>
            <a:r>
              <a:rPr lang="uk-UA" sz="20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використав переважно на потреби Олімпійських ігор та міжнародного олімпійського руху</a:t>
            </a:r>
            <a:r>
              <a:rPr 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uk-UA" sz="2000" b="1" dirty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4296" y="1182133"/>
            <a:ext cx="88101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uk-UA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П’єр</a:t>
            </a:r>
            <a:r>
              <a:rPr lang="ru-RU" alt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де Кубертен став президентом МОК (1896-1925)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354050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Kcy;&amp;acy;&amp;rcy;&amp;tcy;&amp;icy;&amp;ncy;&amp;kcy;&amp;icy; &amp;pcy;&amp;ocy; &amp;zcy;&amp;acy;&amp;pcy;&amp;rcy;&amp;ocy;&amp;scy;&amp;ucy; &amp;fcy;&amp;ocy;&amp;ncy; &amp;gcy;&amp;ocy;&amp;lcy;&amp;ucy;&amp;bcy;&amp;ocy;&amp;jcy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17"/>
          <a:stretch/>
        </p:blipFill>
        <p:spPr bwMode="auto">
          <a:xfrm flipV="1">
            <a:off x="-408" y="0"/>
            <a:ext cx="9144000" cy="52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78" y="144186"/>
            <a:ext cx="2388702" cy="1037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347864" y="144186"/>
            <a:ext cx="5526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all" dirty="0" err="1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П’єр</a:t>
            </a:r>
            <a:r>
              <a:rPr lang="ru-RU" sz="3600" b="1" cap="all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де </a:t>
            </a:r>
            <a:r>
              <a:rPr lang="ru-RU" sz="3600" b="1" cap="all" dirty="0" err="1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кубертен</a:t>
            </a:r>
            <a:endParaRPr lang="ru-RU" sz="3600" b="1" cap="all" dirty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15816" y="790517"/>
            <a:ext cx="6120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 1912 році вперше до програми Олімпійських ігор увійшов творчий конкурс «Мистецькі змагання». </a:t>
            </a:r>
          </a:p>
          <a:p>
            <a:pPr algn="ctr"/>
            <a:r>
              <a:rPr 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Твір </a:t>
            </a:r>
            <a:r>
              <a:rPr lang="uk-UA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Кубертена</a:t>
            </a:r>
            <a:r>
              <a:rPr 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«Ода спорту» отримав перемогу у категорії «Література».</a:t>
            </a:r>
          </a:p>
          <a:p>
            <a:pPr algn="ctr"/>
            <a:r>
              <a:rPr 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 речі, твір на конкурс </a:t>
            </a:r>
            <a:r>
              <a:rPr lang="uk-UA" sz="20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  <a:r>
              <a:rPr lang="uk-UA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убертен</a:t>
            </a:r>
            <a:r>
              <a:rPr 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подав під псевдонімом, адже хотів продемонструвати неупереджене виявлення переможця.</a:t>
            </a:r>
            <a:endParaRPr lang="uk-UA" sz="2000" b="1" dirty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63539"/>
            <a:ext cx="2653141" cy="35961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690156" y="350785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…Слова </a:t>
            </a:r>
            <a:r>
              <a:rPr lang="uk-UA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знайти тобі які?</a:t>
            </a:r>
            <a:r>
              <a:rPr lang="uk-UA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uk-UA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uk-UA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О, </a:t>
            </a:r>
            <a:r>
              <a:rPr lang="uk-UA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Спорт — примирення і згода!</a:t>
            </a:r>
            <a:r>
              <a:rPr lang="uk-UA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uk-UA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uk-UA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Ти — естафета всіх віків,</a:t>
            </a:r>
            <a:r>
              <a:rPr lang="uk-UA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uk-UA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uk-UA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Безсмертна наша насолода!</a:t>
            </a:r>
          </a:p>
        </p:txBody>
      </p:sp>
    </p:spTree>
    <p:extLst>
      <p:ext uri="{BB962C8B-B14F-4D97-AF65-F5344CB8AC3E}">
        <p14:creationId xmlns:p14="http://schemas.microsoft.com/office/powerpoint/2010/main" val="151453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Kcy;&amp;acy;&amp;rcy;&amp;tcy;&amp;icy;&amp;ncy;&amp;kcy;&amp;icy; &amp;pcy;&amp;ocy; &amp;zcy;&amp;acy;&amp;pcy;&amp;rcy;&amp;ocy;&amp;scy;&amp;ucy; &amp;fcy;&amp;ocy;&amp;ncy; &amp;gcy;&amp;ocy;&amp;lcy;&amp;ucy;&amp;bcy;&amp;ocy;&amp;jcy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17"/>
          <a:stretch/>
        </p:blipFill>
        <p:spPr bwMode="auto">
          <a:xfrm flipV="1">
            <a:off x="-408" y="0"/>
            <a:ext cx="9144000" cy="52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78" y="144186"/>
            <a:ext cx="2388702" cy="1037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347864" y="144186"/>
            <a:ext cx="5526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all" dirty="0" err="1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П’єр</a:t>
            </a:r>
            <a:r>
              <a:rPr lang="ru-RU" sz="3600" b="1" cap="all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де </a:t>
            </a:r>
            <a:r>
              <a:rPr lang="ru-RU" sz="3600" b="1" cap="all" dirty="0" err="1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кубертен</a:t>
            </a:r>
            <a:endParaRPr lang="ru-RU" sz="3600" b="1" cap="all" dirty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15816" y="790517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 липня 1914 року в залі </a:t>
            </a:r>
            <a:r>
              <a:rPr lang="uk-UA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Сорбонни</a:t>
            </a:r>
            <a:r>
              <a:rPr 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урочистій церемонії, присвяченій 20-ій</a:t>
            </a:r>
            <a:endParaRPr lang="uk-UA" sz="2000" b="1" dirty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70" name="Picture 2" descr="&amp;Kcy;&amp;acy;&amp;rcy;&amp;tcy;&amp;icy;&amp;ncy;&amp;kcy;&amp;icy; &amp;pcy;&amp;ocy; &amp;zcy;&amp;acy;&amp;pcy;&amp;rcy;&amp;ocy;&amp;scy;&amp;ucy; &amp;ocy;&amp;lcy;&amp;icy;&amp;mcy;&amp;pcy;&amp;icy;&amp;jcy;&amp;scy;&amp;kcy;&amp;icy;&amp;jcy; &amp;fcy;&amp;lcy;&amp;acy;&amp;gcy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11" y="2283718"/>
            <a:ext cx="4658326" cy="26397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95095" y="1419622"/>
            <a:ext cx="89529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річниці відродження Олімпійських ігор, відбулася презентація олімпійського прапора, створеного </a:t>
            </a:r>
            <a:r>
              <a:rPr lang="uk-UA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П'єром</a:t>
            </a:r>
            <a:r>
              <a:rPr 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де </a:t>
            </a:r>
            <a:r>
              <a:rPr lang="uk-UA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Кубертеном</a:t>
            </a:r>
            <a:r>
              <a:rPr 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uk-UA" sz="2000" b="1" dirty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941914" y="2172416"/>
            <a:ext cx="40945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Олімпійським гаслом стала фраза, яку вперше, під час відкриття спортивних змагань в своєму коледжі, промовив французький </a:t>
            </a:r>
            <a:r>
              <a:rPr lang="uk-UA" sz="20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священник</a:t>
            </a:r>
            <a:r>
              <a:rPr lang="uk-UA" sz="20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sz="20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Анрі</a:t>
            </a:r>
            <a:r>
              <a:rPr lang="uk-UA" sz="20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sz="20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Дидон</a:t>
            </a:r>
            <a:r>
              <a:rPr lang="uk-UA" sz="20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uk-UA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uk-UA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Citius</a:t>
            </a:r>
            <a:r>
              <a:rPr lang="uk-UA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uk-UA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Altius</a:t>
            </a:r>
            <a:r>
              <a:rPr lang="uk-UA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uk-UA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Fortius</a:t>
            </a:r>
            <a:r>
              <a:rPr lang="uk-UA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!»</a:t>
            </a:r>
            <a:r>
              <a:rPr lang="uk-UA" sz="20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 дослівно  - «швидше, вище, сильніше!»</a:t>
            </a:r>
          </a:p>
        </p:txBody>
      </p:sp>
    </p:spTree>
    <p:extLst>
      <p:ext uri="{BB962C8B-B14F-4D97-AF65-F5344CB8AC3E}">
        <p14:creationId xmlns:p14="http://schemas.microsoft.com/office/powerpoint/2010/main" val="32489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Kcy;&amp;acy;&amp;rcy;&amp;tcy;&amp;icy;&amp;ncy;&amp;kcy;&amp;icy; &amp;pcy;&amp;ocy; &amp;zcy;&amp;acy;&amp;pcy;&amp;rcy;&amp;ocy;&amp;scy;&amp;ucy; &amp;fcy;&amp;ocy;&amp;ncy; &amp;gcy;&amp;ocy;&amp;lcy;&amp;ucy;&amp;bcy;&amp;ocy;&amp;jcy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17"/>
          <a:stretch/>
        </p:blipFill>
        <p:spPr bwMode="auto">
          <a:xfrm flipV="1">
            <a:off x="-408" y="0"/>
            <a:ext cx="9144000" cy="52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78" y="144186"/>
            <a:ext cx="2388702" cy="1037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347864" y="144186"/>
            <a:ext cx="5526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all" dirty="0" err="1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П’єр</a:t>
            </a:r>
            <a:r>
              <a:rPr lang="ru-RU" sz="3600" b="1" cap="all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де </a:t>
            </a:r>
            <a:r>
              <a:rPr lang="ru-RU" sz="3600" b="1" cap="all" dirty="0" err="1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кубертен</a:t>
            </a:r>
            <a:endParaRPr lang="ru-RU" sz="3600" b="1" cap="all" dirty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43808" y="790517"/>
            <a:ext cx="61926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Текст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олимпийської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клятви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разроблений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1913 р. де Кубертеном, як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відродження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ритуалу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клятви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честі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Стародавній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Греції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стадіоні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Олімпії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біля</a:t>
            </a:r>
            <a:r>
              <a:rPr lang="ru-RU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алтаря Зевса. </a:t>
            </a:r>
            <a:endParaRPr lang="ru-RU" sz="2000" b="1" dirty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218" name="Picture 2" descr="&amp;Kcy;&amp;acy;&amp;rcy;&amp;tcy;&amp;icy;&amp;ncy;&amp;kcy;&amp;icy; &amp;pcy;&amp;ocy; &amp;zcy;&amp;acy;&amp;pcy;&amp;rcy;&amp;ocy;&amp;scy;&amp;ucy; &amp;ocy;&amp;lcy;&amp;iukcy;&amp;mcy;&amp;pcy;&amp;iukcy;&amp;jcy;&amp;scy;&amp;softcy;&amp;kcy;&amp;acy; &amp;kcy;&amp;acy;&amp;lcy;&amp;yacy;&amp;tcy;&amp;vcy;&amp;acy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95686"/>
            <a:ext cx="3192289" cy="30232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3514577" y="2455922"/>
            <a:ext cx="53825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Текст Олімпійської клятви</a:t>
            </a:r>
          </a:p>
          <a:p>
            <a:pPr algn="ctr"/>
            <a:endParaRPr lang="uk-UA" sz="20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uk-UA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Від </a:t>
            </a:r>
            <a:r>
              <a:rPr lang="uk-UA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імені всіх учасників я обіцяю</a:t>
            </a:r>
          </a:p>
          <a:p>
            <a:pPr algn="ctr"/>
            <a:r>
              <a:rPr lang="uk-UA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дотримуватися правил чесної гри</a:t>
            </a:r>
          </a:p>
          <a:p>
            <a:pPr algn="ctr"/>
            <a:r>
              <a:rPr lang="uk-UA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істинно спортивному дусі</a:t>
            </a:r>
          </a:p>
          <a:p>
            <a:pPr algn="ctr"/>
            <a:r>
              <a:rPr lang="uk-UA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ім’я слави спорту</a:t>
            </a:r>
          </a:p>
          <a:p>
            <a:pPr algn="ctr"/>
            <a:r>
              <a:rPr lang="uk-UA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 честі наших команд.</a:t>
            </a:r>
          </a:p>
        </p:txBody>
      </p:sp>
    </p:spTree>
    <p:extLst>
      <p:ext uri="{BB962C8B-B14F-4D97-AF65-F5344CB8AC3E}">
        <p14:creationId xmlns:p14="http://schemas.microsoft.com/office/powerpoint/2010/main" val="5842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</TotalTime>
  <Words>2281</Words>
  <Application>Microsoft Office PowerPoint</Application>
  <PresentationFormat>Экран (16:9)</PresentationFormat>
  <Paragraphs>264</Paragraphs>
  <Slides>44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Viktory</dc:creator>
  <cp:lastModifiedBy>Viktory</cp:lastModifiedBy>
  <cp:revision>69</cp:revision>
  <dcterms:created xsi:type="dcterms:W3CDTF">2017-02-11T13:26:01Z</dcterms:created>
  <dcterms:modified xsi:type="dcterms:W3CDTF">2018-03-03T06:53:41Z</dcterms:modified>
</cp:coreProperties>
</file>