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FF00"/>
    <a:srgbClr val="006600"/>
    <a:srgbClr val="FF66CC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2B2DEBF-10C1-4678-AE06-449042A171B1}" type="datetimeFigureOut">
              <a:rPr lang="uk-UA" smtClean="0"/>
              <a:pPr/>
              <a:t>06.04.2014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CA3B20-8AF1-4FE2-9541-370E2F93980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22676" y="428604"/>
            <a:ext cx="6421324" cy="925406"/>
          </a:xfrm>
        </p:spPr>
        <p:txBody>
          <a:bodyPr>
            <a:noAutofit/>
          </a:bodyPr>
          <a:lstStyle/>
          <a:p>
            <a:pPr algn="ctr"/>
            <a:r>
              <a:rPr lang="ru-RU" sz="2000" dirty="0" err="1">
                <a:solidFill>
                  <a:srgbClr val="9900FF"/>
                </a:solidFill>
                <a:effectLst/>
                <a:latin typeface="+mn-lt"/>
              </a:rPr>
              <a:t>Методичний</a:t>
            </a:r>
            <a:r>
              <a:rPr lang="ru-RU" sz="2000" dirty="0">
                <a:solidFill>
                  <a:srgbClr val="9900FF"/>
                </a:solidFill>
                <a:effectLst/>
                <a:latin typeface="+mn-lt"/>
              </a:rPr>
              <a:t> </a:t>
            </a:r>
            <a:r>
              <a:rPr lang="ru-RU" sz="2000" dirty="0" err="1">
                <a:solidFill>
                  <a:srgbClr val="9900FF"/>
                </a:solidFill>
                <a:effectLst/>
                <a:latin typeface="+mn-lt"/>
              </a:rPr>
              <a:t>бюлетень</a:t>
            </a:r>
            <a:r>
              <a:rPr lang="ru-RU" sz="2000" dirty="0">
                <a:solidFill>
                  <a:srgbClr val="9900FF"/>
                </a:solidFill>
                <a:effectLst/>
                <a:latin typeface="+mn-lt"/>
              </a:rPr>
              <a:t> ПМК </a:t>
            </a:r>
            <a:r>
              <a:rPr lang="ru-RU" sz="2000" dirty="0" err="1">
                <a:solidFill>
                  <a:srgbClr val="9900FF"/>
                </a:solidFill>
                <a:effectLst/>
                <a:latin typeface="+mn-lt"/>
              </a:rPr>
              <a:t>вчителів</a:t>
            </a:r>
            <a:r>
              <a:rPr lang="ru-RU" sz="2000" dirty="0">
                <a:solidFill>
                  <a:srgbClr val="9900FF"/>
                </a:solidFill>
                <a:effectLst/>
                <a:latin typeface="+mn-lt"/>
              </a:rPr>
              <a:t> </a:t>
            </a:r>
            <a:r>
              <a:rPr lang="ru-RU" sz="2000" dirty="0" err="1">
                <a:solidFill>
                  <a:srgbClr val="9900FF"/>
                </a:solidFill>
                <a:effectLst/>
                <a:latin typeface="+mn-lt"/>
              </a:rPr>
              <a:t>природничо-математичного</a:t>
            </a:r>
            <a:r>
              <a:rPr lang="ru-RU" sz="2000" dirty="0">
                <a:solidFill>
                  <a:srgbClr val="9900FF"/>
                </a:solidFill>
                <a:effectLst/>
                <a:latin typeface="+mn-lt"/>
              </a:rPr>
              <a:t> </a:t>
            </a:r>
            <a:r>
              <a:rPr lang="ru-RU" sz="2000" dirty="0" err="1">
                <a:solidFill>
                  <a:srgbClr val="9900FF"/>
                </a:solidFill>
                <a:effectLst/>
                <a:latin typeface="+mn-lt"/>
              </a:rPr>
              <a:t>профілю</a:t>
            </a:r>
            <a:endParaRPr lang="uk-UA" sz="2000" dirty="0">
              <a:solidFill>
                <a:srgbClr val="9900FF"/>
              </a:solidFill>
              <a:effectLst/>
              <a:latin typeface="+mn-lt"/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body" idx="1"/>
          </p:nvPr>
        </p:nvSpPr>
        <p:spPr>
          <a:xfrm>
            <a:off x="2214546" y="1571612"/>
            <a:ext cx="4305090" cy="1636804"/>
          </a:xfrm>
        </p:spPr>
        <p:txBody>
          <a:bodyPr>
            <a:noAutofit/>
          </a:bodyPr>
          <a:lstStyle/>
          <a:p>
            <a:r>
              <a:rPr lang="uk-UA" sz="1600" dirty="0">
                <a:solidFill>
                  <a:srgbClr val="7030A0"/>
                </a:solidFill>
              </a:rPr>
              <a:t>Дата проведення </a:t>
            </a:r>
            <a:r>
              <a:rPr lang="en-US" sz="1600" i="1" dirty="0" smtClean="0">
                <a:solidFill>
                  <a:srgbClr val="7030A0"/>
                </a:solidFill>
              </a:rPr>
              <a:t>02</a:t>
            </a:r>
            <a:r>
              <a:rPr lang="uk-UA" sz="1600" i="1" dirty="0" smtClean="0">
                <a:solidFill>
                  <a:srgbClr val="7030A0"/>
                </a:solidFill>
              </a:rPr>
              <a:t>.</a:t>
            </a:r>
            <a:r>
              <a:rPr lang="en-US" sz="1600" i="1" dirty="0" smtClean="0">
                <a:solidFill>
                  <a:srgbClr val="7030A0"/>
                </a:solidFill>
              </a:rPr>
              <a:t>04</a:t>
            </a:r>
            <a:r>
              <a:rPr lang="uk-UA" sz="1600" i="1" dirty="0" smtClean="0">
                <a:solidFill>
                  <a:srgbClr val="7030A0"/>
                </a:solidFill>
              </a:rPr>
              <a:t>.201</a:t>
            </a:r>
            <a:r>
              <a:rPr lang="en-US" sz="1600" i="1" dirty="0" smtClean="0">
                <a:solidFill>
                  <a:srgbClr val="7030A0"/>
                </a:solidFill>
              </a:rPr>
              <a:t>4 </a:t>
            </a:r>
            <a:r>
              <a:rPr lang="uk-UA" sz="1600" i="1" dirty="0" smtClean="0">
                <a:solidFill>
                  <a:srgbClr val="7030A0"/>
                </a:solidFill>
              </a:rPr>
              <a:t>р</a:t>
            </a:r>
            <a:r>
              <a:rPr lang="uk-UA" sz="1600" dirty="0">
                <a:solidFill>
                  <a:srgbClr val="7030A0"/>
                </a:solidFill>
              </a:rPr>
              <a:t>.</a:t>
            </a:r>
          </a:p>
          <a:p>
            <a:r>
              <a:rPr lang="uk-UA" sz="1600" dirty="0" smtClean="0">
                <a:solidFill>
                  <a:srgbClr val="7030A0"/>
                </a:solidFill>
              </a:rPr>
              <a:t>Засідання ПМК </a:t>
            </a:r>
            <a:r>
              <a:rPr lang="uk-UA" sz="1600" dirty="0">
                <a:solidFill>
                  <a:srgbClr val="7030A0"/>
                </a:solidFill>
              </a:rPr>
              <a:t>№ </a:t>
            </a:r>
            <a:r>
              <a:rPr lang="en-US" sz="1600" dirty="0" smtClean="0">
                <a:solidFill>
                  <a:srgbClr val="7030A0"/>
                </a:solidFill>
              </a:rPr>
              <a:t>4</a:t>
            </a:r>
            <a:endParaRPr lang="en-US" sz="1600" dirty="0" smtClean="0">
              <a:solidFill>
                <a:srgbClr val="7030A0"/>
              </a:solidFill>
            </a:endParaRPr>
          </a:p>
          <a:p>
            <a:pPr algn="l"/>
            <a:r>
              <a:rPr lang="uk-UA" sz="1600" dirty="0" smtClean="0">
                <a:solidFill>
                  <a:srgbClr val="FF0000"/>
                </a:solidFill>
              </a:rPr>
              <a:t>Науково-методичний круглий стіл </a:t>
            </a:r>
            <a:r>
              <a:rPr lang="uk-UA" sz="1600" dirty="0" smtClean="0"/>
              <a:t>«Інноваційні технології на уроках природничо-математичного профілю щодо формування гармонійно-досконалої особистості»</a:t>
            </a:r>
            <a:endParaRPr lang="en-US" sz="1600" dirty="0" smtClean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3071810"/>
            <a:ext cx="655272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1400" b="1" dirty="0" smtClean="0">
              <a:solidFill>
                <a:srgbClr val="FF0000"/>
              </a:solidFill>
            </a:endParaRPr>
          </a:p>
          <a:p>
            <a:pPr algn="ctr"/>
            <a:r>
              <a:rPr lang="uk-UA" sz="1400" b="1" dirty="0" smtClean="0">
                <a:solidFill>
                  <a:srgbClr val="FF0000"/>
                </a:solidFill>
              </a:rPr>
              <a:t>Черга денна :</a:t>
            </a:r>
          </a:p>
          <a:p>
            <a:r>
              <a:rPr lang="ru-RU" sz="1400" dirty="0" smtClean="0"/>
              <a:t> </a:t>
            </a:r>
            <a:r>
              <a:rPr lang="ru-RU" sz="1400" b="1" dirty="0" smtClean="0">
                <a:solidFill>
                  <a:srgbClr val="9900FF"/>
                </a:solidFill>
              </a:rPr>
              <a:t>1</a:t>
            </a:r>
            <a:r>
              <a:rPr lang="ru-RU" sz="1400" dirty="0" smtClean="0"/>
              <a:t>. </a:t>
            </a:r>
            <a:r>
              <a:rPr lang="uk-UA" sz="1400" dirty="0" smtClean="0"/>
              <a:t>Науково-методичний круглий стіл «Інноваційні технології на уроках природничо-математичного профілю щодо формування гармонійно-досконалої особистості».</a:t>
            </a:r>
            <a:endParaRPr lang="ru-RU" sz="1400" dirty="0" smtClean="0"/>
          </a:p>
          <a:p>
            <a:r>
              <a:rPr lang="uk-UA" sz="1400" b="1" dirty="0" smtClean="0">
                <a:solidFill>
                  <a:srgbClr val="9900FF"/>
                </a:solidFill>
              </a:rPr>
              <a:t>2</a:t>
            </a:r>
            <a:r>
              <a:rPr lang="uk-UA" sz="1400" dirty="0" smtClean="0"/>
              <a:t>. Звіт про результати впровадження особистісно-орієнтованого проекту: 3-го етапу </a:t>
            </a:r>
            <a:r>
              <a:rPr lang="uk-UA" sz="1400" dirty="0" err="1" smtClean="0"/>
              <a:t>Ляш</a:t>
            </a:r>
            <a:r>
              <a:rPr lang="uk-UA" sz="1400" dirty="0" smtClean="0"/>
              <a:t> С. І. «Система підготовки до ЗНО», 1-го етапу - </a:t>
            </a:r>
            <a:r>
              <a:rPr lang="uk-UA" sz="1400" dirty="0" err="1" smtClean="0"/>
              <a:t>Тереб</a:t>
            </a:r>
            <a:r>
              <a:rPr lang="uk-UA" sz="1400" dirty="0" smtClean="0"/>
              <a:t> Л. В.</a:t>
            </a:r>
          </a:p>
          <a:p>
            <a:r>
              <a:rPr lang="uk-UA" sz="1400" dirty="0" smtClean="0">
                <a:solidFill>
                  <a:srgbClr val="9900FF"/>
                </a:solidFill>
              </a:rPr>
              <a:t>3.</a:t>
            </a:r>
            <a:r>
              <a:rPr lang="uk-UA" sz="1400" dirty="0" smtClean="0"/>
              <a:t> Організація індивідуальної роботи щодо якісної підготовки до ДПА та ЗНО- 2014.</a:t>
            </a:r>
          </a:p>
          <a:p>
            <a:r>
              <a:rPr lang="uk-UA" sz="1400" dirty="0" smtClean="0">
                <a:solidFill>
                  <a:srgbClr val="9900FF"/>
                </a:solidFill>
              </a:rPr>
              <a:t>4</a:t>
            </a:r>
            <a:r>
              <a:rPr lang="uk-UA" sz="1400" dirty="0" smtClean="0"/>
              <a:t>. Про підготовку та проведення річних контрольних робіт. </a:t>
            </a:r>
          </a:p>
          <a:p>
            <a:r>
              <a:rPr lang="uk-UA" sz="1400" dirty="0" smtClean="0">
                <a:solidFill>
                  <a:srgbClr val="9900FF"/>
                </a:solidFill>
              </a:rPr>
              <a:t>5</a:t>
            </a:r>
            <a:r>
              <a:rPr lang="uk-UA" sz="1400" dirty="0" smtClean="0"/>
              <a:t>. Про об’єктивність оцінювання навчальних досягнень учнів (критерії оцінювання).</a:t>
            </a:r>
          </a:p>
          <a:p>
            <a:r>
              <a:rPr lang="uk-UA" sz="1400" dirty="0" smtClean="0">
                <a:solidFill>
                  <a:srgbClr val="9900FF"/>
                </a:solidFill>
              </a:rPr>
              <a:t>6.</a:t>
            </a:r>
            <a:r>
              <a:rPr lang="uk-UA" sz="1400" dirty="0" smtClean="0"/>
              <a:t> Результати участі учнів в олімпіадах, комп’ютерних конкурсах, міжнародних конкурсах «Левеня», «Кенгуру», «Колосок», «Бобер», виставках і змаганнях.</a:t>
            </a:r>
          </a:p>
          <a:p>
            <a:endParaRPr lang="uk-UA" sz="1400" dirty="0"/>
          </a:p>
          <a:p>
            <a:pPr lvl="0"/>
            <a:endParaRPr lang="ru-RU" sz="1400" dirty="0" smtClean="0"/>
          </a:p>
          <a:p>
            <a:pPr lvl="0"/>
            <a:r>
              <a:rPr lang="uk-UA" sz="1400" dirty="0" smtClean="0"/>
              <a:t>. </a:t>
            </a:r>
            <a:endParaRPr lang="ru-RU" sz="1400" dirty="0" smtClean="0"/>
          </a:p>
          <a:p>
            <a:endParaRPr lang="uk-UA" sz="1400" dirty="0" smtClean="0"/>
          </a:p>
          <a:p>
            <a:endParaRPr lang="ru-RU" sz="1400" dirty="0" smtClean="0"/>
          </a:p>
          <a:p>
            <a:pPr lvl="0"/>
            <a:endParaRPr lang="uk-UA" sz="1400" dirty="0" smtClean="0"/>
          </a:p>
          <a:p>
            <a:pPr lvl="0"/>
            <a:endParaRPr lang="ru-RU" sz="1400" dirty="0" smtClean="0"/>
          </a:p>
          <a:p>
            <a:endParaRPr lang="uk-UA" sz="1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uk-UA" sz="1400" dirty="0" smtClean="0"/>
          </a:p>
          <a:p>
            <a:pPr lvl="0"/>
            <a:endParaRPr lang="uk-UA" sz="1200" dirty="0"/>
          </a:p>
        </p:txBody>
      </p:sp>
      <p:pic>
        <p:nvPicPr>
          <p:cNvPr id="13" name="Рисунок 12" descr="Лоянов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1500174"/>
            <a:ext cx="2309798" cy="1857388"/>
          </a:xfrm>
          <a:prstGeom prst="rect">
            <a:avLst/>
          </a:prstGeom>
        </p:spPr>
      </p:pic>
      <p:pic>
        <p:nvPicPr>
          <p:cNvPr id="15" name="Рисунок 14" descr="Ля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429132"/>
            <a:ext cx="2381267" cy="2000240"/>
          </a:xfrm>
          <a:prstGeom prst="rect">
            <a:avLst/>
          </a:prstGeom>
        </p:spPr>
      </p:pic>
      <p:pic>
        <p:nvPicPr>
          <p:cNvPr id="7" name="Рисунок 6" descr="DSC0047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85728"/>
            <a:ext cx="2500330" cy="198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365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71802" y="500042"/>
            <a:ext cx="576691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1400" b="1" dirty="0" smtClean="0">
              <a:solidFill>
                <a:srgbClr val="FF0000"/>
              </a:solidFill>
            </a:endParaRPr>
          </a:p>
          <a:p>
            <a:pPr lvl="0"/>
            <a:endParaRPr lang="ru-RU" sz="1400" dirty="0" smtClean="0"/>
          </a:p>
          <a:p>
            <a:pPr lvl="0" algn="ctr"/>
            <a:r>
              <a:rPr lang="uk-UA" sz="1400" dirty="0" smtClean="0"/>
              <a:t> </a:t>
            </a:r>
            <a:r>
              <a:rPr lang="uk-UA" sz="1400" b="1" dirty="0" smtClean="0">
                <a:solidFill>
                  <a:srgbClr val="FF0000"/>
                </a:solidFill>
              </a:rPr>
              <a:t>Ухвалили :</a:t>
            </a:r>
          </a:p>
          <a:p>
            <a:pPr lvl="0"/>
            <a:r>
              <a:rPr lang="uk-UA" sz="1400" b="1" dirty="0" smtClean="0">
                <a:solidFill>
                  <a:srgbClr val="7030A0"/>
                </a:solidFill>
              </a:rPr>
              <a:t>1</a:t>
            </a:r>
            <a:r>
              <a:rPr lang="uk-UA" sz="1400" dirty="0" smtClean="0"/>
              <a:t>. Ширше використовувати інноваційні технології на уроках природничо-математичного профілю щодо формування гармонійно-досконалої особистості учня.</a:t>
            </a:r>
            <a:endParaRPr lang="uk-UA" sz="1400" dirty="0"/>
          </a:p>
          <a:p>
            <a:r>
              <a:rPr lang="uk-UA" sz="1400" b="1" dirty="0" smtClean="0">
                <a:solidFill>
                  <a:srgbClr val="7030A0"/>
                </a:solidFill>
              </a:rPr>
              <a:t>2</a:t>
            </a:r>
            <a:r>
              <a:rPr lang="uk-UA" sz="1400" dirty="0" smtClean="0"/>
              <a:t>. Застосовувати досвід вчителів </a:t>
            </a:r>
            <a:r>
              <a:rPr lang="uk-UA" sz="1400" dirty="0" err="1" smtClean="0"/>
              <a:t>Лоянової</a:t>
            </a:r>
            <a:r>
              <a:rPr lang="uk-UA" sz="1400" dirty="0" smtClean="0"/>
              <a:t> З. М. і </a:t>
            </a:r>
            <a:r>
              <a:rPr lang="uk-UA" sz="1400" dirty="0" err="1" smtClean="0"/>
              <a:t>Ляш</a:t>
            </a:r>
            <a:r>
              <a:rPr lang="uk-UA" sz="1400" dirty="0" smtClean="0"/>
              <a:t> С І. для формування гармонійної особистості на уроках природничо-математичного профілю.</a:t>
            </a:r>
            <a:endParaRPr lang="ru-RU" sz="1400" dirty="0" smtClean="0"/>
          </a:p>
          <a:p>
            <a:pPr lvl="0"/>
            <a:endParaRPr lang="uk-UA" sz="1400" dirty="0" smtClean="0"/>
          </a:p>
          <a:p>
            <a:r>
              <a:rPr lang="ru-RU" sz="1400" b="1" dirty="0" smtClean="0">
                <a:solidFill>
                  <a:srgbClr val="7030A0"/>
                </a:solidFill>
              </a:rPr>
              <a:t>3</a:t>
            </a:r>
            <a:r>
              <a:rPr lang="ru-RU" sz="1400" dirty="0" smtClean="0"/>
              <a:t>.</a:t>
            </a:r>
            <a:r>
              <a:rPr lang="uk-UA" sz="1400" dirty="0" smtClean="0"/>
              <a:t> Запровадити у новому навчальному році проведення уроків з використанням інтерактивної дошки один раз у семестр, як засіб використання інноваційних технології на уроках.</a:t>
            </a:r>
            <a:endParaRPr lang="ru-RU" sz="1400" dirty="0" smtClean="0"/>
          </a:p>
          <a:p>
            <a:r>
              <a:rPr lang="uk-UA" sz="1400" b="1" dirty="0" smtClean="0">
                <a:solidFill>
                  <a:srgbClr val="7030A0"/>
                </a:solidFill>
              </a:rPr>
              <a:t>4</a:t>
            </a:r>
            <a:r>
              <a:rPr lang="uk-UA" sz="1400" dirty="0" smtClean="0"/>
              <a:t>. Ухвалити звіти про результати впровадження особистісно-орієнтованих проектів </a:t>
            </a:r>
            <a:r>
              <a:rPr lang="uk-UA" sz="1400" dirty="0" err="1" smtClean="0"/>
              <a:t>Ляш</a:t>
            </a:r>
            <a:r>
              <a:rPr lang="uk-UA" sz="1400" dirty="0" smtClean="0"/>
              <a:t> С. І. і </a:t>
            </a:r>
            <a:r>
              <a:rPr lang="uk-UA" sz="1400" dirty="0" err="1" smtClean="0"/>
              <a:t>Тереб</a:t>
            </a:r>
            <a:r>
              <a:rPr lang="uk-UA" sz="1400" dirty="0" smtClean="0"/>
              <a:t> Л. В..</a:t>
            </a:r>
          </a:p>
          <a:p>
            <a:r>
              <a:rPr lang="uk-UA" sz="1400" b="1" dirty="0" smtClean="0">
                <a:solidFill>
                  <a:srgbClr val="7030A0"/>
                </a:solidFill>
              </a:rPr>
              <a:t>5</a:t>
            </a:r>
            <a:r>
              <a:rPr lang="uk-UA" sz="1400" dirty="0" smtClean="0"/>
              <a:t>. Посилити роботу щодо організації індивідуальної допомоги учням у підготовці до ДПА і ЗНО; посилити роботу, щодо організації індивідуальної допомоги учням, які встигають на початковому рівні.</a:t>
            </a:r>
          </a:p>
          <a:p>
            <a:pPr lvl="0"/>
            <a:r>
              <a:rPr lang="uk-UA" sz="1400" dirty="0" smtClean="0">
                <a:solidFill>
                  <a:srgbClr val="9900FF"/>
                </a:solidFill>
              </a:rPr>
              <a:t>6.</a:t>
            </a:r>
            <a:r>
              <a:rPr lang="uk-UA" sz="1400" dirty="0" smtClean="0"/>
              <a:t> Посилити роботу, щодо об’єктивності оцінювання навчальних досягнень учнів, враховуючи державні критерії оцінювання;</a:t>
            </a:r>
            <a:endParaRPr lang="ru-RU" sz="1400" dirty="0" smtClean="0"/>
          </a:p>
          <a:p>
            <a:pPr lvl="0"/>
            <a:r>
              <a:rPr lang="uk-UA" sz="1400" dirty="0" smtClean="0">
                <a:solidFill>
                  <a:srgbClr val="9900FF"/>
                </a:solidFill>
              </a:rPr>
              <a:t>7. </a:t>
            </a:r>
            <a:r>
              <a:rPr lang="uk-UA" sz="1400" dirty="0" smtClean="0"/>
              <a:t>У</a:t>
            </a:r>
            <a:r>
              <a:rPr lang="ru-RU" sz="1400" dirty="0" smtClean="0"/>
              <a:t>хвалили </a:t>
            </a:r>
            <a:r>
              <a:rPr lang="ru-RU" sz="1400" dirty="0" err="1" smtClean="0"/>
              <a:t>завдання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семестрових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контрольних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робіт</a:t>
            </a:r>
            <a:r>
              <a:rPr lang="uk-UA" sz="1400" dirty="0" smtClean="0"/>
              <a:t>.</a:t>
            </a:r>
            <a:endParaRPr lang="ru-RU" sz="1400" dirty="0" smtClean="0"/>
          </a:p>
          <a:p>
            <a:pPr lvl="0"/>
            <a:r>
              <a:rPr lang="uk-UA" sz="1400" dirty="0" smtClean="0">
                <a:solidFill>
                  <a:srgbClr val="9900FF"/>
                </a:solidFill>
              </a:rPr>
              <a:t>8. </a:t>
            </a:r>
            <a:r>
              <a:rPr lang="uk-UA" sz="1400" dirty="0" smtClean="0"/>
              <a:t>Ухвалити звіт про результати участі учнів в олімпіадах, комп’ютерних конкурсах, міжнародних конкурсах «Левеня», «Кенгуру», «Колосок», «Бобер», виставках і змаганнях і посилити роботу у цьому напрямку.</a:t>
            </a:r>
            <a:endParaRPr lang="ru-RU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ru-RU" sz="1400" dirty="0" smtClean="0"/>
          </a:p>
          <a:p>
            <a:endParaRPr lang="uk-UA" sz="1400" dirty="0" smtClean="0"/>
          </a:p>
          <a:p>
            <a:endParaRPr lang="ru-RU" sz="1400" dirty="0" smtClean="0"/>
          </a:p>
          <a:p>
            <a:pPr lvl="0"/>
            <a:endParaRPr lang="uk-UA" sz="1400" dirty="0" smtClean="0"/>
          </a:p>
          <a:p>
            <a:pPr lvl="0"/>
            <a:endParaRPr lang="ru-RU" sz="1400" dirty="0" smtClean="0"/>
          </a:p>
          <a:p>
            <a:endParaRPr lang="uk-UA" sz="1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uk-UA" sz="1400" dirty="0" smtClean="0"/>
          </a:p>
          <a:p>
            <a:pPr lvl="0"/>
            <a:endParaRPr lang="uk-UA" sz="1200" dirty="0"/>
          </a:p>
        </p:txBody>
      </p:sp>
      <p:pic>
        <p:nvPicPr>
          <p:cNvPr id="3" name="Рисунок 2" descr="КУлід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2476485" cy="1857364"/>
          </a:xfrm>
          <a:prstGeom prst="rect">
            <a:avLst/>
          </a:prstGeom>
        </p:spPr>
      </p:pic>
      <p:pic>
        <p:nvPicPr>
          <p:cNvPr id="4" name="Рисунок 3" descr="DSC005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4714884"/>
            <a:ext cx="2428860" cy="1821645"/>
          </a:xfrm>
          <a:prstGeom prst="rect">
            <a:avLst/>
          </a:prstGeom>
        </p:spPr>
      </p:pic>
      <p:pic>
        <p:nvPicPr>
          <p:cNvPr id="5" name="Рисунок 4" descr="DSC000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2285992"/>
            <a:ext cx="1785950" cy="235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365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а обкладинка">
  <a:themeElements>
    <a:clrScheme name="Тверда обкладинка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а обкладинка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а обкладинка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197</TotalTime>
  <Words>335</Words>
  <Application>Microsoft Office PowerPoint</Application>
  <PresentationFormat>Экран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Тверда обкладинка</vt:lpstr>
      <vt:lpstr>Методичний бюлетень ПМК вчителів природничо-математичного профілю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Методичний бюлетень ПМК вчителів природничо-математичного профілю</dc:title>
  <dc:creator>user</dc:creator>
  <cp:lastModifiedBy>Admin</cp:lastModifiedBy>
  <cp:revision>49</cp:revision>
  <cp:lastPrinted>2013-11-10T13:01:24Z</cp:lastPrinted>
  <dcterms:created xsi:type="dcterms:W3CDTF">2013-04-09T07:30:42Z</dcterms:created>
  <dcterms:modified xsi:type="dcterms:W3CDTF">2014-04-06T18:04:14Z</dcterms:modified>
</cp:coreProperties>
</file>