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3" d="100"/>
          <a:sy n="43" d="100"/>
        </p:scale>
        <p:origin x="-2214" y="-5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B9317-15DA-459F-9982-DA070321F247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62CD6-D2E1-4592-A770-3AE5905819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062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B9317-15DA-459F-9982-DA070321F247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62CD6-D2E1-4592-A770-3AE5905819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5238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B9317-15DA-459F-9982-DA070321F247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62CD6-D2E1-4592-A770-3AE5905819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705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B9317-15DA-459F-9982-DA070321F247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62CD6-D2E1-4592-A770-3AE5905819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308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B9317-15DA-459F-9982-DA070321F247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62CD6-D2E1-4592-A770-3AE5905819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7716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B9317-15DA-459F-9982-DA070321F247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62CD6-D2E1-4592-A770-3AE5905819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736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B9317-15DA-459F-9982-DA070321F247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62CD6-D2E1-4592-A770-3AE5905819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2974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B9317-15DA-459F-9982-DA070321F247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62CD6-D2E1-4592-A770-3AE5905819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176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B9317-15DA-459F-9982-DA070321F247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62CD6-D2E1-4592-A770-3AE5905819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813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B9317-15DA-459F-9982-DA070321F247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62CD6-D2E1-4592-A770-3AE5905819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6060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B9317-15DA-459F-9982-DA070321F247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62CD6-D2E1-4592-A770-3AE5905819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775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9317-15DA-459F-9982-DA070321F247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62CD6-D2E1-4592-A770-3AE5905819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322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Nout\Desktop\блоги\блог\4e19bde6157315597aed3269d23725b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2" y="0"/>
            <a:ext cx="912352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Nout\Desktop\Семінар\фото\DSCF7583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754"/>
          <a:stretch/>
        </p:blipFill>
        <p:spPr bwMode="auto">
          <a:xfrm>
            <a:off x="5748576" y="682366"/>
            <a:ext cx="3208199" cy="18105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09167" y="61551"/>
            <a:ext cx="3202554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1600" b="1" dirty="0" smtClean="0">
                <a:ln w="11430"/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Дата </a:t>
            </a:r>
            <a:r>
              <a:rPr lang="uk-UA" sz="1600" b="1" dirty="0" smtClean="0">
                <a:ln w="11430"/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1600" b="1" dirty="0" smtClean="0">
                <a:ln w="11430"/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ru-RU" sz="1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07.04.2015</a:t>
            </a:r>
            <a:endParaRPr lang="ru-RU" sz="1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472" y="60966"/>
            <a:ext cx="781111" cy="6903373"/>
          </a:xfrm>
          <a:prstGeom prst="rect">
            <a:avLst/>
          </a:prstGeom>
          <a:noFill/>
        </p:spPr>
        <p:txBody>
          <a:bodyPr vert="wordArtVert"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b="1" dirty="0" smtClean="0">
                <a:ln w="11430"/>
                <a:solidFill>
                  <a:srgbClr val="996600"/>
                </a:solidFill>
                <a:latin typeface="Times New Roman" pitchFamily="18" charset="0"/>
                <a:cs typeface="Times New Roman" pitchFamily="18" charset="0"/>
              </a:rPr>
              <a:t>ЗАСІДАННЯ ПМК ВЧИТЕЛІВ ПОЧАТКОВИХ КЛАСІВ</a:t>
            </a:r>
            <a:endParaRPr lang="ru-RU" b="1" cap="none" spc="0" dirty="0">
              <a:ln w="11430"/>
              <a:solidFill>
                <a:srgbClr val="99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49578" y="169166"/>
            <a:ext cx="8241836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1600" b="1" dirty="0">
                <a:ln w="11430"/>
                <a:solidFill>
                  <a:srgbClr val="FF0000"/>
                </a:solidFill>
                <a:latin typeface="Comic Sans MS" panose="030F0702030302020204" pitchFamily="66" charset="0"/>
                <a:cs typeface="Times New Roman" pitchFamily="18" charset="0"/>
              </a:rPr>
              <a:t>Черга денна</a:t>
            </a:r>
            <a:r>
              <a:rPr lang="uk-UA" sz="1600" b="1" dirty="0" smtClean="0">
                <a:ln w="11430"/>
                <a:solidFill>
                  <a:srgbClr val="FF0000"/>
                </a:solidFill>
                <a:latin typeface="Comic Sans MS" panose="030F0702030302020204" pitchFamily="66" charset="0"/>
                <a:cs typeface="Times New Roman" pitchFamily="18" charset="0"/>
              </a:rPr>
              <a:t>:</a:t>
            </a:r>
            <a:endParaRPr lang="uk-UA" sz="16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anose="030F0702030302020204" pitchFamily="66" charset="0"/>
            </a:endParaRPr>
          </a:p>
          <a:p>
            <a:r>
              <a:rPr lang="uk-UA" sz="1600" b="1" dirty="0">
                <a:latin typeface="Comic Sans MS" panose="030F0702030302020204" pitchFamily="66" charset="0"/>
              </a:rPr>
              <a:t>1.Семінар "</a:t>
            </a:r>
            <a:r>
              <a:rPr lang="uk-UA" sz="1600" b="1" dirty="0" err="1">
                <a:latin typeface="Comic Sans MS" panose="030F0702030302020204" pitchFamily="66" charset="0"/>
              </a:rPr>
              <a:t>Психолого</a:t>
            </a:r>
            <a:r>
              <a:rPr lang="uk-UA" sz="1600" b="1" dirty="0">
                <a:latin typeface="Comic Sans MS" panose="030F0702030302020204" pitchFamily="66" charset="0"/>
              </a:rPr>
              <a:t> - педагогічні умови співпраці батьків, вчителів та учнів для формування всебічно розвиненої особистості" . </a:t>
            </a:r>
            <a:endParaRPr lang="ru-RU" sz="1600" b="1" dirty="0">
              <a:latin typeface="Comic Sans MS" panose="030F0702030302020204" pitchFamily="66" charset="0"/>
            </a:endParaRPr>
          </a:p>
          <a:p>
            <a:r>
              <a:rPr lang="uk-UA" sz="1600" b="1" dirty="0">
                <a:latin typeface="Comic Sans MS" panose="030F0702030302020204" pitchFamily="66" charset="0"/>
              </a:rPr>
              <a:t>Доповідач: вчитель Горяна Л.С.</a:t>
            </a:r>
            <a:endParaRPr lang="ru-RU" sz="1600" b="1" dirty="0">
              <a:latin typeface="Comic Sans MS" panose="030F0702030302020204" pitchFamily="66" charset="0"/>
            </a:endParaRPr>
          </a:p>
          <a:p>
            <a:r>
              <a:rPr lang="uk-UA" sz="1600" b="1" dirty="0">
                <a:latin typeface="Comic Sans MS" panose="030F0702030302020204" pitchFamily="66" charset="0"/>
              </a:rPr>
              <a:t>Співдоповідачі: вчителі 1- 4 класів.</a:t>
            </a:r>
            <a:endParaRPr lang="ru-RU" sz="1600" b="1" dirty="0">
              <a:latin typeface="Comic Sans MS" panose="030F0702030302020204" pitchFamily="66" charset="0"/>
            </a:endParaRPr>
          </a:p>
          <a:p>
            <a:r>
              <a:rPr lang="uk-UA" sz="1600" b="1" dirty="0">
                <a:latin typeface="Comic Sans MS" panose="030F0702030302020204" pitchFamily="66" charset="0"/>
              </a:rPr>
              <a:t>2.Аналіз анкетування щодо сформованості </a:t>
            </a:r>
            <a:r>
              <a:rPr lang="uk-UA" sz="1600" b="1" dirty="0" smtClean="0">
                <a:latin typeface="Comic Sans MS" panose="030F0702030302020204" pitchFamily="66" charset="0"/>
              </a:rPr>
              <a:t>класно</a:t>
            </a:r>
          </a:p>
          <a:p>
            <a:r>
              <a:rPr lang="uk-UA" sz="1600" b="1" dirty="0" err="1" smtClean="0">
                <a:latin typeface="Comic Sans MS" panose="030F0702030302020204" pitchFamily="66" charset="0"/>
              </a:rPr>
              <a:t>го</a:t>
            </a:r>
            <a:r>
              <a:rPr lang="uk-UA" sz="1600" b="1" dirty="0" smtClean="0">
                <a:latin typeface="Comic Sans MS" panose="030F0702030302020204" pitchFamily="66" charset="0"/>
              </a:rPr>
              <a:t> колективу. Психолог Раєвська І.Ю.</a:t>
            </a:r>
            <a:endParaRPr lang="ru-RU" sz="1600" b="1" dirty="0">
              <a:latin typeface="Comic Sans MS" panose="030F0702030302020204" pitchFamily="66" charset="0"/>
            </a:endParaRPr>
          </a:p>
          <a:p>
            <a:r>
              <a:rPr lang="uk-UA" sz="1600" b="1" dirty="0">
                <a:latin typeface="Comic Sans MS" panose="030F0702030302020204" pitchFamily="66" charset="0"/>
              </a:rPr>
              <a:t>3. Звіт про роботу осередку </a:t>
            </a:r>
            <a:r>
              <a:rPr lang="uk-UA" sz="1600" b="1" dirty="0" smtClean="0">
                <a:latin typeface="Comic Sans MS" panose="030F0702030302020204" pitchFamily="66" charset="0"/>
              </a:rPr>
              <a:t>«</a:t>
            </a:r>
            <a:r>
              <a:rPr lang="uk-UA" sz="1600" b="1" dirty="0" err="1" smtClean="0">
                <a:latin typeface="Comic Sans MS" panose="030F0702030302020204" pitchFamily="66" charset="0"/>
              </a:rPr>
              <a:t>Добрик-Всесвіт</a:t>
            </a:r>
            <a:r>
              <a:rPr lang="uk-UA" sz="1600" b="1" dirty="0" smtClean="0">
                <a:latin typeface="Comic Sans MS" panose="030F0702030302020204" pitchFamily="66" charset="0"/>
              </a:rPr>
              <a:t>»</a:t>
            </a:r>
          </a:p>
          <a:p>
            <a:r>
              <a:rPr lang="uk-UA" sz="1600" b="1" dirty="0" smtClean="0">
                <a:latin typeface="Comic Sans MS" panose="030F0702030302020204" pitchFamily="66" charset="0"/>
              </a:rPr>
              <a:t>Вчитель Ващенко С.П.</a:t>
            </a:r>
            <a:endParaRPr lang="ru-RU" sz="1600" b="1" dirty="0">
              <a:latin typeface="Comic Sans MS" panose="030F0702030302020204" pitchFamily="66" charset="0"/>
            </a:endParaRPr>
          </a:p>
          <a:p>
            <a:r>
              <a:rPr lang="uk-UA" sz="1600" b="1" dirty="0">
                <a:latin typeface="Comic Sans MS" panose="030F0702030302020204" pitchFamily="66" charset="0"/>
              </a:rPr>
              <a:t>4.Планування тижня </a:t>
            </a:r>
            <a:r>
              <a:rPr lang="uk-UA" sz="1600" b="1" dirty="0" smtClean="0">
                <a:latin typeface="Comic Sans MS" panose="030F0702030302020204" pitchFamily="66" charset="0"/>
              </a:rPr>
              <a:t>довкілля. Вчитель </a:t>
            </a:r>
            <a:r>
              <a:rPr lang="uk-UA" sz="1600" b="1" dirty="0" err="1" smtClean="0">
                <a:latin typeface="Comic Sans MS" panose="030F0702030302020204" pitchFamily="66" charset="0"/>
              </a:rPr>
              <a:t>Полішко</a:t>
            </a:r>
            <a:r>
              <a:rPr lang="uk-UA" sz="1600" b="1" dirty="0" smtClean="0">
                <a:latin typeface="Comic Sans MS" panose="030F0702030302020204" pitchFamily="66" charset="0"/>
              </a:rPr>
              <a:t> Л.І.                     </a:t>
            </a:r>
            <a:endParaRPr lang="ru-RU" sz="1600" b="1" dirty="0">
              <a:latin typeface="Comic Sans MS" panose="030F0702030302020204" pitchFamily="66" charset="0"/>
            </a:endParaRPr>
          </a:p>
          <a:p>
            <a:r>
              <a:rPr lang="uk-UA" sz="1600" b="1" dirty="0">
                <a:latin typeface="Comic Sans MS" panose="030F0702030302020204" pitchFamily="66" charset="0"/>
              </a:rPr>
              <a:t> 5. Випуск </a:t>
            </a:r>
            <a:r>
              <a:rPr lang="uk-UA" sz="1600" b="1" dirty="0" smtClean="0">
                <a:latin typeface="Comic Sans MS" panose="030F0702030302020204" pitchFamily="66" charset="0"/>
              </a:rPr>
              <a:t>бюлетеня Шило Н.П.</a:t>
            </a:r>
            <a:endParaRPr lang="ru-RU" sz="1600" b="1" dirty="0">
              <a:latin typeface="Comic Sans MS" panose="030F0702030302020204" pitchFamily="66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01582" y="2960283"/>
            <a:ext cx="4438478" cy="40472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pitchFamily="18" charset="0"/>
              </a:rPr>
              <a:t>Ухвалили:</a:t>
            </a:r>
            <a:endParaRPr lang="uk-UA" sz="1400" b="1" dirty="0" smtClean="0">
              <a:solidFill>
                <a:srgbClr val="FF0000"/>
              </a:solidFill>
              <a:latin typeface="Comic Sans MS" panose="030F0702030302020204" pitchFamily="66" charset="0"/>
              <a:cs typeface="Times New Roman" pitchFamily="18" charset="0"/>
            </a:endParaRPr>
          </a:p>
          <a:p>
            <a:r>
              <a:rPr lang="uk-UA" sz="1500" b="1" dirty="0" smtClean="0">
                <a:latin typeface="Comic Sans MS" panose="030F0702030302020204" pitchFamily="66" charset="0"/>
              </a:rPr>
              <a:t>1.Надалі  </a:t>
            </a:r>
            <a:r>
              <a:rPr lang="uk-UA" sz="1500" b="1" dirty="0">
                <a:latin typeface="Comic Sans MS" panose="030F0702030302020204" pitchFamily="66" charset="0"/>
              </a:rPr>
              <a:t>створювати умови  для  співпраці батьків, вчителів та учнів щодо формування всебічно розвиненої </a:t>
            </a:r>
            <a:r>
              <a:rPr lang="uk-UA" sz="1500" b="1" dirty="0" smtClean="0">
                <a:latin typeface="Comic Sans MS" panose="030F0702030302020204" pitchFamily="66" charset="0"/>
              </a:rPr>
              <a:t>особистості</a:t>
            </a:r>
          </a:p>
          <a:p>
            <a:r>
              <a:rPr lang="uk-UA" sz="1500" b="1" dirty="0" smtClean="0">
                <a:latin typeface="Comic Sans MS" panose="030F0702030302020204" pitchFamily="66" charset="0"/>
              </a:rPr>
              <a:t>2.Вчителям </a:t>
            </a:r>
            <a:r>
              <a:rPr lang="uk-UA" sz="1500" b="1" dirty="0">
                <a:latin typeface="Comic Sans MS" panose="030F0702030302020204" pitchFamily="66" charset="0"/>
              </a:rPr>
              <a:t>і учням варто уважно вивчити поради й рекомен­дації психологів для можливості їх використання не лише у процесі спілкування один з одним, а також у позашкільному житті для формування сприятливого психологічного клімату в колективі.</a:t>
            </a:r>
            <a:endParaRPr lang="ru-RU" sz="1500" b="1" dirty="0">
              <a:latin typeface="Comic Sans MS" panose="030F0702030302020204" pitchFamily="66" charset="0"/>
            </a:endParaRPr>
          </a:p>
          <a:p>
            <a:r>
              <a:rPr lang="uk-UA" sz="1500" b="1" dirty="0" smtClean="0">
                <a:latin typeface="Comic Sans MS" panose="030F0702030302020204" pitchFamily="66" charset="0"/>
              </a:rPr>
              <a:t>3.Визначити </a:t>
            </a:r>
            <a:r>
              <a:rPr lang="uk-UA" sz="1500" b="1" dirty="0">
                <a:latin typeface="Comic Sans MS" panose="030F0702030302020204" pitchFamily="66" charset="0"/>
              </a:rPr>
              <a:t>роботу керівника осередку ефективною, спрямованою на розвиток формування гармонійно досконалої особистості.</a:t>
            </a:r>
            <a:endParaRPr lang="ru-RU" sz="1500" b="1" dirty="0">
              <a:latin typeface="Comic Sans MS" panose="030F0702030302020204" pitchFamily="66" charset="0"/>
            </a:endParaRPr>
          </a:p>
          <a:p>
            <a:r>
              <a:rPr lang="uk-UA" sz="1500" b="1" dirty="0" smtClean="0">
                <a:latin typeface="Comic Sans MS" panose="030F0702030302020204" pitchFamily="66" charset="0"/>
              </a:rPr>
              <a:t>4.Провести </a:t>
            </a:r>
            <a:r>
              <a:rPr lang="uk-UA" sz="1500" b="1" dirty="0">
                <a:latin typeface="Comic Sans MS" panose="030F0702030302020204" pitchFamily="66" charset="0"/>
              </a:rPr>
              <a:t>тиждень довкілля згідно плану</a:t>
            </a:r>
            <a:endParaRPr lang="ru-RU" sz="1500" b="1" dirty="0">
              <a:latin typeface="Comic Sans MS" panose="030F0702030302020204" pitchFamily="66" charset="0"/>
            </a:endParaRPr>
          </a:p>
          <a:p>
            <a:endParaRPr lang="ru-RU" sz="1400" dirty="0">
              <a:latin typeface="Comic Sans MS" panose="030F0702030302020204" pitchFamily="66" charset="0"/>
            </a:endParaRPr>
          </a:p>
        </p:txBody>
      </p:sp>
      <p:pic>
        <p:nvPicPr>
          <p:cNvPr id="13" name="Picture 3" descr="C:\Users\Nout\Desktop\Семінар\фото\DSCF7592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746"/>
          <a:stretch/>
        </p:blipFill>
        <p:spPr bwMode="auto">
          <a:xfrm>
            <a:off x="5240060" y="2708920"/>
            <a:ext cx="3373537" cy="19293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Рисунок 13" descr="C:\Users\Nout\Desktop\Семінар\фото\DSCF7586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9949" y="4868496"/>
            <a:ext cx="2745452" cy="19082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6409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157</Words>
  <Application>Microsoft Office PowerPoint</Application>
  <PresentationFormat>Экран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Nout</dc:creator>
  <cp:lastModifiedBy>Nout</cp:lastModifiedBy>
  <cp:revision>4</cp:revision>
  <dcterms:created xsi:type="dcterms:W3CDTF">2015-04-08T16:03:36Z</dcterms:created>
  <dcterms:modified xsi:type="dcterms:W3CDTF">2015-04-08T16:59:51Z</dcterms:modified>
</cp:coreProperties>
</file>