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144000" type="screen4x3"/>
  <p:notesSz cx="6797675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68" autoAdjust="0"/>
    <p:restoredTop sz="93432" autoAdjust="0"/>
  </p:normalViewPr>
  <p:slideViewPr>
    <p:cSldViewPr snapToGrid="0">
      <p:cViewPr varScale="1">
        <p:scale>
          <a:sx n="48" d="100"/>
          <a:sy n="48" d="100"/>
        </p:scale>
        <p:origin x="564" y="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F1F5-656F-4A6B-B54F-88BC116452C5}" type="datetimeFigureOut">
              <a:rPr lang="ru-RU" smtClean="0"/>
              <a:t>03.12.2016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8308-9344-42DF-B9F5-ECD06FE4F2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8174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F1F5-656F-4A6B-B54F-88BC116452C5}" type="datetimeFigureOut">
              <a:rPr lang="ru-RU" smtClean="0"/>
              <a:t>03.12.2016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8308-9344-42DF-B9F5-ECD06FE4F2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5385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F1F5-656F-4A6B-B54F-88BC116452C5}" type="datetimeFigureOut">
              <a:rPr lang="ru-RU" smtClean="0"/>
              <a:t>03.12.2016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8308-9344-42DF-B9F5-ECD06FE4F2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466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F1F5-656F-4A6B-B54F-88BC116452C5}" type="datetimeFigureOut">
              <a:rPr lang="ru-RU" smtClean="0"/>
              <a:t>03.12.2016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8308-9344-42DF-B9F5-ECD06FE4F2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460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F1F5-656F-4A6B-B54F-88BC116452C5}" type="datetimeFigureOut">
              <a:rPr lang="ru-RU" smtClean="0"/>
              <a:t>03.12.2016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8308-9344-42DF-B9F5-ECD06FE4F2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4866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F1F5-656F-4A6B-B54F-88BC116452C5}" type="datetimeFigureOut">
              <a:rPr lang="ru-RU" smtClean="0"/>
              <a:t>03.12.2016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8308-9344-42DF-B9F5-ECD06FE4F2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292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F1F5-656F-4A6B-B54F-88BC116452C5}" type="datetimeFigureOut">
              <a:rPr lang="ru-RU" smtClean="0"/>
              <a:t>03.12.2016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8308-9344-42DF-B9F5-ECD06FE4F2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5034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F1F5-656F-4A6B-B54F-88BC116452C5}" type="datetimeFigureOut">
              <a:rPr lang="ru-RU" smtClean="0"/>
              <a:t>03.12.2016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8308-9344-42DF-B9F5-ECD06FE4F2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1571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F1F5-656F-4A6B-B54F-88BC116452C5}" type="datetimeFigureOut">
              <a:rPr lang="ru-RU" smtClean="0"/>
              <a:t>03.12.2016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8308-9344-42DF-B9F5-ECD06FE4F2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0178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F1F5-656F-4A6B-B54F-88BC116452C5}" type="datetimeFigureOut">
              <a:rPr lang="ru-RU" smtClean="0"/>
              <a:t>03.12.2016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8308-9344-42DF-B9F5-ECD06FE4F2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5468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F1F5-656F-4A6B-B54F-88BC116452C5}" type="datetimeFigureOut">
              <a:rPr lang="ru-RU" smtClean="0"/>
              <a:t>03.12.2016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8308-9344-42DF-B9F5-ECD06FE4F2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5139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7F1F5-656F-4A6B-B54F-88BC116452C5}" type="datetimeFigureOut">
              <a:rPr lang="ru-RU" smtClean="0"/>
              <a:t>03.12.2016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E8308-9344-42DF-B9F5-ECD06FE4F2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1912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 descr="Фон для презентаций - светлый фон, абстракция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630" y="-104295"/>
            <a:ext cx="6357746" cy="9471223"/>
          </a:xfrm>
          <a:prstGeom prst="rect">
            <a:avLst/>
          </a:prstGeom>
          <a:noFill/>
          <a:ln>
            <a:noFill/>
          </a:ln>
          <a:effectLst>
            <a:softEdge rad="317500"/>
          </a:effectLst>
        </p:spPr>
      </p:pic>
      <p:pic>
        <p:nvPicPr>
          <p:cNvPr id="15" name="Рисунок 14" descr="Розовые плёнки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250" b="9066"/>
          <a:stretch/>
        </p:blipFill>
        <p:spPr bwMode="auto">
          <a:xfrm rot="5400000">
            <a:off x="-3625677" y="3465255"/>
            <a:ext cx="9093538" cy="2047461"/>
          </a:xfrm>
          <a:prstGeom prst="rect">
            <a:avLst/>
          </a:prstGeom>
          <a:noFill/>
          <a:ln>
            <a:noFill/>
          </a:ln>
          <a:effectLst>
            <a:softEdge rad="317500"/>
          </a:effectLst>
        </p:spPr>
      </p:pic>
      <p:sp>
        <p:nvSpPr>
          <p:cNvPr id="14" name="Прямоугольник 13"/>
          <p:cNvSpPr/>
          <p:nvPr/>
        </p:nvSpPr>
        <p:spPr>
          <a:xfrm>
            <a:off x="520329" y="361308"/>
            <a:ext cx="60844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 педагогічний супровід с</a:t>
            </a:r>
            <a:r>
              <a:rPr lang="uk-UA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оціалізації особистості</a:t>
            </a:r>
            <a:endParaRPr lang="ru-RU" sz="2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1563" y="151111"/>
            <a:ext cx="311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Теоретичний семінар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868494" y="81843"/>
            <a:ext cx="19895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27.10.2016 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83705" y="1062531"/>
            <a:ext cx="589167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>
                <a:latin typeface="Georgia" panose="02040502050405020303" pitchFamily="18" charset="0"/>
              </a:rPr>
              <a:t>- </a:t>
            </a:r>
            <a:r>
              <a:rPr lang="uk-UA" sz="1600" dirty="0">
                <a:latin typeface="Georgia" panose="02040502050405020303" pitchFamily="18" charset="0"/>
              </a:rPr>
              <a:t>професійна діяльність дорослих, що взаємодіють з дитиною в шкільному середовищі, створення сприятливих умов для навчання та </a:t>
            </a:r>
            <a:r>
              <a:rPr lang="uk-UA" sz="1600" dirty="0" smtClean="0">
                <a:latin typeface="Georgia" panose="02040502050405020303" pitchFamily="18" charset="0"/>
              </a:rPr>
              <a:t>соціального розвитку</a:t>
            </a:r>
            <a:r>
              <a:rPr lang="uk-UA" sz="1600" dirty="0">
                <a:latin typeface="Georgia" panose="02040502050405020303" pitchFamily="18" charset="0"/>
              </a:rPr>
              <a:t>.</a:t>
            </a:r>
            <a:br>
              <a:rPr lang="uk-UA" sz="1600" dirty="0">
                <a:latin typeface="Georgia" panose="02040502050405020303" pitchFamily="18" charset="0"/>
              </a:rPr>
            </a:br>
            <a:endParaRPr lang="ru-RU" sz="1600" dirty="0"/>
          </a:p>
        </p:txBody>
      </p:sp>
      <p:sp>
        <p:nvSpPr>
          <p:cNvPr id="17" name="Объект 2"/>
          <p:cNvSpPr txBox="1">
            <a:spLocks/>
          </p:cNvSpPr>
          <p:nvPr/>
        </p:nvSpPr>
        <p:spPr>
          <a:xfrm>
            <a:off x="400860" y="2127689"/>
            <a:ext cx="6500190" cy="47852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uk-UA" sz="1600" dirty="0" smtClean="0">
                <a:latin typeface="Georgia" panose="02040502050405020303" pitchFamily="18" charset="0"/>
              </a:rPr>
              <a:t>засвоєння соціального досвіду;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uk-UA" sz="1600" dirty="0" smtClean="0">
                <a:latin typeface="Georgia" panose="02040502050405020303" pitchFamily="18" charset="0"/>
              </a:rPr>
              <a:t>соціальну активність особистості, інтеграцію в соціальний простір, громадянську активність.</a:t>
            </a:r>
          </a:p>
          <a:p>
            <a:pPr>
              <a:lnSpc>
                <a:spcPct val="100000"/>
              </a:lnSpc>
            </a:pPr>
            <a:r>
              <a:rPr lang="uk-UA" sz="1600" i="1" dirty="0" smtClean="0">
                <a:latin typeface="Georgia" panose="02040502050405020303" pitchFamily="18" charset="0"/>
              </a:rPr>
              <a:t>Громадянська активність можлива при засвоєнні певних громадянських ролей. Учень їх набуває в дитячих організаціях, учнівському самоврядуванні, КТС, клубах, гуртках, об’єднаннях, </a:t>
            </a:r>
            <a:r>
              <a:rPr lang="uk-UA" sz="1600" i="1" dirty="0" err="1" smtClean="0">
                <a:latin typeface="Georgia" panose="02040502050405020303" pitchFamily="18" charset="0"/>
              </a:rPr>
              <a:t>волонтерстві</a:t>
            </a:r>
            <a:r>
              <a:rPr lang="uk-UA" sz="1600" i="1" dirty="0" smtClean="0">
                <a:latin typeface="Georgia" panose="02040502050405020303" pitchFamily="18" charset="0"/>
              </a:rPr>
              <a:t>….</a:t>
            </a:r>
          </a:p>
          <a:p>
            <a:pPr>
              <a:lnSpc>
                <a:spcPct val="100000"/>
              </a:lnSpc>
            </a:pPr>
            <a:endParaRPr lang="uk-UA" sz="1600" dirty="0"/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1652868" y="1611783"/>
            <a:ext cx="4210378" cy="64654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18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Соціалізація включає:</a:t>
            </a:r>
            <a:endParaRPr lang="uk-UA" sz="1800" b="1" dirty="0">
              <a:solidFill>
                <a:srgbClr val="0070C0"/>
              </a:solidFill>
              <a:latin typeface="Georgia" panose="02040502050405020303" pitchFamily="18" charset="0"/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-735794" y="3652988"/>
            <a:ext cx="8596668" cy="7758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18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Умови успішної соціалізації:</a:t>
            </a:r>
            <a:endParaRPr lang="uk-UA" sz="1800" b="1" dirty="0">
              <a:solidFill>
                <a:srgbClr val="0070C0"/>
              </a:solidFill>
              <a:latin typeface="Georgia" panose="02040502050405020303" pitchFamily="18" charset="0"/>
            </a:endParaRPr>
          </a:p>
        </p:txBody>
      </p:sp>
      <p:sp>
        <p:nvSpPr>
          <p:cNvPr id="20" name="Объект 2"/>
          <p:cNvSpPr txBox="1">
            <a:spLocks/>
          </p:cNvSpPr>
          <p:nvPr/>
        </p:nvSpPr>
        <p:spPr>
          <a:xfrm>
            <a:off x="938969" y="4428843"/>
            <a:ext cx="6401642" cy="20718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uk-UA" sz="1600" dirty="0" smtClean="0">
                <a:latin typeface="Georgia" panose="02040502050405020303" pitchFamily="18" charset="0"/>
              </a:rPr>
              <a:t>збереження психологічного здоров’я учнів;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uk-UA" sz="1600" dirty="0" smtClean="0">
                <a:latin typeface="Georgia" panose="02040502050405020303" pitchFamily="18" charset="0"/>
              </a:rPr>
              <a:t>комфорт в школі і класі;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uk-UA" sz="1600" dirty="0" smtClean="0">
                <a:latin typeface="Georgia" panose="02040502050405020303" pitchFamily="18" charset="0"/>
              </a:rPr>
              <a:t>створення умов для індивідуалізації учнів;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uk-UA" sz="1600" dirty="0" smtClean="0">
                <a:latin typeface="Georgia" panose="02040502050405020303" pitchFamily="18" charset="0"/>
              </a:rPr>
              <a:t>взаємодія педагогів і батьків;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uk-UA" sz="1600" dirty="0" smtClean="0">
                <a:latin typeface="Georgia" panose="02040502050405020303" pitchFamily="18" charset="0"/>
              </a:rPr>
              <a:t>партнерство і взаємодопомога.</a:t>
            </a:r>
          </a:p>
          <a:p>
            <a:pPr>
              <a:lnSpc>
                <a:spcPct val="100000"/>
              </a:lnSpc>
            </a:pPr>
            <a:r>
              <a:rPr lang="uk-UA" sz="16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Лектор-викладач ДОІППО </a:t>
            </a:r>
            <a:r>
              <a:rPr lang="uk-UA" sz="1600" b="1" dirty="0" err="1" smtClean="0">
                <a:solidFill>
                  <a:srgbClr val="002060"/>
                </a:solidFill>
                <a:latin typeface="Georgia" panose="02040502050405020303" pitchFamily="18" charset="0"/>
              </a:rPr>
              <a:t>Крутенко</a:t>
            </a:r>
            <a:r>
              <a:rPr lang="uk-UA" sz="16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 В.М.</a:t>
            </a:r>
            <a:endParaRPr lang="uk-UA" sz="1600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22"/>
          <a:stretch/>
        </p:blipFill>
        <p:spPr>
          <a:xfrm>
            <a:off x="-130504" y="6282259"/>
            <a:ext cx="3226042" cy="3209847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9642" y="6364128"/>
            <a:ext cx="4211408" cy="3158556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194348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170</TotalTime>
  <Words>115</Words>
  <Application>Microsoft Office PowerPoint</Application>
  <PresentationFormat>Экран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Georgia</vt:lpstr>
      <vt:lpstr>Times New Roman</vt:lpstr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Людмила</cp:lastModifiedBy>
  <cp:revision>25</cp:revision>
  <cp:lastPrinted>2016-08-19T13:50:54Z</cp:lastPrinted>
  <dcterms:created xsi:type="dcterms:W3CDTF">2016-08-19T12:53:55Z</dcterms:created>
  <dcterms:modified xsi:type="dcterms:W3CDTF">2016-12-03T12:12:32Z</dcterms:modified>
</cp:coreProperties>
</file>