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8" r:id="rId14"/>
    <p:sldId id="269" r:id="rId15"/>
    <p:sldId id="270" r:id="rId16"/>
    <p:sldId id="267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E9E91-F1D5-4FB2-8A37-93A2672ACE8C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5D4BEC6-1A6D-4942-A849-CDF215DFDCB3}">
      <dgm:prSet/>
      <dgm:spPr/>
      <dgm:t>
        <a:bodyPr/>
        <a:lstStyle/>
        <a:p>
          <a:pPr rtl="0"/>
          <a:r>
            <a:rPr lang="ru-RU" b="1" dirty="0" smtClean="0"/>
            <a:t>ПРОСВЕТИТЕЛЬСКИЕ ПРОГРАММЫ В СФЕРЕ ЗДОРОВОГО ОБРАЗА ЖИЗНИ</a:t>
          </a:r>
          <a:endParaRPr lang="ru-RU" dirty="0"/>
        </a:p>
      </dgm:t>
    </dgm:pt>
    <dgm:pt modelId="{4A47A72D-0A5C-45F0-B4E5-87910D89C7A1}" type="parTrans" cxnId="{654CFA54-EC47-4EEF-8436-EE15D8EB4F3A}">
      <dgm:prSet/>
      <dgm:spPr/>
      <dgm:t>
        <a:bodyPr/>
        <a:lstStyle/>
        <a:p>
          <a:endParaRPr lang="ru-RU"/>
        </a:p>
      </dgm:t>
    </dgm:pt>
    <dgm:pt modelId="{163CCD6D-C536-49B0-A17E-88BE0228A3D9}" type="sibTrans" cxnId="{654CFA54-EC47-4EEF-8436-EE15D8EB4F3A}">
      <dgm:prSet/>
      <dgm:spPr/>
      <dgm:t>
        <a:bodyPr/>
        <a:lstStyle/>
        <a:p>
          <a:endParaRPr lang="ru-RU"/>
        </a:p>
      </dgm:t>
    </dgm:pt>
    <dgm:pt modelId="{14D5B2F8-06C8-4517-A574-2C83F2EC91C4}">
      <dgm:prSet/>
      <dgm:spPr/>
      <dgm:t>
        <a:bodyPr/>
        <a:lstStyle/>
        <a:p>
          <a:pPr rtl="0"/>
          <a:r>
            <a:rPr lang="ru-RU" dirty="0" smtClean="0"/>
            <a:t>Подготовка и распространение в школах, училищах, вузах методических материалов о вреде курения и злоупотребления алкоголем</a:t>
          </a:r>
          <a:endParaRPr lang="ru-RU" dirty="0"/>
        </a:p>
      </dgm:t>
    </dgm:pt>
    <dgm:pt modelId="{C30E44A2-47E8-42DD-94B3-21059457710C}" type="parTrans" cxnId="{4666313B-A08F-4AFC-9350-60D0DDA96CDF}">
      <dgm:prSet/>
      <dgm:spPr/>
      <dgm:t>
        <a:bodyPr/>
        <a:lstStyle/>
        <a:p>
          <a:endParaRPr lang="ru-RU"/>
        </a:p>
      </dgm:t>
    </dgm:pt>
    <dgm:pt modelId="{ECA2E6A4-EFE3-4B65-B634-C33887ADA2B5}" type="sibTrans" cxnId="{4666313B-A08F-4AFC-9350-60D0DDA96CDF}">
      <dgm:prSet/>
      <dgm:spPr/>
      <dgm:t>
        <a:bodyPr/>
        <a:lstStyle/>
        <a:p>
          <a:endParaRPr lang="ru-RU"/>
        </a:p>
      </dgm:t>
    </dgm:pt>
    <dgm:pt modelId="{1585D791-FF95-46D5-9E9D-6DE5F9E55974}">
      <dgm:prSet/>
      <dgm:spPr/>
      <dgm:t>
        <a:bodyPr/>
        <a:lstStyle/>
        <a:p>
          <a:pPr rtl="0"/>
          <a:r>
            <a:rPr lang="ru-RU" dirty="0" smtClean="0"/>
            <a:t>Интеграция материалов о здоровом образе жизни в школьные программы</a:t>
          </a:r>
          <a:endParaRPr lang="ru-RU" dirty="0"/>
        </a:p>
      </dgm:t>
    </dgm:pt>
    <dgm:pt modelId="{A9268E01-5CF2-4C6C-8F48-460EFD5A5433}" type="parTrans" cxnId="{1ECE10B8-8C77-4030-B17B-01EBFBFD8391}">
      <dgm:prSet/>
      <dgm:spPr/>
      <dgm:t>
        <a:bodyPr/>
        <a:lstStyle/>
        <a:p>
          <a:endParaRPr lang="ru-RU"/>
        </a:p>
      </dgm:t>
    </dgm:pt>
    <dgm:pt modelId="{3900C8C5-9BD2-4765-B24C-280C68C552F9}" type="sibTrans" cxnId="{1ECE10B8-8C77-4030-B17B-01EBFBFD8391}">
      <dgm:prSet/>
      <dgm:spPr/>
      <dgm:t>
        <a:bodyPr/>
        <a:lstStyle/>
        <a:p>
          <a:endParaRPr lang="ru-RU"/>
        </a:p>
      </dgm:t>
    </dgm:pt>
    <dgm:pt modelId="{36CF9726-340C-42FF-A503-F4B9BD16B051}">
      <dgm:prSet/>
      <dgm:spPr/>
      <dgm:t>
        <a:bodyPr/>
        <a:lstStyle/>
        <a:p>
          <a:pPr rtl="0"/>
          <a:r>
            <a:rPr lang="ru-RU" dirty="0" smtClean="0"/>
            <a:t>Методический семинар для учителей по обучению навыкам здорового образа жизни в рамках школьной программы на базе центра «Перлина </a:t>
          </a:r>
          <a:r>
            <a:rPr lang="ru-RU" dirty="0" err="1" smtClean="0"/>
            <a:t>Придн</a:t>
          </a:r>
          <a:r>
            <a:rPr lang="uk-UA" dirty="0" smtClean="0"/>
            <a:t>і</a:t>
          </a:r>
          <a:r>
            <a:rPr lang="ru-RU" dirty="0" err="1" smtClean="0"/>
            <a:t>пров</a:t>
          </a:r>
          <a:r>
            <a:rPr lang="en-US" dirty="0" smtClean="0"/>
            <a:t>`</a:t>
          </a:r>
          <a:r>
            <a:rPr lang="ru-RU" dirty="0" smtClean="0"/>
            <a:t>я»</a:t>
          </a:r>
          <a:endParaRPr lang="ru-RU" dirty="0"/>
        </a:p>
      </dgm:t>
    </dgm:pt>
    <dgm:pt modelId="{3C8660FE-7E3E-4E3A-96A8-13FE9D5568F7}" type="parTrans" cxnId="{474DBD6E-25CA-4616-8702-AB4602009CE4}">
      <dgm:prSet/>
      <dgm:spPr/>
      <dgm:t>
        <a:bodyPr/>
        <a:lstStyle/>
        <a:p>
          <a:endParaRPr lang="ru-RU"/>
        </a:p>
      </dgm:t>
    </dgm:pt>
    <dgm:pt modelId="{F5DFDEBC-9026-455F-B764-C25D3E1DED34}" type="sibTrans" cxnId="{474DBD6E-25CA-4616-8702-AB4602009CE4}">
      <dgm:prSet/>
      <dgm:spPr/>
      <dgm:t>
        <a:bodyPr/>
        <a:lstStyle/>
        <a:p>
          <a:endParaRPr lang="ru-RU"/>
        </a:p>
      </dgm:t>
    </dgm:pt>
    <dgm:pt modelId="{75669C90-680D-4F63-8A7C-4EC0740FFBEA}">
      <dgm:prSet/>
      <dgm:spPr/>
      <dgm:t>
        <a:bodyPr/>
        <a:lstStyle/>
        <a:p>
          <a:pPr rtl="0"/>
          <a:r>
            <a:rPr lang="ru-RU" b="1" dirty="0" smtClean="0"/>
            <a:t>ФЕСТИВАЛЬ  АДАПТИВНЫХ ВИДОВ СПОРТА</a:t>
          </a:r>
          <a:endParaRPr lang="ru-RU" dirty="0"/>
        </a:p>
      </dgm:t>
    </dgm:pt>
    <dgm:pt modelId="{9108D096-CDB2-4E11-BC21-7AF8DB32472B}" type="parTrans" cxnId="{277D29F0-126B-42CE-9BCA-62EB5C8E8065}">
      <dgm:prSet/>
      <dgm:spPr/>
      <dgm:t>
        <a:bodyPr/>
        <a:lstStyle/>
        <a:p>
          <a:endParaRPr lang="ru-RU"/>
        </a:p>
      </dgm:t>
    </dgm:pt>
    <dgm:pt modelId="{84428618-B809-4408-95E3-A5F3564E101D}" type="sibTrans" cxnId="{277D29F0-126B-42CE-9BCA-62EB5C8E8065}">
      <dgm:prSet/>
      <dgm:spPr/>
      <dgm:t>
        <a:bodyPr/>
        <a:lstStyle/>
        <a:p>
          <a:endParaRPr lang="ru-RU"/>
        </a:p>
      </dgm:t>
    </dgm:pt>
    <dgm:pt modelId="{42C4A000-D3CB-46D4-AB45-4A4385B9D79D}">
      <dgm:prSet/>
      <dgm:spPr/>
      <dgm:t>
        <a:bodyPr/>
        <a:lstStyle/>
        <a:p>
          <a:pPr rtl="0"/>
          <a:r>
            <a:rPr lang="ru-RU" dirty="0" smtClean="0"/>
            <a:t>Мероприятие направлено на реабилитацию и адаптацию к социальной среде людей с ограниченными возможностями</a:t>
          </a:r>
          <a:endParaRPr lang="ru-RU" dirty="0"/>
        </a:p>
      </dgm:t>
    </dgm:pt>
    <dgm:pt modelId="{8355DD38-FC09-4992-A844-C01EC234BFEC}" type="parTrans" cxnId="{DAA188B9-9841-4FD6-9014-02948E08CFC4}">
      <dgm:prSet/>
      <dgm:spPr/>
      <dgm:t>
        <a:bodyPr/>
        <a:lstStyle/>
        <a:p>
          <a:endParaRPr lang="ru-RU"/>
        </a:p>
      </dgm:t>
    </dgm:pt>
    <dgm:pt modelId="{806974B3-07A4-4AA0-9572-5FE71E79020E}" type="sibTrans" cxnId="{DAA188B9-9841-4FD6-9014-02948E08CFC4}">
      <dgm:prSet/>
      <dgm:spPr/>
      <dgm:t>
        <a:bodyPr/>
        <a:lstStyle/>
        <a:p>
          <a:endParaRPr lang="ru-RU"/>
        </a:p>
      </dgm:t>
    </dgm:pt>
    <dgm:pt modelId="{623829BB-F3A0-4AE3-92C5-F091DCD19E69}">
      <dgm:prSet/>
      <dgm:spPr/>
      <dgm:t>
        <a:bodyPr/>
        <a:lstStyle/>
        <a:p>
          <a:pPr rtl="0"/>
          <a:r>
            <a:rPr lang="ru-RU" dirty="0" smtClean="0"/>
            <a:t>В фестивале принимают участие люди с ограниченными возможностями здоровья, воспитанники детских домов, социальных приютов, реабилитационных центров, студенты, семьи с детьми-инвалидами.</a:t>
          </a:r>
          <a:endParaRPr lang="ru-RU" dirty="0"/>
        </a:p>
      </dgm:t>
    </dgm:pt>
    <dgm:pt modelId="{7A6FF343-BE8A-4AFB-BADC-BAC7DE6CF6FD}" type="parTrans" cxnId="{3B66F8B0-7DA3-4137-8D30-8E556BBD0EBC}">
      <dgm:prSet/>
      <dgm:spPr/>
      <dgm:t>
        <a:bodyPr/>
        <a:lstStyle/>
        <a:p>
          <a:endParaRPr lang="ru-RU"/>
        </a:p>
      </dgm:t>
    </dgm:pt>
    <dgm:pt modelId="{F64AEF2A-4654-4DF3-9AAA-8F54617D0957}" type="sibTrans" cxnId="{3B66F8B0-7DA3-4137-8D30-8E556BBD0EBC}">
      <dgm:prSet/>
      <dgm:spPr/>
      <dgm:t>
        <a:bodyPr/>
        <a:lstStyle/>
        <a:p>
          <a:endParaRPr lang="ru-RU"/>
        </a:p>
      </dgm:t>
    </dgm:pt>
    <dgm:pt modelId="{2FB7CC44-784D-4A34-800D-8CC952B1DC1D}">
      <dgm:prSet/>
      <dgm:spPr/>
      <dgm:t>
        <a:bodyPr/>
        <a:lstStyle/>
        <a:p>
          <a:pPr rtl="0"/>
          <a:r>
            <a:rPr lang="ru-RU" dirty="0" smtClean="0"/>
            <a:t>В рамках мероприятия: спортивные соревнования по мини-футболу, легкой атлетике, пешеходному туризму, баскетболу. </a:t>
          </a:r>
          <a:endParaRPr lang="ru-RU" dirty="0"/>
        </a:p>
      </dgm:t>
    </dgm:pt>
    <dgm:pt modelId="{2B0A3FA4-79EE-48C2-BD83-52736351C31E}" type="parTrans" cxnId="{BDBBCCDF-108F-45E9-855B-BFF231D078E0}">
      <dgm:prSet/>
      <dgm:spPr/>
      <dgm:t>
        <a:bodyPr/>
        <a:lstStyle/>
        <a:p>
          <a:endParaRPr lang="ru-RU"/>
        </a:p>
      </dgm:t>
    </dgm:pt>
    <dgm:pt modelId="{EB00349B-5AE6-4C97-A963-D419923A1639}" type="sibTrans" cxnId="{BDBBCCDF-108F-45E9-855B-BFF231D078E0}">
      <dgm:prSet/>
      <dgm:spPr/>
      <dgm:t>
        <a:bodyPr/>
        <a:lstStyle/>
        <a:p>
          <a:endParaRPr lang="ru-RU"/>
        </a:p>
      </dgm:t>
    </dgm:pt>
    <dgm:pt modelId="{D51DECDD-DBC2-47B7-8DF3-2268ABB043B4}">
      <dgm:prSet/>
      <dgm:spPr/>
      <dgm:t>
        <a:bodyPr/>
        <a:lstStyle/>
        <a:p>
          <a:pPr rtl="0"/>
          <a:r>
            <a:rPr lang="ru-RU" b="1" dirty="0" smtClean="0"/>
            <a:t>НОВЫЕ «НОРМЫ ГТО»</a:t>
          </a:r>
          <a:endParaRPr lang="ru-RU" b="1" dirty="0"/>
        </a:p>
      </dgm:t>
    </dgm:pt>
    <dgm:pt modelId="{A1D11484-779F-4DF3-B26E-7B0185328B51}" type="parTrans" cxnId="{2C81AA50-1929-4D04-BFCC-27F6E3DDD2F9}">
      <dgm:prSet/>
      <dgm:spPr/>
      <dgm:t>
        <a:bodyPr/>
        <a:lstStyle/>
        <a:p>
          <a:endParaRPr lang="ru-RU"/>
        </a:p>
      </dgm:t>
    </dgm:pt>
    <dgm:pt modelId="{75306B71-5583-4426-B1D7-D387DA5DB365}" type="sibTrans" cxnId="{2C81AA50-1929-4D04-BFCC-27F6E3DDD2F9}">
      <dgm:prSet/>
      <dgm:spPr/>
      <dgm:t>
        <a:bodyPr/>
        <a:lstStyle/>
        <a:p>
          <a:endParaRPr lang="ru-RU"/>
        </a:p>
      </dgm:t>
    </dgm:pt>
    <dgm:pt modelId="{6918C215-480C-4D56-B6AF-F0EA4F3ECEDE}">
      <dgm:prSet/>
      <dgm:spPr/>
      <dgm:t>
        <a:bodyPr/>
        <a:lstStyle/>
        <a:p>
          <a:pPr rtl="0"/>
          <a:r>
            <a:rPr lang="ru-RU" dirty="0" smtClean="0"/>
            <a:t>Разработка и внедрение концепции, которая станет  аналогом советской программы «Готов к труду и обороне». Предполагает создание отличительного знака и систему оценки.</a:t>
          </a:r>
          <a:endParaRPr lang="ru-RU" dirty="0"/>
        </a:p>
      </dgm:t>
    </dgm:pt>
    <dgm:pt modelId="{61A9417A-BDB9-4F0F-B3E8-8D32ABF8AC19}" type="parTrans" cxnId="{2005083D-1953-431C-B4AD-E90047B373B0}">
      <dgm:prSet/>
      <dgm:spPr/>
      <dgm:t>
        <a:bodyPr/>
        <a:lstStyle/>
        <a:p>
          <a:endParaRPr lang="ru-RU"/>
        </a:p>
      </dgm:t>
    </dgm:pt>
    <dgm:pt modelId="{13B26B58-7F43-49FC-8665-18249FBEF46C}" type="sibTrans" cxnId="{2005083D-1953-431C-B4AD-E90047B373B0}">
      <dgm:prSet/>
      <dgm:spPr/>
      <dgm:t>
        <a:bodyPr/>
        <a:lstStyle/>
        <a:p>
          <a:endParaRPr lang="ru-RU"/>
        </a:p>
      </dgm:t>
    </dgm:pt>
    <dgm:pt modelId="{53A30C0C-C2A4-4FBD-87FC-3AB5FA56685F}">
      <dgm:prSet/>
      <dgm:spPr/>
      <dgm:t>
        <a:bodyPr/>
        <a:lstStyle/>
        <a:p>
          <a:pPr rtl="0"/>
          <a:r>
            <a:rPr lang="ru-RU" dirty="0" smtClean="0"/>
            <a:t>Для каждой социально-демографической группы граждан предусматриваются различные системы мотивации выполнения программы комплекса: создание полноценного бренда и соответствующей линии атрибутики, отличительные знаки.</a:t>
          </a:r>
          <a:endParaRPr lang="ru-RU" dirty="0"/>
        </a:p>
      </dgm:t>
    </dgm:pt>
    <dgm:pt modelId="{51F1DC15-4C94-4B01-9415-9D8EEAC82975}" type="parTrans" cxnId="{83C36145-3ECF-4721-8512-79A41C609C3C}">
      <dgm:prSet/>
      <dgm:spPr/>
      <dgm:t>
        <a:bodyPr/>
        <a:lstStyle/>
        <a:p>
          <a:endParaRPr lang="ru-RU"/>
        </a:p>
      </dgm:t>
    </dgm:pt>
    <dgm:pt modelId="{A2511C25-877C-46B8-BED8-8F13F7A4D874}" type="sibTrans" cxnId="{83C36145-3ECF-4721-8512-79A41C609C3C}">
      <dgm:prSet/>
      <dgm:spPr/>
      <dgm:t>
        <a:bodyPr/>
        <a:lstStyle/>
        <a:p>
          <a:endParaRPr lang="ru-RU"/>
        </a:p>
      </dgm:t>
    </dgm:pt>
    <dgm:pt modelId="{BC219A34-7189-40B7-B548-C388F03FBF07}" type="pres">
      <dgm:prSet presAssocID="{89AE9E91-F1D5-4FB2-8A37-93A2672ACE8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B3A9F7-B1FE-4E61-AE04-7CFFD19055E2}" type="pres">
      <dgm:prSet presAssocID="{B5D4BEC6-1A6D-4942-A849-CDF215DFDCB3}" presName="parentLin" presStyleCnt="0"/>
      <dgm:spPr/>
    </dgm:pt>
    <dgm:pt modelId="{47DC6B6F-06A9-460F-8972-1FE1B4321F51}" type="pres">
      <dgm:prSet presAssocID="{B5D4BEC6-1A6D-4942-A849-CDF215DFDCB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CF299E9-F458-48C3-87D4-907C06179EDC}" type="pres">
      <dgm:prSet presAssocID="{B5D4BEC6-1A6D-4942-A849-CDF215DFDCB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7E18F-79D6-4751-AA3A-432400A8145C}" type="pres">
      <dgm:prSet presAssocID="{B5D4BEC6-1A6D-4942-A849-CDF215DFDCB3}" presName="negativeSpace" presStyleCnt="0"/>
      <dgm:spPr/>
    </dgm:pt>
    <dgm:pt modelId="{C2C0847D-759C-4F7E-9A01-7A244211AB10}" type="pres">
      <dgm:prSet presAssocID="{B5D4BEC6-1A6D-4942-A849-CDF215DFDCB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CBCD6E-29DB-4A53-9EDC-D4E9FFAFCC22}" type="pres">
      <dgm:prSet presAssocID="{163CCD6D-C536-49B0-A17E-88BE0228A3D9}" presName="spaceBetweenRectangles" presStyleCnt="0"/>
      <dgm:spPr/>
    </dgm:pt>
    <dgm:pt modelId="{A10D6AC2-B132-4EC6-B927-3DEF19CBF2B6}" type="pres">
      <dgm:prSet presAssocID="{75669C90-680D-4F63-8A7C-4EC0740FFBEA}" presName="parentLin" presStyleCnt="0"/>
      <dgm:spPr/>
    </dgm:pt>
    <dgm:pt modelId="{49E6BBD2-90F1-4764-8170-439ED17B9FF4}" type="pres">
      <dgm:prSet presAssocID="{75669C90-680D-4F63-8A7C-4EC0740FFBE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4FB42E6-AEDC-44E0-8B98-E0AF60DA037C}" type="pres">
      <dgm:prSet presAssocID="{75669C90-680D-4F63-8A7C-4EC0740FFBE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D14CA-FCF6-432E-A343-C310FF384AD5}" type="pres">
      <dgm:prSet presAssocID="{75669C90-680D-4F63-8A7C-4EC0740FFBEA}" presName="negativeSpace" presStyleCnt="0"/>
      <dgm:spPr/>
    </dgm:pt>
    <dgm:pt modelId="{729F607A-70B6-4916-B7C0-A84A39482C81}" type="pres">
      <dgm:prSet presAssocID="{75669C90-680D-4F63-8A7C-4EC0740FFBE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74313-ED8F-4DE6-AAC4-F52CACFDCF78}" type="pres">
      <dgm:prSet presAssocID="{84428618-B809-4408-95E3-A5F3564E101D}" presName="spaceBetweenRectangles" presStyleCnt="0"/>
      <dgm:spPr/>
    </dgm:pt>
    <dgm:pt modelId="{C4A2A5B0-0375-462F-B75B-ED74EB465A69}" type="pres">
      <dgm:prSet presAssocID="{D51DECDD-DBC2-47B7-8DF3-2268ABB043B4}" presName="parentLin" presStyleCnt="0"/>
      <dgm:spPr/>
    </dgm:pt>
    <dgm:pt modelId="{D0F76379-2132-4DA2-BE32-FE80F192E302}" type="pres">
      <dgm:prSet presAssocID="{D51DECDD-DBC2-47B7-8DF3-2268ABB043B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C89F0C6-CAE0-492E-B25D-B97AFE44B1A7}" type="pres">
      <dgm:prSet presAssocID="{D51DECDD-DBC2-47B7-8DF3-2268ABB043B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F4D09-2C24-4CD5-A4DA-E800CFEA0A56}" type="pres">
      <dgm:prSet presAssocID="{D51DECDD-DBC2-47B7-8DF3-2268ABB043B4}" presName="negativeSpace" presStyleCnt="0"/>
      <dgm:spPr/>
    </dgm:pt>
    <dgm:pt modelId="{3C4D1035-A913-426E-96EF-9C4B36BA4190}" type="pres">
      <dgm:prSet presAssocID="{D51DECDD-DBC2-47B7-8DF3-2268ABB043B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31A3AD-4FF5-4F24-95EE-59E55137E116}" type="presOf" srcId="{B5D4BEC6-1A6D-4942-A849-CDF215DFDCB3}" destId="{7CF299E9-F458-48C3-87D4-907C06179EDC}" srcOrd="1" destOrd="0" presId="urn:microsoft.com/office/officeart/2005/8/layout/list1"/>
    <dgm:cxn modelId="{BDBBCCDF-108F-45E9-855B-BFF231D078E0}" srcId="{75669C90-680D-4F63-8A7C-4EC0740FFBEA}" destId="{2FB7CC44-784D-4A34-800D-8CC952B1DC1D}" srcOrd="2" destOrd="0" parTransId="{2B0A3FA4-79EE-48C2-BD83-52736351C31E}" sibTransId="{EB00349B-5AE6-4C97-A963-D419923A1639}"/>
    <dgm:cxn modelId="{83C36145-3ECF-4721-8512-79A41C609C3C}" srcId="{D51DECDD-DBC2-47B7-8DF3-2268ABB043B4}" destId="{53A30C0C-C2A4-4FBD-87FC-3AB5FA56685F}" srcOrd="1" destOrd="0" parTransId="{51F1DC15-4C94-4B01-9415-9D8EEAC82975}" sibTransId="{A2511C25-877C-46B8-BED8-8F13F7A4D874}"/>
    <dgm:cxn modelId="{BCBEA955-F5EE-4876-B73B-2AE07E528F5B}" type="presOf" srcId="{53A30C0C-C2A4-4FBD-87FC-3AB5FA56685F}" destId="{3C4D1035-A913-426E-96EF-9C4B36BA4190}" srcOrd="0" destOrd="1" presId="urn:microsoft.com/office/officeart/2005/8/layout/list1"/>
    <dgm:cxn modelId="{F175BAB1-BF76-46EC-B91B-A5E9E34DE563}" type="presOf" srcId="{42C4A000-D3CB-46D4-AB45-4A4385B9D79D}" destId="{729F607A-70B6-4916-B7C0-A84A39482C81}" srcOrd="0" destOrd="0" presId="urn:microsoft.com/office/officeart/2005/8/layout/list1"/>
    <dgm:cxn modelId="{2005083D-1953-431C-B4AD-E90047B373B0}" srcId="{D51DECDD-DBC2-47B7-8DF3-2268ABB043B4}" destId="{6918C215-480C-4D56-B6AF-F0EA4F3ECEDE}" srcOrd="0" destOrd="0" parTransId="{61A9417A-BDB9-4F0F-B3E8-8D32ABF8AC19}" sibTransId="{13B26B58-7F43-49FC-8665-18249FBEF46C}"/>
    <dgm:cxn modelId="{4BFC6169-D8E4-4161-B541-7B31A719C680}" type="presOf" srcId="{2FB7CC44-784D-4A34-800D-8CC952B1DC1D}" destId="{729F607A-70B6-4916-B7C0-A84A39482C81}" srcOrd="0" destOrd="2" presId="urn:microsoft.com/office/officeart/2005/8/layout/list1"/>
    <dgm:cxn modelId="{ADE1569F-1D3C-43E5-9CBA-CE002D326A19}" type="presOf" srcId="{1585D791-FF95-46D5-9E9D-6DE5F9E55974}" destId="{C2C0847D-759C-4F7E-9A01-7A244211AB10}" srcOrd="0" destOrd="1" presId="urn:microsoft.com/office/officeart/2005/8/layout/list1"/>
    <dgm:cxn modelId="{2C81AA50-1929-4D04-BFCC-27F6E3DDD2F9}" srcId="{89AE9E91-F1D5-4FB2-8A37-93A2672ACE8C}" destId="{D51DECDD-DBC2-47B7-8DF3-2268ABB043B4}" srcOrd="2" destOrd="0" parTransId="{A1D11484-779F-4DF3-B26E-7B0185328B51}" sibTransId="{75306B71-5583-4426-B1D7-D387DA5DB365}"/>
    <dgm:cxn modelId="{E2E85ED8-9E5C-458D-B845-08812900387D}" type="presOf" srcId="{89AE9E91-F1D5-4FB2-8A37-93A2672ACE8C}" destId="{BC219A34-7189-40B7-B548-C388F03FBF07}" srcOrd="0" destOrd="0" presId="urn:microsoft.com/office/officeart/2005/8/layout/list1"/>
    <dgm:cxn modelId="{2EAF8434-793A-46A0-844A-C05A942A8553}" type="presOf" srcId="{623829BB-F3A0-4AE3-92C5-F091DCD19E69}" destId="{729F607A-70B6-4916-B7C0-A84A39482C81}" srcOrd="0" destOrd="1" presId="urn:microsoft.com/office/officeart/2005/8/layout/list1"/>
    <dgm:cxn modelId="{474DBD6E-25CA-4616-8702-AB4602009CE4}" srcId="{B5D4BEC6-1A6D-4942-A849-CDF215DFDCB3}" destId="{36CF9726-340C-42FF-A503-F4B9BD16B051}" srcOrd="2" destOrd="0" parTransId="{3C8660FE-7E3E-4E3A-96A8-13FE9D5568F7}" sibTransId="{F5DFDEBC-9026-455F-B764-C25D3E1DED34}"/>
    <dgm:cxn modelId="{22E5CD18-930E-452D-B53B-04D02643960B}" type="presOf" srcId="{36CF9726-340C-42FF-A503-F4B9BD16B051}" destId="{C2C0847D-759C-4F7E-9A01-7A244211AB10}" srcOrd="0" destOrd="2" presId="urn:microsoft.com/office/officeart/2005/8/layout/list1"/>
    <dgm:cxn modelId="{FD67E260-D141-429B-B4BC-E3F2C66B5E41}" type="presOf" srcId="{75669C90-680D-4F63-8A7C-4EC0740FFBEA}" destId="{49E6BBD2-90F1-4764-8170-439ED17B9FF4}" srcOrd="0" destOrd="0" presId="urn:microsoft.com/office/officeart/2005/8/layout/list1"/>
    <dgm:cxn modelId="{DAA188B9-9841-4FD6-9014-02948E08CFC4}" srcId="{75669C90-680D-4F63-8A7C-4EC0740FFBEA}" destId="{42C4A000-D3CB-46D4-AB45-4A4385B9D79D}" srcOrd="0" destOrd="0" parTransId="{8355DD38-FC09-4992-A844-C01EC234BFEC}" sibTransId="{806974B3-07A4-4AA0-9572-5FE71E79020E}"/>
    <dgm:cxn modelId="{4666313B-A08F-4AFC-9350-60D0DDA96CDF}" srcId="{B5D4BEC6-1A6D-4942-A849-CDF215DFDCB3}" destId="{14D5B2F8-06C8-4517-A574-2C83F2EC91C4}" srcOrd="0" destOrd="0" parTransId="{C30E44A2-47E8-42DD-94B3-21059457710C}" sibTransId="{ECA2E6A4-EFE3-4B65-B634-C33887ADA2B5}"/>
    <dgm:cxn modelId="{3112AAA4-C6A9-4132-89D0-3AEED363FFB5}" type="presOf" srcId="{D51DECDD-DBC2-47B7-8DF3-2268ABB043B4}" destId="{9C89F0C6-CAE0-492E-B25D-B97AFE44B1A7}" srcOrd="1" destOrd="0" presId="urn:microsoft.com/office/officeart/2005/8/layout/list1"/>
    <dgm:cxn modelId="{1ECE10B8-8C77-4030-B17B-01EBFBFD8391}" srcId="{B5D4BEC6-1A6D-4942-A849-CDF215DFDCB3}" destId="{1585D791-FF95-46D5-9E9D-6DE5F9E55974}" srcOrd="1" destOrd="0" parTransId="{A9268E01-5CF2-4C6C-8F48-460EFD5A5433}" sibTransId="{3900C8C5-9BD2-4765-B24C-280C68C552F9}"/>
    <dgm:cxn modelId="{3B66F8B0-7DA3-4137-8D30-8E556BBD0EBC}" srcId="{75669C90-680D-4F63-8A7C-4EC0740FFBEA}" destId="{623829BB-F3A0-4AE3-92C5-F091DCD19E69}" srcOrd="1" destOrd="0" parTransId="{7A6FF343-BE8A-4AFB-BADC-BAC7DE6CF6FD}" sibTransId="{F64AEF2A-4654-4DF3-9AAA-8F54617D0957}"/>
    <dgm:cxn modelId="{128B80B3-02A8-4DFD-AE45-FA02277C65E8}" type="presOf" srcId="{D51DECDD-DBC2-47B7-8DF3-2268ABB043B4}" destId="{D0F76379-2132-4DA2-BE32-FE80F192E302}" srcOrd="0" destOrd="0" presId="urn:microsoft.com/office/officeart/2005/8/layout/list1"/>
    <dgm:cxn modelId="{28B1AA4E-8690-4E48-A064-DFDE4C0343CD}" type="presOf" srcId="{6918C215-480C-4D56-B6AF-F0EA4F3ECEDE}" destId="{3C4D1035-A913-426E-96EF-9C4B36BA4190}" srcOrd="0" destOrd="0" presId="urn:microsoft.com/office/officeart/2005/8/layout/list1"/>
    <dgm:cxn modelId="{6396A73D-750D-417B-AFBE-7300F7C28B09}" type="presOf" srcId="{75669C90-680D-4F63-8A7C-4EC0740FFBEA}" destId="{54FB42E6-AEDC-44E0-8B98-E0AF60DA037C}" srcOrd="1" destOrd="0" presId="urn:microsoft.com/office/officeart/2005/8/layout/list1"/>
    <dgm:cxn modelId="{654CFA54-EC47-4EEF-8436-EE15D8EB4F3A}" srcId="{89AE9E91-F1D5-4FB2-8A37-93A2672ACE8C}" destId="{B5D4BEC6-1A6D-4942-A849-CDF215DFDCB3}" srcOrd="0" destOrd="0" parTransId="{4A47A72D-0A5C-45F0-B4E5-87910D89C7A1}" sibTransId="{163CCD6D-C536-49B0-A17E-88BE0228A3D9}"/>
    <dgm:cxn modelId="{4DB7174C-7430-4758-A0CD-25ADE7ED9B66}" type="presOf" srcId="{B5D4BEC6-1A6D-4942-A849-CDF215DFDCB3}" destId="{47DC6B6F-06A9-460F-8972-1FE1B4321F51}" srcOrd="0" destOrd="0" presId="urn:microsoft.com/office/officeart/2005/8/layout/list1"/>
    <dgm:cxn modelId="{D14141A4-9D0B-4380-9243-950BDF8BCA20}" type="presOf" srcId="{14D5B2F8-06C8-4517-A574-2C83F2EC91C4}" destId="{C2C0847D-759C-4F7E-9A01-7A244211AB10}" srcOrd="0" destOrd="0" presId="urn:microsoft.com/office/officeart/2005/8/layout/list1"/>
    <dgm:cxn modelId="{277D29F0-126B-42CE-9BCA-62EB5C8E8065}" srcId="{89AE9E91-F1D5-4FB2-8A37-93A2672ACE8C}" destId="{75669C90-680D-4F63-8A7C-4EC0740FFBEA}" srcOrd="1" destOrd="0" parTransId="{9108D096-CDB2-4E11-BC21-7AF8DB32472B}" sibTransId="{84428618-B809-4408-95E3-A5F3564E101D}"/>
    <dgm:cxn modelId="{71626380-0577-4B8B-A971-F6758E445244}" type="presParOf" srcId="{BC219A34-7189-40B7-B548-C388F03FBF07}" destId="{19B3A9F7-B1FE-4E61-AE04-7CFFD19055E2}" srcOrd="0" destOrd="0" presId="urn:microsoft.com/office/officeart/2005/8/layout/list1"/>
    <dgm:cxn modelId="{3C492973-C7B6-4C1F-96C8-2EB4E75BEB67}" type="presParOf" srcId="{19B3A9F7-B1FE-4E61-AE04-7CFFD19055E2}" destId="{47DC6B6F-06A9-460F-8972-1FE1B4321F51}" srcOrd="0" destOrd="0" presId="urn:microsoft.com/office/officeart/2005/8/layout/list1"/>
    <dgm:cxn modelId="{1837B4EE-23D2-4EBD-B715-66499EADE6AC}" type="presParOf" srcId="{19B3A9F7-B1FE-4E61-AE04-7CFFD19055E2}" destId="{7CF299E9-F458-48C3-87D4-907C06179EDC}" srcOrd="1" destOrd="0" presId="urn:microsoft.com/office/officeart/2005/8/layout/list1"/>
    <dgm:cxn modelId="{3416F390-9F66-46D6-849D-51012E0FCAB9}" type="presParOf" srcId="{BC219A34-7189-40B7-B548-C388F03FBF07}" destId="{FFD7E18F-79D6-4751-AA3A-432400A8145C}" srcOrd="1" destOrd="0" presId="urn:microsoft.com/office/officeart/2005/8/layout/list1"/>
    <dgm:cxn modelId="{9C1B2B33-C9EA-4A2D-AFE2-E7DA82BC9175}" type="presParOf" srcId="{BC219A34-7189-40B7-B548-C388F03FBF07}" destId="{C2C0847D-759C-4F7E-9A01-7A244211AB10}" srcOrd="2" destOrd="0" presId="urn:microsoft.com/office/officeart/2005/8/layout/list1"/>
    <dgm:cxn modelId="{CD917DAA-B931-480B-BC72-8A29EBA20475}" type="presParOf" srcId="{BC219A34-7189-40B7-B548-C388F03FBF07}" destId="{2ECBCD6E-29DB-4A53-9EDC-D4E9FFAFCC22}" srcOrd="3" destOrd="0" presId="urn:microsoft.com/office/officeart/2005/8/layout/list1"/>
    <dgm:cxn modelId="{DA03FF07-A7C2-473B-86ED-6D340E39F987}" type="presParOf" srcId="{BC219A34-7189-40B7-B548-C388F03FBF07}" destId="{A10D6AC2-B132-4EC6-B927-3DEF19CBF2B6}" srcOrd="4" destOrd="0" presId="urn:microsoft.com/office/officeart/2005/8/layout/list1"/>
    <dgm:cxn modelId="{3606FA3F-1D88-43FE-B8EA-B3339A3F2374}" type="presParOf" srcId="{A10D6AC2-B132-4EC6-B927-3DEF19CBF2B6}" destId="{49E6BBD2-90F1-4764-8170-439ED17B9FF4}" srcOrd="0" destOrd="0" presId="urn:microsoft.com/office/officeart/2005/8/layout/list1"/>
    <dgm:cxn modelId="{DB7DCFB3-2A6B-472E-B478-2ABB298B9E9B}" type="presParOf" srcId="{A10D6AC2-B132-4EC6-B927-3DEF19CBF2B6}" destId="{54FB42E6-AEDC-44E0-8B98-E0AF60DA037C}" srcOrd="1" destOrd="0" presId="urn:microsoft.com/office/officeart/2005/8/layout/list1"/>
    <dgm:cxn modelId="{054C83E6-7534-44EF-BE8B-C31301DD3DA1}" type="presParOf" srcId="{BC219A34-7189-40B7-B548-C388F03FBF07}" destId="{FFCD14CA-FCF6-432E-A343-C310FF384AD5}" srcOrd="5" destOrd="0" presId="urn:microsoft.com/office/officeart/2005/8/layout/list1"/>
    <dgm:cxn modelId="{F6664032-A931-4763-A1DA-EF8A59A4CE2F}" type="presParOf" srcId="{BC219A34-7189-40B7-B548-C388F03FBF07}" destId="{729F607A-70B6-4916-B7C0-A84A39482C81}" srcOrd="6" destOrd="0" presId="urn:microsoft.com/office/officeart/2005/8/layout/list1"/>
    <dgm:cxn modelId="{F46FE153-0A5D-46D1-B412-051AA7818AB5}" type="presParOf" srcId="{BC219A34-7189-40B7-B548-C388F03FBF07}" destId="{A2D74313-ED8F-4DE6-AAC4-F52CACFDCF78}" srcOrd="7" destOrd="0" presId="urn:microsoft.com/office/officeart/2005/8/layout/list1"/>
    <dgm:cxn modelId="{8B2796BF-DABC-493A-88FC-68F519064BA3}" type="presParOf" srcId="{BC219A34-7189-40B7-B548-C388F03FBF07}" destId="{C4A2A5B0-0375-462F-B75B-ED74EB465A69}" srcOrd="8" destOrd="0" presId="urn:microsoft.com/office/officeart/2005/8/layout/list1"/>
    <dgm:cxn modelId="{EE548DB2-9055-4DB5-B58B-7423C9F1ED1B}" type="presParOf" srcId="{C4A2A5B0-0375-462F-B75B-ED74EB465A69}" destId="{D0F76379-2132-4DA2-BE32-FE80F192E302}" srcOrd="0" destOrd="0" presId="urn:microsoft.com/office/officeart/2005/8/layout/list1"/>
    <dgm:cxn modelId="{5788271C-4C22-4AE9-9A7D-94A37FF07602}" type="presParOf" srcId="{C4A2A5B0-0375-462F-B75B-ED74EB465A69}" destId="{9C89F0C6-CAE0-492E-B25D-B97AFE44B1A7}" srcOrd="1" destOrd="0" presId="urn:microsoft.com/office/officeart/2005/8/layout/list1"/>
    <dgm:cxn modelId="{EC51192E-8B6D-46FD-9486-444252A682E6}" type="presParOf" srcId="{BC219A34-7189-40B7-B548-C388F03FBF07}" destId="{294F4D09-2C24-4CD5-A4DA-E800CFEA0A56}" srcOrd="9" destOrd="0" presId="urn:microsoft.com/office/officeart/2005/8/layout/list1"/>
    <dgm:cxn modelId="{20779B66-62D3-49F3-87C7-BDE787C5134D}" type="presParOf" srcId="{BC219A34-7189-40B7-B548-C388F03FBF07}" destId="{3C4D1035-A913-426E-96EF-9C4B36BA419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CA0BD5-E12F-47DD-B714-51EEE8DD89B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6203D27-7CC5-436D-94CE-246521AE9164}">
      <dgm:prSet/>
      <dgm:spPr/>
      <dgm:t>
        <a:bodyPr/>
        <a:lstStyle/>
        <a:p>
          <a:pPr rtl="0"/>
          <a:r>
            <a:rPr lang="ru-RU" b="1" dirty="0" smtClean="0"/>
            <a:t>ПАТРУЛЬ ЗДОРОВЬЯ </a:t>
          </a:r>
          <a:endParaRPr lang="ru-RU" dirty="0"/>
        </a:p>
      </dgm:t>
    </dgm:pt>
    <dgm:pt modelId="{A8E4C90E-3848-4D45-867B-ACDA3DAD305E}" type="parTrans" cxnId="{E75367F3-DC41-4A1B-82CE-74514B4BE249}">
      <dgm:prSet/>
      <dgm:spPr/>
      <dgm:t>
        <a:bodyPr/>
        <a:lstStyle/>
        <a:p>
          <a:endParaRPr lang="ru-RU"/>
        </a:p>
      </dgm:t>
    </dgm:pt>
    <dgm:pt modelId="{3BEE1497-6C77-4455-A71E-4CA70ABAB9D3}" type="sibTrans" cxnId="{E75367F3-DC41-4A1B-82CE-74514B4BE249}">
      <dgm:prSet/>
      <dgm:spPr/>
      <dgm:t>
        <a:bodyPr/>
        <a:lstStyle/>
        <a:p>
          <a:endParaRPr lang="ru-RU"/>
        </a:p>
      </dgm:t>
    </dgm:pt>
    <dgm:pt modelId="{AC954D3B-AE72-4EF6-ABFD-5390C7514600}">
      <dgm:prSet/>
      <dgm:spPr/>
      <dgm:t>
        <a:bodyPr/>
        <a:lstStyle/>
        <a:p>
          <a:pPr rtl="0"/>
          <a:r>
            <a:rPr lang="ru-RU" dirty="0" smtClean="0"/>
            <a:t>Проверка молодежными активистами мест продажи сигарет и алкоголя на предмет нарушения норм и правил (размещение вдали от средних и высших учебных заведений, продажа сигарет несовершеннолетним)</a:t>
          </a:r>
          <a:endParaRPr lang="ru-RU" dirty="0"/>
        </a:p>
      </dgm:t>
    </dgm:pt>
    <dgm:pt modelId="{C09B17F7-633A-4370-B39F-B071215A6B7C}" type="parTrans" cxnId="{64853E95-B248-4BD5-BC76-88F99F5342C6}">
      <dgm:prSet/>
      <dgm:spPr/>
      <dgm:t>
        <a:bodyPr/>
        <a:lstStyle/>
        <a:p>
          <a:endParaRPr lang="ru-RU"/>
        </a:p>
      </dgm:t>
    </dgm:pt>
    <dgm:pt modelId="{11D7CCD0-569F-4785-B4BB-05EA639E96FC}" type="sibTrans" cxnId="{64853E95-B248-4BD5-BC76-88F99F5342C6}">
      <dgm:prSet/>
      <dgm:spPr/>
      <dgm:t>
        <a:bodyPr/>
        <a:lstStyle/>
        <a:p>
          <a:endParaRPr lang="ru-RU"/>
        </a:p>
      </dgm:t>
    </dgm:pt>
    <dgm:pt modelId="{432D781C-D879-4F23-AFF1-A6BFD0488FAA}">
      <dgm:prSet/>
      <dgm:spPr/>
      <dgm:t>
        <a:bodyPr/>
        <a:lstStyle/>
        <a:p>
          <a:pPr rtl="0"/>
          <a:r>
            <a:rPr lang="ru-RU" dirty="0" smtClean="0"/>
            <a:t>Организация в каждой учебном заведении инициативной группы «Патруль здоровья». В эту группу могут входить учащиеся, педагоги, родители, администрация. «Патруль здоровья» координирует всю работу, направленную на сохранение и укрепление здоровья учащихся, организует и проводит акции «Стоп наркотикам!», «Хватит курить», «Здоровье – твой выбор» .</a:t>
          </a:r>
          <a:endParaRPr lang="ru-RU" dirty="0"/>
        </a:p>
      </dgm:t>
    </dgm:pt>
    <dgm:pt modelId="{3039849D-9C73-4D0C-A775-DDD155B9B6EB}" type="parTrans" cxnId="{B1D75503-37D0-4289-8DA2-A089D67D5DD2}">
      <dgm:prSet/>
      <dgm:spPr/>
      <dgm:t>
        <a:bodyPr/>
        <a:lstStyle/>
        <a:p>
          <a:endParaRPr lang="ru-RU"/>
        </a:p>
      </dgm:t>
    </dgm:pt>
    <dgm:pt modelId="{DBEB12A5-496E-434F-83A8-8C94178D0D63}" type="sibTrans" cxnId="{B1D75503-37D0-4289-8DA2-A089D67D5DD2}">
      <dgm:prSet/>
      <dgm:spPr/>
      <dgm:t>
        <a:bodyPr/>
        <a:lstStyle/>
        <a:p>
          <a:endParaRPr lang="ru-RU"/>
        </a:p>
      </dgm:t>
    </dgm:pt>
    <dgm:pt modelId="{99AB453B-2F1C-4AD9-AE1D-7DFC5F5EAC01}">
      <dgm:prSet/>
      <dgm:spPr/>
      <dgm:t>
        <a:bodyPr/>
        <a:lstStyle/>
        <a:p>
          <a:pPr rtl="0"/>
          <a:r>
            <a:rPr lang="ru-RU" b="1" dirty="0" smtClean="0"/>
            <a:t>ВЕЛОСИПЕДНАЯ ПОЛОСА</a:t>
          </a:r>
          <a:endParaRPr lang="ru-RU" dirty="0"/>
        </a:p>
      </dgm:t>
    </dgm:pt>
    <dgm:pt modelId="{0720CEAA-CB4B-412C-BE87-7C2720C40AC0}" type="parTrans" cxnId="{38C7B6B7-260E-4E2D-8B19-1FB21209AC5E}">
      <dgm:prSet/>
      <dgm:spPr/>
      <dgm:t>
        <a:bodyPr/>
        <a:lstStyle/>
        <a:p>
          <a:endParaRPr lang="ru-RU"/>
        </a:p>
      </dgm:t>
    </dgm:pt>
    <dgm:pt modelId="{8BF3B55B-E383-49A4-9B7C-5FFECB6E98AB}" type="sibTrans" cxnId="{38C7B6B7-260E-4E2D-8B19-1FB21209AC5E}">
      <dgm:prSet/>
      <dgm:spPr/>
      <dgm:t>
        <a:bodyPr/>
        <a:lstStyle/>
        <a:p>
          <a:endParaRPr lang="ru-RU"/>
        </a:p>
      </dgm:t>
    </dgm:pt>
    <dgm:pt modelId="{E5767BC5-5313-493D-BA98-C9F8C1025E1B}">
      <dgm:prSet/>
      <dgm:spPr/>
      <dgm:t>
        <a:bodyPr/>
        <a:lstStyle/>
        <a:p>
          <a:pPr rtl="0"/>
          <a:r>
            <a:rPr lang="ru-RU" dirty="0" smtClean="0"/>
            <a:t>Значительный импульс роста физической активности среди населения  придаст развитие велосипедного движения, для чего будет оказано содействие в создании необходимых условий. В рамках программы планируется создание единственной в Украине полосы движения для велосипедистов в Днепропетровске и правил велосипедного движения.</a:t>
          </a:r>
          <a:endParaRPr lang="ru-RU" dirty="0"/>
        </a:p>
      </dgm:t>
    </dgm:pt>
    <dgm:pt modelId="{644FB1C9-7565-4DEB-8AAC-2284D12A7930}" type="parTrans" cxnId="{EEF20CF2-66C5-4A8F-A61B-1DE62A22745B}">
      <dgm:prSet/>
      <dgm:spPr/>
      <dgm:t>
        <a:bodyPr/>
        <a:lstStyle/>
        <a:p>
          <a:endParaRPr lang="ru-RU"/>
        </a:p>
      </dgm:t>
    </dgm:pt>
    <dgm:pt modelId="{5A034DF8-62BE-4F97-A6AA-3A2BD8C6B1A6}" type="sibTrans" cxnId="{EEF20CF2-66C5-4A8F-A61B-1DE62A22745B}">
      <dgm:prSet/>
      <dgm:spPr/>
      <dgm:t>
        <a:bodyPr/>
        <a:lstStyle/>
        <a:p>
          <a:endParaRPr lang="ru-RU"/>
        </a:p>
      </dgm:t>
    </dgm:pt>
    <dgm:pt modelId="{FD82DA32-3CC1-4CF2-ACE8-D3901D24B359}">
      <dgm:prSet/>
      <dgm:spPr/>
      <dgm:t>
        <a:bodyPr/>
        <a:lstStyle/>
        <a:p>
          <a:pPr rtl="0"/>
          <a:r>
            <a:rPr lang="ru-RU" b="1" dirty="0" smtClean="0"/>
            <a:t>СПЕЦИАЛИЗИРОВАННОЕ ЭЛЕКТРОННОЕ СМИ </a:t>
          </a:r>
          <a:endParaRPr lang="ru-RU" dirty="0"/>
        </a:p>
      </dgm:t>
    </dgm:pt>
    <dgm:pt modelId="{DF17B3A5-8158-4468-959B-0692C1CE2899}" type="parTrans" cxnId="{ACD927E6-EE58-46A6-9C66-5A018605DF8A}">
      <dgm:prSet/>
      <dgm:spPr/>
      <dgm:t>
        <a:bodyPr/>
        <a:lstStyle/>
        <a:p>
          <a:endParaRPr lang="ru-RU"/>
        </a:p>
      </dgm:t>
    </dgm:pt>
    <dgm:pt modelId="{58C3A29D-75C2-4C22-B749-7D761BA874A8}" type="sibTrans" cxnId="{ACD927E6-EE58-46A6-9C66-5A018605DF8A}">
      <dgm:prSet/>
      <dgm:spPr/>
      <dgm:t>
        <a:bodyPr/>
        <a:lstStyle/>
        <a:p>
          <a:endParaRPr lang="ru-RU"/>
        </a:p>
      </dgm:t>
    </dgm:pt>
    <dgm:pt modelId="{5F9DBCFD-63ED-4E32-9711-E4C9AF6F2285}">
      <dgm:prSet/>
      <dgm:spPr/>
      <dgm:t>
        <a:bodyPr/>
        <a:lstStyle/>
        <a:p>
          <a:pPr rtl="0"/>
          <a:r>
            <a:rPr lang="ru-RU" dirty="0" smtClean="0"/>
            <a:t>Будет системно способствовать формированию  потребности населения в активных занятиях физкультурой и спортом, выступать «проводником» для тех, кто хочет заниматься  самостоятельно и приучать к этому своих детей, системно оказывать информационную поддержку развитию массового физкультурного и спортивного движения и курирующим это направление госструктурам. </a:t>
          </a:r>
          <a:endParaRPr lang="ru-RU" dirty="0"/>
        </a:p>
      </dgm:t>
    </dgm:pt>
    <dgm:pt modelId="{3DCB120D-80C9-4E60-BEEA-BB981EADFDB9}" type="parTrans" cxnId="{617CD656-7F3A-4F0D-A8A3-375EF9740DFC}">
      <dgm:prSet/>
      <dgm:spPr/>
      <dgm:t>
        <a:bodyPr/>
        <a:lstStyle/>
        <a:p>
          <a:endParaRPr lang="ru-RU"/>
        </a:p>
      </dgm:t>
    </dgm:pt>
    <dgm:pt modelId="{48BA18BD-BB90-4295-9386-8FC377FE17B4}" type="sibTrans" cxnId="{617CD656-7F3A-4F0D-A8A3-375EF9740DFC}">
      <dgm:prSet/>
      <dgm:spPr/>
      <dgm:t>
        <a:bodyPr/>
        <a:lstStyle/>
        <a:p>
          <a:endParaRPr lang="ru-RU"/>
        </a:p>
      </dgm:t>
    </dgm:pt>
    <dgm:pt modelId="{D484F67D-DB36-4EEC-9C71-C54F00CAE4D2}" type="pres">
      <dgm:prSet presAssocID="{67CA0BD5-E12F-47DD-B714-51EEE8DD89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1EE5FE-A618-4EAF-8888-F35DA20F25F3}" type="pres">
      <dgm:prSet presAssocID="{06203D27-7CC5-436D-94CE-246521AE9164}" presName="parentLin" presStyleCnt="0"/>
      <dgm:spPr/>
    </dgm:pt>
    <dgm:pt modelId="{DF9092CD-CB5D-4686-B577-EEC6306CE5BF}" type="pres">
      <dgm:prSet presAssocID="{06203D27-7CC5-436D-94CE-246521AE916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168ABF7-466D-468C-92D9-A8E94F7CFEC4}" type="pres">
      <dgm:prSet presAssocID="{06203D27-7CC5-436D-94CE-246521AE916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6E7FF-49A9-45AE-B0F2-2C85DCC24DC5}" type="pres">
      <dgm:prSet presAssocID="{06203D27-7CC5-436D-94CE-246521AE9164}" presName="negativeSpace" presStyleCnt="0"/>
      <dgm:spPr/>
    </dgm:pt>
    <dgm:pt modelId="{38EA2F2C-15A8-4CAB-98E2-19ED47857D4E}" type="pres">
      <dgm:prSet presAssocID="{06203D27-7CC5-436D-94CE-246521AE916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81855-C472-46CD-8319-2193AC99B53D}" type="pres">
      <dgm:prSet presAssocID="{3BEE1497-6C77-4455-A71E-4CA70ABAB9D3}" presName="spaceBetweenRectangles" presStyleCnt="0"/>
      <dgm:spPr/>
    </dgm:pt>
    <dgm:pt modelId="{CAD0861E-2566-4786-942A-3FC78EE2B343}" type="pres">
      <dgm:prSet presAssocID="{99AB453B-2F1C-4AD9-AE1D-7DFC5F5EAC01}" presName="parentLin" presStyleCnt="0"/>
      <dgm:spPr/>
    </dgm:pt>
    <dgm:pt modelId="{7B1D42E3-723E-478C-83E2-782FFFF8C60F}" type="pres">
      <dgm:prSet presAssocID="{99AB453B-2F1C-4AD9-AE1D-7DFC5F5EAC0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E62A050-1630-4D08-BC9D-64F408543E30}" type="pres">
      <dgm:prSet presAssocID="{99AB453B-2F1C-4AD9-AE1D-7DFC5F5EAC0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23F5DE-0535-48B4-9F03-EB831DFF9622}" type="pres">
      <dgm:prSet presAssocID="{99AB453B-2F1C-4AD9-AE1D-7DFC5F5EAC01}" presName="negativeSpace" presStyleCnt="0"/>
      <dgm:spPr/>
    </dgm:pt>
    <dgm:pt modelId="{0505496A-DAA2-4D1A-BD6B-A8F9990B21B6}" type="pres">
      <dgm:prSet presAssocID="{99AB453B-2F1C-4AD9-AE1D-7DFC5F5EAC0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F28F4-B610-4ED3-86A4-7E8434920703}" type="pres">
      <dgm:prSet presAssocID="{8BF3B55B-E383-49A4-9B7C-5FFECB6E98AB}" presName="spaceBetweenRectangles" presStyleCnt="0"/>
      <dgm:spPr/>
    </dgm:pt>
    <dgm:pt modelId="{B9029ACC-D7E7-4A50-A3FE-5B7473E25039}" type="pres">
      <dgm:prSet presAssocID="{FD82DA32-3CC1-4CF2-ACE8-D3901D24B359}" presName="parentLin" presStyleCnt="0"/>
      <dgm:spPr/>
    </dgm:pt>
    <dgm:pt modelId="{30C6E6DB-775F-46DB-AB5A-FD401FD868B4}" type="pres">
      <dgm:prSet presAssocID="{FD82DA32-3CC1-4CF2-ACE8-D3901D24B35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3F3E67B-843F-4E28-BDE0-202EF9A9F337}" type="pres">
      <dgm:prSet presAssocID="{FD82DA32-3CC1-4CF2-ACE8-D3901D24B35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98FBE-3A11-419C-AD60-F386ABF30648}" type="pres">
      <dgm:prSet presAssocID="{FD82DA32-3CC1-4CF2-ACE8-D3901D24B359}" presName="negativeSpace" presStyleCnt="0"/>
      <dgm:spPr/>
    </dgm:pt>
    <dgm:pt modelId="{0B133F85-03EA-450F-A016-5556A777FBAE}" type="pres">
      <dgm:prSet presAssocID="{FD82DA32-3CC1-4CF2-ACE8-D3901D24B35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C7B6B7-260E-4E2D-8B19-1FB21209AC5E}" srcId="{67CA0BD5-E12F-47DD-B714-51EEE8DD89B6}" destId="{99AB453B-2F1C-4AD9-AE1D-7DFC5F5EAC01}" srcOrd="1" destOrd="0" parTransId="{0720CEAA-CB4B-412C-BE87-7C2720C40AC0}" sibTransId="{8BF3B55B-E383-49A4-9B7C-5FFECB6E98AB}"/>
    <dgm:cxn modelId="{D21BD5DD-94B2-4446-9EA7-2FCE5824787A}" type="presOf" srcId="{FD82DA32-3CC1-4CF2-ACE8-D3901D24B359}" destId="{30C6E6DB-775F-46DB-AB5A-FD401FD868B4}" srcOrd="0" destOrd="0" presId="urn:microsoft.com/office/officeart/2005/8/layout/list1"/>
    <dgm:cxn modelId="{FF81D00B-C681-458B-BCB1-9F6AF5200175}" type="presOf" srcId="{06203D27-7CC5-436D-94CE-246521AE9164}" destId="{2168ABF7-466D-468C-92D9-A8E94F7CFEC4}" srcOrd="1" destOrd="0" presId="urn:microsoft.com/office/officeart/2005/8/layout/list1"/>
    <dgm:cxn modelId="{045EC3C3-8F33-4FC1-B783-A3AF8AB61A30}" type="presOf" srcId="{67CA0BD5-E12F-47DD-B714-51EEE8DD89B6}" destId="{D484F67D-DB36-4EEC-9C71-C54F00CAE4D2}" srcOrd="0" destOrd="0" presId="urn:microsoft.com/office/officeart/2005/8/layout/list1"/>
    <dgm:cxn modelId="{64853E95-B248-4BD5-BC76-88F99F5342C6}" srcId="{06203D27-7CC5-436D-94CE-246521AE9164}" destId="{AC954D3B-AE72-4EF6-ABFD-5390C7514600}" srcOrd="0" destOrd="0" parTransId="{C09B17F7-633A-4370-B39F-B071215A6B7C}" sibTransId="{11D7CCD0-569F-4785-B4BB-05EA639E96FC}"/>
    <dgm:cxn modelId="{B1D75503-37D0-4289-8DA2-A089D67D5DD2}" srcId="{06203D27-7CC5-436D-94CE-246521AE9164}" destId="{432D781C-D879-4F23-AFF1-A6BFD0488FAA}" srcOrd="1" destOrd="0" parTransId="{3039849D-9C73-4D0C-A775-DDD155B9B6EB}" sibTransId="{DBEB12A5-496E-434F-83A8-8C94178D0D63}"/>
    <dgm:cxn modelId="{ACD927E6-EE58-46A6-9C66-5A018605DF8A}" srcId="{67CA0BD5-E12F-47DD-B714-51EEE8DD89B6}" destId="{FD82DA32-3CC1-4CF2-ACE8-D3901D24B359}" srcOrd="2" destOrd="0" parTransId="{DF17B3A5-8158-4468-959B-0692C1CE2899}" sibTransId="{58C3A29D-75C2-4C22-B749-7D761BA874A8}"/>
    <dgm:cxn modelId="{61AA6095-DF8D-445C-843A-CD981E38C53F}" type="presOf" srcId="{AC954D3B-AE72-4EF6-ABFD-5390C7514600}" destId="{38EA2F2C-15A8-4CAB-98E2-19ED47857D4E}" srcOrd="0" destOrd="0" presId="urn:microsoft.com/office/officeart/2005/8/layout/list1"/>
    <dgm:cxn modelId="{617CD656-7F3A-4F0D-A8A3-375EF9740DFC}" srcId="{FD82DA32-3CC1-4CF2-ACE8-D3901D24B359}" destId="{5F9DBCFD-63ED-4E32-9711-E4C9AF6F2285}" srcOrd="0" destOrd="0" parTransId="{3DCB120D-80C9-4E60-BEEA-BB981EADFDB9}" sibTransId="{48BA18BD-BB90-4295-9386-8FC377FE17B4}"/>
    <dgm:cxn modelId="{E75367F3-DC41-4A1B-82CE-74514B4BE249}" srcId="{67CA0BD5-E12F-47DD-B714-51EEE8DD89B6}" destId="{06203D27-7CC5-436D-94CE-246521AE9164}" srcOrd="0" destOrd="0" parTransId="{A8E4C90E-3848-4D45-867B-ACDA3DAD305E}" sibTransId="{3BEE1497-6C77-4455-A71E-4CA70ABAB9D3}"/>
    <dgm:cxn modelId="{58B6B417-31A2-4878-B320-4FE49D220B36}" type="presOf" srcId="{432D781C-D879-4F23-AFF1-A6BFD0488FAA}" destId="{38EA2F2C-15A8-4CAB-98E2-19ED47857D4E}" srcOrd="0" destOrd="1" presId="urn:microsoft.com/office/officeart/2005/8/layout/list1"/>
    <dgm:cxn modelId="{D91514F5-6D67-4225-A399-BBBC359D0410}" type="presOf" srcId="{99AB453B-2F1C-4AD9-AE1D-7DFC5F5EAC01}" destId="{7B1D42E3-723E-478C-83E2-782FFFF8C60F}" srcOrd="0" destOrd="0" presId="urn:microsoft.com/office/officeart/2005/8/layout/list1"/>
    <dgm:cxn modelId="{9F39DC58-9337-4D9E-ADC3-0727E7835AF5}" type="presOf" srcId="{FD82DA32-3CC1-4CF2-ACE8-D3901D24B359}" destId="{D3F3E67B-843F-4E28-BDE0-202EF9A9F337}" srcOrd="1" destOrd="0" presId="urn:microsoft.com/office/officeart/2005/8/layout/list1"/>
    <dgm:cxn modelId="{8F069F1D-544F-46DA-B7F1-3F34C9C3A2A2}" type="presOf" srcId="{06203D27-7CC5-436D-94CE-246521AE9164}" destId="{DF9092CD-CB5D-4686-B577-EEC6306CE5BF}" srcOrd="0" destOrd="0" presId="urn:microsoft.com/office/officeart/2005/8/layout/list1"/>
    <dgm:cxn modelId="{EEF20CF2-66C5-4A8F-A61B-1DE62A22745B}" srcId="{99AB453B-2F1C-4AD9-AE1D-7DFC5F5EAC01}" destId="{E5767BC5-5313-493D-BA98-C9F8C1025E1B}" srcOrd="0" destOrd="0" parTransId="{644FB1C9-7565-4DEB-8AAC-2284D12A7930}" sibTransId="{5A034DF8-62BE-4F97-A6AA-3A2BD8C6B1A6}"/>
    <dgm:cxn modelId="{93C4A491-3507-41F7-9623-FD224A2A9B54}" type="presOf" srcId="{E5767BC5-5313-493D-BA98-C9F8C1025E1B}" destId="{0505496A-DAA2-4D1A-BD6B-A8F9990B21B6}" srcOrd="0" destOrd="0" presId="urn:microsoft.com/office/officeart/2005/8/layout/list1"/>
    <dgm:cxn modelId="{D0C6F5A8-45A4-4A13-BD76-1A56BA261261}" type="presOf" srcId="{99AB453B-2F1C-4AD9-AE1D-7DFC5F5EAC01}" destId="{EE62A050-1630-4D08-BC9D-64F408543E30}" srcOrd="1" destOrd="0" presId="urn:microsoft.com/office/officeart/2005/8/layout/list1"/>
    <dgm:cxn modelId="{0DD110AD-9C39-4C24-B5B6-A841A8D98BA4}" type="presOf" srcId="{5F9DBCFD-63ED-4E32-9711-E4C9AF6F2285}" destId="{0B133F85-03EA-450F-A016-5556A777FBAE}" srcOrd="0" destOrd="0" presId="urn:microsoft.com/office/officeart/2005/8/layout/list1"/>
    <dgm:cxn modelId="{2D4B3048-F948-492D-A951-130156C889CA}" type="presParOf" srcId="{D484F67D-DB36-4EEC-9C71-C54F00CAE4D2}" destId="{F31EE5FE-A618-4EAF-8888-F35DA20F25F3}" srcOrd="0" destOrd="0" presId="urn:microsoft.com/office/officeart/2005/8/layout/list1"/>
    <dgm:cxn modelId="{2CEA8834-629A-4FE1-A565-2168C905A99C}" type="presParOf" srcId="{F31EE5FE-A618-4EAF-8888-F35DA20F25F3}" destId="{DF9092CD-CB5D-4686-B577-EEC6306CE5BF}" srcOrd="0" destOrd="0" presId="urn:microsoft.com/office/officeart/2005/8/layout/list1"/>
    <dgm:cxn modelId="{E4B4B2D4-79D0-4F39-B036-CBFD0C17942C}" type="presParOf" srcId="{F31EE5FE-A618-4EAF-8888-F35DA20F25F3}" destId="{2168ABF7-466D-468C-92D9-A8E94F7CFEC4}" srcOrd="1" destOrd="0" presId="urn:microsoft.com/office/officeart/2005/8/layout/list1"/>
    <dgm:cxn modelId="{6AC4F6F6-A300-4DC2-99A2-F700A8F5716C}" type="presParOf" srcId="{D484F67D-DB36-4EEC-9C71-C54F00CAE4D2}" destId="{78B6E7FF-49A9-45AE-B0F2-2C85DCC24DC5}" srcOrd="1" destOrd="0" presId="urn:microsoft.com/office/officeart/2005/8/layout/list1"/>
    <dgm:cxn modelId="{4C86E7DA-45E8-4345-BC0C-1D1096B39E34}" type="presParOf" srcId="{D484F67D-DB36-4EEC-9C71-C54F00CAE4D2}" destId="{38EA2F2C-15A8-4CAB-98E2-19ED47857D4E}" srcOrd="2" destOrd="0" presId="urn:microsoft.com/office/officeart/2005/8/layout/list1"/>
    <dgm:cxn modelId="{6EF061D5-132A-496B-BD4E-516E295BA4C0}" type="presParOf" srcId="{D484F67D-DB36-4EEC-9C71-C54F00CAE4D2}" destId="{C5A81855-C472-46CD-8319-2193AC99B53D}" srcOrd="3" destOrd="0" presId="urn:microsoft.com/office/officeart/2005/8/layout/list1"/>
    <dgm:cxn modelId="{779FB381-4677-463A-A371-1B8C2CBA14AD}" type="presParOf" srcId="{D484F67D-DB36-4EEC-9C71-C54F00CAE4D2}" destId="{CAD0861E-2566-4786-942A-3FC78EE2B343}" srcOrd="4" destOrd="0" presId="urn:microsoft.com/office/officeart/2005/8/layout/list1"/>
    <dgm:cxn modelId="{51024C2D-3298-4422-9AF3-9E15F259ADE5}" type="presParOf" srcId="{CAD0861E-2566-4786-942A-3FC78EE2B343}" destId="{7B1D42E3-723E-478C-83E2-782FFFF8C60F}" srcOrd="0" destOrd="0" presId="urn:microsoft.com/office/officeart/2005/8/layout/list1"/>
    <dgm:cxn modelId="{C2780306-783C-48E8-BDAD-5FC7F5401E88}" type="presParOf" srcId="{CAD0861E-2566-4786-942A-3FC78EE2B343}" destId="{EE62A050-1630-4D08-BC9D-64F408543E30}" srcOrd="1" destOrd="0" presId="urn:microsoft.com/office/officeart/2005/8/layout/list1"/>
    <dgm:cxn modelId="{5038C35D-531E-4064-AB68-4A57364957B9}" type="presParOf" srcId="{D484F67D-DB36-4EEC-9C71-C54F00CAE4D2}" destId="{8223F5DE-0535-48B4-9F03-EB831DFF9622}" srcOrd="5" destOrd="0" presId="urn:microsoft.com/office/officeart/2005/8/layout/list1"/>
    <dgm:cxn modelId="{5DB8971E-E918-47A8-90E3-F13A6307ACCE}" type="presParOf" srcId="{D484F67D-DB36-4EEC-9C71-C54F00CAE4D2}" destId="{0505496A-DAA2-4D1A-BD6B-A8F9990B21B6}" srcOrd="6" destOrd="0" presId="urn:microsoft.com/office/officeart/2005/8/layout/list1"/>
    <dgm:cxn modelId="{75FFA0FB-2B94-49DB-A827-4D3284989916}" type="presParOf" srcId="{D484F67D-DB36-4EEC-9C71-C54F00CAE4D2}" destId="{D1CF28F4-B610-4ED3-86A4-7E8434920703}" srcOrd="7" destOrd="0" presId="urn:microsoft.com/office/officeart/2005/8/layout/list1"/>
    <dgm:cxn modelId="{71C0FD7A-9E30-4022-A87D-D5C9F26B670A}" type="presParOf" srcId="{D484F67D-DB36-4EEC-9C71-C54F00CAE4D2}" destId="{B9029ACC-D7E7-4A50-A3FE-5B7473E25039}" srcOrd="8" destOrd="0" presId="urn:microsoft.com/office/officeart/2005/8/layout/list1"/>
    <dgm:cxn modelId="{57F56BF8-7F2E-4C08-8304-15EDCFD1A98E}" type="presParOf" srcId="{B9029ACC-D7E7-4A50-A3FE-5B7473E25039}" destId="{30C6E6DB-775F-46DB-AB5A-FD401FD868B4}" srcOrd="0" destOrd="0" presId="urn:microsoft.com/office/officeart/2005/8/layout/list1"/>
    <dgm:cxn modelId="{64ED13C8-DC7D-4D64-9D1E-B13659C26584}" type="presParOf" srcId="{B9029ACC-D7E7-4A50-A3FE-5B7473E25039}" destId="{D3F3E67B-843F-4E28-BDE0-202EF9A9F337}" srcOrd="1" destOrd="0" presId="urn:microsoft.com/office/officeart/2005/8/layout/list1"/>
    <dgm:cxn modelId="{DCE8E483-F4E0-43CE-A805-AEBF9C580277}" type="presParOf" srcId="{D484F67D-DB36-4EEC-9C71-C54F00CAE4D2}" destId="{6E998FBE-3A11-419C-AD60-F386ABF30648}" srcOrd="9" destOrd="0" presId="urn:microsoft.com/office/officeart/2005/8/layout/list1"/>
    <dgm:cxn modelId="{87DE0153-C979-4970-92D9-FF392D5D6A55}" type="presParOf" srcId="{D484F67D-DB36-4EEC-9C71-C54F00CAE4D2}" destId="{0B133F85-03EA-450F-A016-5556A777FBA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C32D7C-6B65-4157-8A8E-0F5E0C1D1B5A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D60D81C-75F1-4403-83CE-0B53848182A8}">
      <dgm:prSet/>
      <dgm:spPr/>
      <dgm:t>
        <a:bodyPr/>
        <a:lstStyle/>
        <a:p>
          <a:pPr rtl="0"/>
          <a:r>
            <a:rPr lang="ru-RU" b="1" dirty="0" smtClean="0"/>
            <a:t>ЗАКОН О МЕЦЕНАТСТВЕ В СФЕРЕ СПОРТА</a:t>
          </a:r>
          <a:endParaRPr lang="ru-RU" b="1" dirty="0"/>
        </a:p>
      </dgm:t>
    </dgm:pt>
    <dgm:pt modelId="{C4AABB9B-0168-4CC6-9A3D-C5EF37672D42}" type="parTrans" cxnId="{636092DF-B837-4405-9580-D449D91488B2}">
      <dgm:prSet/>
      <dgm:spPr/>
      <dgm:t>
        <a:bodyPr/>
        <a:lstStyle/>
        <a:p>
          <a:endParaRPr lang="ru-RU"/>
        </a:p>
      </dgm:t>
    </dgm:pt>
    <dgm:pt modelId="{6E0AEDE5-7F79-4426-96A1-4E0AA07EC904}" type="sibTrans" cxnId="{636092DF-B837-4405-9580-D449D91488B2}">
      <dgm:prSet/>
      <dgm:spPr/>
      <dgm:t>
        <a:bodyPr/>
        <a:lstStyle/>
        <a:p>
          <a:endParaRPr lang="ru-RU"/>
        </a:p>
      </dgm:t>
    </dgm:pt>
    <dgm:pt modelId="{DA3A9978-7903-4666-AEC8-D4218E59A7B6}">
      <dgm:prSet/>
      <dgm:spPr/>
      <dgm:t>
        <a:bodyPr/>
        <a:lstStyle/>
        <a:p>
          <a:pPr rtl="0"/>
          <a:r>
            <a:rPr lang="ru-RU" dirty="0" smtClean="0"/>
            <a:t>Инициирование на встрече с народными депутатами Украины от Днепропетровской области разработки и принятия Закона о меценатстве в сфере спорта в соответствие с заданием Президента Украины, поставленным в Послании к Верховной Раде 2013 года.</a:t>
          </a:r>
          <a:endParaRPr lang="ru-RU" dirty="0"/>
        </a:p>
      </dgm:t>
    </dgm:pt>
    <dgm:pt modelId="{F99DFDB6-59E1-4C2A-BEE2-24F16C1E9802}" type="parTrans" cxnId="{6AA96CF0-27CE-4321-A3FB-DF2A9868D32A}">
      <dgm:prSet/>
      <dgm:spPr/>
      <dgm:t>
        <a:bodyPr/>
        <a:lstStyle/>
        <a:p>
          <a:endParaRPr lang="ru-RU"/>
        </a:p>
      </dgm:t>
    </dgm:pt>
    <dgm:pt modelId="{5618C4E2-CEDA-43DA-AE4B-D5FABCD866CD}" type="sibTrans" cxnId="{6AA96CF0-27CE-4321-A3FB-DF2A9868D32A}">
      <dgm:prSet/>
      <dgm:spPr/>
      <dgm:t>
        <a:bodyPr/>
        <a:lstStyle/>
        <a:p>
          <a:endParaRPr lang="ru-RU"/>
        </a:p>
      </dgm:t>
    </dgm:pt>
    <dgm:pt modelId="{47D6D9B9-A40A-4253-BE79-F7F8E86A73C4}" type="pres">
      <dgm:prSet presAssocID="{FBC32D7C-6B65-4157-8A8E-0F5E0C1D1B5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DC82DF-D114-4C28-A476-B95A5FFF62A5}" type="pres">
      <dgm:prSet presAssocID="{ED60D81C-75F1-4403-83CE-0B53848182A8}" presName="parentLin" presStyleCnt="0"/>
      <dgm:spPr/>
    </dgm:pt>
    <dgm:pt modelId="{3657D04E-970F-4EE0-8F6A-DD04898FB756}" type="pres">
      <dgm:prSet presAssocID="{ED60D81C-75F1-4403-83CE-0B53848182A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7305E832-DB3B-4158-AF65-A7DF5D85B6DB}" type="pres">
      <dgm:prSet presAssocID="{ED60D81C-75F1-4403-83CE-0B53848182A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D18F3-0089-44FC-BDA8-3C90002091FE}" type="pres">
      <dgm:prSet presAssocID="{ED60D81C-75F1-4403-83CE-0B53848182A8}" presName="negativeSpace" presStyleCnt="0"/>
      <dgm:spPr/>
    </dgm:pt>
    <dgm:pt modelId="{76B64888-1BC1-4D6F-8B9C-089B529225B4}" type="pres">
      <dgm:prSet presAssocID="{ED60D81C-75F1-4403-83CE-0B53848182A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E8AEB4-0053-478C-BCD8-8744F49B8296}" type="presOf" srcId="{FBC32D7C-6B65-4157-8A8E-0F5E0C1D1B5A}" destId="{47D6D9B9-A40A-4253-BE79-F7F8E86A73C4}" srcOrd="0" destOrd="0" presId="urn:microsoft.com/office/officeart/2005/8/layout/list1"/>
    <dgm:cxn modelId="{6AA96CF0-27CE-4321-A3FB-DF2A9868D32A}" srcId="{ED60D81C-75F1-4403-83CE-0B53848182A8}" destId="{DA3A9978-7903-4666-AEC8-D4218E59A7B6}" srcOrd="0" destOrd="0" parTransId="{F99DFDB6-59E1-4C2A-BEE2-24F16C1E9802}" sibTransId="{5618C4E2-CEDA-43DA-AE4B-D5FABCD866CD}"/>
    <dgm:cxn modelId="{E6177123-4F89-4069-BEF5-ACF516B28B56}" type="presOf" srcId="{ED60D81C-75F1-4403-83CE-0B53848182A8}" destId="{7305E832-DB3B-4158-AF65-A7DF5D85B6DB}" srcOrd="1" destOrd="0" presId="urn:microsoft.com/office/officeart/2005/8/layout/list1"/>
    <dgm:cxn modelId="{F9300653-A01E-4F62-9DB6-30C8B5BD9994}" type="presOf" srcId="{ED60D81C-75F1-4403-83CE-0B53848182A8}" destId="{3657D04E-970F-4EE0-8F6A-DD04898FB756}" srcOrd="0" destOrd="0" presId="urn:microsoft.com/office/officeart/2005/8/layout/list1"/>
    <dgm:cxn modelId="{636092DF-B837-4405-9580-D449D91488B2}" srcId="{FBC32D7C-6B65-4157-8A8E-0F5E0C1D1B5A}" destId="{ED60D81C-75F1-4403-83CE-0B53848182A8}" srcOrd="0" destOrd="0" parTransId="{C4AABB9B-0168-4CC6-9A3D-C5EF37672D42}" sibTransId="{6E0AEDE5-7F79-4426-96A1-4E0AA07EC904}"/>
    <dgm:cxn modelId="{DC904E5F-9683-469A-88F8-B6FFFF99A567}" type="presOf" srcId="{DA3A9978-7903-4666-AEC8-D4218E59A7B6}" destId="{76B64888-1BC1-4D6F-8B9C-089B529225B4}" srcOrd="0" destOrd="0" presId="urn:microsoft.com/office/officeart/2005/8/layout/list1"/>
    <dgm:cxn modelId="{9CFC0500-A646-4B89-8523-364832091037}" type="presParOf" srcId="{47D6D9B9-A40A-4253-BE79-F7F8E86A73C4}" destId="{93DC82DF-D114-4C28-A476-B95A5FFF62A5}" srcOrd="0" destOrd="0" presId="urn:microsoft.com/office/officeart/2005/8/layout/list1"/>
    <dgm:cxn modelId="{014EF267-943F-4E27-B06F-9669B76BC564}" type="presParOf" srcId="{93DC82DF-D114-4C28-A476-B95A5FFF62A5}" destId="{3657D04E-970F-4EE0-8F6A-DD04898FB756}" srcOrd="0" destOrd="0" presId="urn:microsoft.com/office/officeart/2005/8/layout/list1"/>
    <dgm:cxn modelId="{11BA20FF-4F9F-44CD-8651-0882C47FB173}" type="presParOf" srcId="{93DC82DF-D114-4C28-A476-B95A5FFF62A5}" destId="{7305E832-DB3B-4158-AF65-A7DF5D85B6DB}" srcOrd="1" destOrd="0" presId="urn:microsoft.com/office/officeart/2005/8/layout/list1"/>
    <dgm:cxn modelId="{2B1AE6ED-90CD-434E-9BF4-134D221B2A78}" type="presParOf" srcId="{47D6D9B9-A40A-4253-BE79-F7F8E86A73C4}" destId="{964D18F3-0089-44FC-BDA8-3C90002091FE}" srcOrd="1" destOrd="0" presId="urn:microsoft.com/office/officeart/2005/8/layout/list1"/>
    <dgm:cxn modelId="{15FE687F-A2AA-4274-807C-7FB7468CA00F}" type="presParOf" srcId="{47D6D9B9-A40A-4253-BE79-F7F8E86A73C4}" destId="{76B64888-1BC1-4D6F-8B9C-089B529225B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C0847D-759C-4F7E-9A01-7A244211AB10}">
      <dsp:nvSpPr>
        <dsp:cNvPr id="0" name=""/>
        <dsp:cNvSpPr/>
      </dsp:nvSpPr>
      <dsp:spPr>
        <a:xfrm>
          <a:off x="0" y="227057"/>
          <a:ext cx="8229600" cy="13513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270764" rIns="638708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Подготовка и распространение в школах, училищах, вузах методических материалов о вреде курения и злоупотребления алкоголем</a:t>
          </a:r>
          <a:endParaRPr lang="ru-RU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Интеграция материалов о здоровом образе жизни в школьные программы</a:t>
          </a:r>
          <a:endParaRPr lang="ru-RU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Методический семинар для учителей по обучению навыкам здорового образа жизни в рамках школьной программы на базе центра «Перлина </a:t>
          </a:r>
          <a:r>
            <a:rPr lang="ru-RU" sz="1300" kern="1200" dirty="0" err="1" smtClean="0"/>
            <a:t>Придн</a:t>
          </a:r>
          <a:r>
            <a:rPr lang="uk-UA" sz="1300" kern="1200" dirty="0" smtClean="0"/>
            <a:t>і</a:t>
          </a:r>
          <a:r>
            <a:rPr lang="ru-RU" sz="1300" kern="1200" dirty="0" err="1" smtClean="0"/>
            <a:t>пров</a:t>
          </a:r>
          <a:r>
            <a:rPr lang="en-US" sz="1300" kern="1200" dirty="0" smtClean="0"/>
            <a:t>`</a:t>
          </a:r>
          <a:r>
            <a:rPr lang="ru-RU" sz="1300" kern="1200" dirty="0" smtClean="0"/>
            <a:t>я»</a:t>
          </a:r>
          <a:endParaRPr lang="ru-RU" sz="1300" kern="1200" dirty="0"/>
        </a:p>
      </dsp:txBody>
      <dsp:txXfrm>
        <a:off x="0" y="227057"/>
        <a:ext cx="8229600" cy="1351350"/>
      </dsp:txXfrm>
    </dsp:sp>
    <dsp:sp modelId="{7CF299E9-F458-48C3-87D4-907C06179EDC}">
      <dsp:nvSpPr>
        <dsp:cNvPr id="0" name=""/>
        <dsp:cNvSpPr/>
      </dsp:nvSpPr>
      <dsp:spPr>
        <a:xfrm>
          <a:off x="411480" y="35177"/>
          <a:ext cx="5760720" cy="3837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ПРОСВЕТИТЕЛЬСКИЕ ПРОГРАММЫ В СФЕРЕ ЗДОРОВОГО ОБРАЗА ЖИЗНИ</a:t>
          </a:r>
          <a:endParaRPr lang="ru-RU" sz="1300" kern="1200" dirty="0"/>
        </a:p>
      </dsp:txBody>
      <dsp:txXfrm>
        <a:off x="411480" y="35177"/>
        <a:ext cx="5760720" cy="383760"/>
      </dsp:txXfrm>
    </dsp:sp>
    <dsp:sp modelId="{729F607A-70B6-4916-B7C0-A84A39482C81}">
      <dsp:nvSpPr>
        <dsp:cNvPr id="0" name=""/>
        <dsp:cNvSpPr/>
      </dsp:nvSpPr>
      <dsp:spPr>
        <a:xfrm>
          <a:off x="0" y="1840488"/>
          <a:ext cx="8229600" cy="17199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270764" rIns="638708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Мероприятие направлено на реабилитацию и адаптацию к социальной среде людей с ограниченными возможностями</a:t>
          </a:r>
          <a:endParaRPr lang="ru-RU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В фестивале принимают участие люди с ограниченными возможностями здоровья, воспитанники детских домов, социальных приютов, реабилитационных центров, студенты, семьи с </a:t>
          </a:r>
          <a:r>
            <a:rPr lang="ru-RU" sz="1300" kern="1200" dirty="0" smtClean="0"/>
            <a:t>детьми-инвалидами.</a:t>
          </a:r>
          <a:endParaRPr lang="ru-RU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В рамках мероприятия: спортивные соревнования по мини-футболу, легкой атлетике, пешеходному туризму, баскетболу. </a:t>
          </a:r>
          <a:endParaRPr lang="ru-RU" sz="1300" kern="1200" dirty="0"/>
        </a:p>
      </dsp:txBody>
      <dsp:txXfrm>
        <a:off x="0" y="1840488"/>
        <a:ext cx="8229600" cy="1719900"/>
      </dsp:txXfrm>
    </dsp:sp>
    <dsp:sp modelId="{54FB42E6-AEDC-44E0-8B98-E0AF60DA037C}">
      <dsp:nvSpPr>
        <dsp:cNvPr id="0" name=""/>
        <dsp:cNvSpPr/>
      </dsp:nvSpPr>
      <dsp:spPr>
        <a:xfrm>
          <a:off x="411480" y="1648608"/>
          <a:ext cx="5760720" cy="3837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ФЕСТИВАЛЬ  АДАПТИВНЫХ ВИДОВ СПОРТА</a:t>
          </a:r>
          <a:endParaRPr lang="ru-RU" sz="1300" kern="1200" dirty="0"/>
        </a:p>
      </dsp:txBody>
      <dsp:txXfrm>
        <a:off x="411480" y="1648608"/>
        <a:ext cx="5760720" cy="383760"/>
      </dsp:txXfrm>
    </dsp:sp>
    <dsp:sp modelId="{3C4D1035-A913-426E-96EF-9C4B36BA4190}">
      <dsp:nvSpPr>
        <dsp:cNvPr id="0" name=""/>
        <dsp:cNvSpPr/>
      </dsp:nvSpPr>
      <dsp:spPr>
        <a:xfrm>
          <a:off x="0" y="3822468"/>
          <a:ext cx="8229600" cy="1310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270764" rIns="638708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Разработка и внедрение концепции, которая станет  аналогом советской программы </a:t>
          </a:r>
          <a:r>
            <a:rPr lang="ru-RU" sz="1300" kern="1200" dirty="0" smtClean="0"/>
            <a:t>«Готов </a:t>
          </a:r>
          <a:r>
            <a:rPr lang="ru-RU" sz="1300" kern="1200" dirty="0" smtClean="0"/>
            <a:t>к труду и обороне». Предполагает создание отличительного знака и систему оценки.</a:t>
          </a:r>
          <a:endParaRPr lang="ru-RU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Для каждой социально-демографической группы граждан предусматриваются различные системы мотивации выполнения программы комплекса: создание полноценного бренда и соответствующей линии атрибутики, отличительные знаки.</a:t>
          </a:r>
          <a:endParaRPr lang="ru-RU" sz="1300" kern="1200" dirty="0"/>
        </a:p>
      </dsp:txBody>
      <dsp:txXfrm>
        <a:off x="0" y="3822468"/>
        <a:ext cx="8229600" cy="1310400"/>
      </dsp:txXfrm>
    </dsp:sp>
    <dsp:sp modelId="{9C89F0C6-CAE0-492E-B25D-B97AFE44B1A7}">
      <dsp:nvSpPr>
        <dsp:cNvPr id="0" name=""/>
        <dsp:cNvSpPr/>
      </dsp:nvSpPr>
      <dsp:spPr>
        <a:xfrm>
          <a:off x="411480" y="3630588"/>
          <a:ext cx="5760720" cy="3837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НОВЫЕ «НОРМЫ ГТО»</a:t>
          </a:r>
          <a:endParaRPr lang="ru-RU" sz="1300" b="1" kern="1200" dirty="0"/>
        </a:p>
      </dsp:txBody>
      <dsp:txXfrm>
        <a:off x="411480" y="3630588"/>
        <a:ext cx="5760720" cy="3837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EA2F2C-15A8-4CAB-98E2-19ED47857D4E}">
      <dsp:nvSpPr>
        <dsp:cNvPr id="0" name=""/>
        <dsp:cNvSpPr/>
      </dsp:nvSpPr>
      <dsp:spPr>
        <a:xfrm>
          <a:off x="0" y="380620"/>
          <a:ext cx="8229600" cy="16789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70764" rIns="638708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Проверка молодежными активистами мест продажи сигарет и алкоголя на предмет нарушения норм и правил (размещение вдали от средних и высших учебных заведений, продажа сигарет несовершеннолетним)</a:t>
          </a:r>
          <a:endParaRPr lang="ru-RU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Организация в каждой учебном заведении инициативной группы «Патруль здоровья». В эту группу могут входить </a:t>
          </a:r>
          <a:r>
            <a:rPr lang="ru-RU" sz="1300" kern="1200" dirty="0" smtClean="0"/>
            <a:t>учащиеся, </a:t>
          </a:r>
          <a:r>
            <a:rPr lang="ru-RU" sz="1300" kern="1200" dirty="0" smtClean="0"/>
            <a:t>педагоги, родители, администрация. «Патруль здоровья» координирует всю работу, направленную на сохранение и укрепление здоровья </a:t>
          </a:r>
          <a:r>
            <a:rPr lang="ru-RU" sz="1300" kern="1200" dirty="0" smtClean="0"/>
            <a:t>учащихся, организует </a:t>
          </a:r>
          <a:r>
            <a:rPr lang="ru-RU" sz="1300" kern="1200" dirty="0" smtClean="0"/>
            <a:t>и проводит акции «Стоп наркотикам!», «Хватит курить», «Здоровье – твой выбор» .</a:t>
          </a:r>
          <a:endParaRPr lang="ru-RU" sz="1300" kern="1200" dirty="0"/>
        </a:p>
      </dsp:txBody>
      <dsp:txXfrm>
        <a:off x="0" y="380620"/>
        <a:ext cx="8229600" cy="1678950"/>
      </dsp:txXfrm>
    </dsp:sp>
    <dsp:sp modelId="{2168ABF7-466D-468C-92D9-A8E94F7CFEC4}">
      <dsp:nvSpPr>
        <dsp:cNvPr id="0" name=""/>
        <dsp:cNvSpPr/>
      </dsp:nvSpPr>
      <dsp:spPr>
        <a:xfrm>
          <a:off x="411480" y="188740"/>
          <a:ext cx="5760720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ПАТРУЛЬ ЗДОРОВЬЯ </a:t>
          </a:r>
          <a:endParaRPr lang="ru-RU" sz="1300" kern="1200" dirty="0"/>
        </a:p>
      </dsp:txBody>
      <dsp:txXfrm>
        <a:off x="411480" y="188740"/>
        <a:ext cx="5760720" cy="383760"/>
      </dsp:txXfrm>
    </dsp:sp>
    <dsp:sp modelId="{0505496A-DAA2-4D1A-BD6B-A8F9990B21B6}">
      <dsp:nvSpPr>
        <dsp:cNvPr id="0" name=""/>
        <dsp:cNvSpPr/>
      </dsp:nvSpPr>
      <dsp:spPr>
        <a:xfrm>
          <a:off x="0" y="2321650"/>
          <a:ext cx="8229600" cy="11056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70764" rIns="638708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Значительный импульс </a:t>
          </a:r>
          <a:r>
            <a:rPr lang="ru-RU" sz="1300" kern="1200" dirty="0" smtClean="0"/>
            <a:t>роста </a:t>
          </a:r>
          <a:r>
            <a:rPr lang="ru-RU" sz="1300" kern="1200" dirty="0" smtClean="0"/>
            <a:t>физической активности среди населения  придаст развитие велосипедного движения, для чего </a:t>
          </a:r>
          <a:r>
            <a:rPr lang="ru-RU" sz="1300" kern="1200" dirty="0" smtClean="0"/>
            <a:t>будет </a:t>
          </a:r>
          <a:r>
            <a:rPr lang="ru-RU" sz="1300" kern="1200" dirty="0" smtClean="0"/>
            <a:t>оказано содействие в создании необходимых условий. В рамках программы планируется создание единственной в Украине полосы движения для велосипедистов в Днепропетровске и правил велосипедного движения.</a:t>
          </a:r>
          <a:endParaRPr lang="ru-RU" sz="1300" kern="1200" dirty="0"/>
        </a:p>
      </dsp:txBody>
      <dsp:txXfrm>
        <a:off x="0" y="2321650"/>
        <a:ext cx="8229600" cy="1105650"/>
      </dsp:txXfrm>
    </dsp:sp>
    <dsp:sp modelId="{EE62A050-1630-4D08-BC9D-64F408543E30}">
      <dsp:nvSpPr>
        <dsp:cNvPr id="0" name=""/>
        <dsp:cNvSpPr/>
      </dsp:nvSpPr>
      <dsp:spPr>
        <a:xfrm>
          <a:off x="411480" y="2129770"/>
          <a:ext cx="5760720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ВЕЛОСИПЕДНАЯ ПОЛОСА</a:t>
          </a:r>
          <a:endParaRPr lang="ru-RU" sz="1300" kern="1200" dirty="0"/>
        </a:p>
      </dsp:txBody>
      <dsp:txXfrm>
        <a:off x="411480" y="2129770"/>
        <a:ext cx="5760720" cy="383760"/>
      </dsp:txXfrm>
    </dsp:sp>
    <dsp:sp modelId="{0B133F85-03EA-450F-A016-5556A777FBAE}">
      <dsp:nvSpPr>
        <dsp:cNvPr id="0" name=""/>
        <dsp:cNvSpPr/>
      </dsp:nvSpPr>
      <dsp:spPr>
        <a:xfrm>
          <a:off x="0" y="3689380"/>
          <a:ext cx="8229600" cy="128992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70764" rIns="638708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Будет </a:t>
          </a:r>
          <a:r>
            <a:rPr lang="ru-RU" sz="1300" kern="1200" dirty="0" smtClean="0"/>
            <a:t>системно </a:t>
          </a:r>
          <a:r>
            <a:rPr lang="ru-RU" sz="1300" kern="1200" dirty="0" smtClean="0"/>
            <a:t>способствовать формированию  потребности населения в активных занятиях физкультурой и спортом, выступать «проводником» для тех, кто хочет заниматься  самостоятельно и приучать к этому своих детей, системно оказывать информационную поддержку развитию массового физкультурного и спортивного движения и курирующим это направление госструктурам. </a:t>
          </a:r>
          <a:endParaRPr lang="ru-RU" sz="1300" kern="1200" dirty="0"/>
        </a:p>
      </dsp:txBody>
      <dsp:txXfrm>
        <a:off x="0" y="3689380"/>
        <a:ext cx="8229600" cy="1289925"/>
      </dsp:txXfrm>
    </dsp:sp>
    <dsp:sp modelId="{D3F3E67B-843F-4E28-BDE0-202EF9A9F337}">
      <dsp:nvSpPr>
        <dsp:cNvPr id="0" name=""/>
        <dsp:cNvSpPr/>
      </dsp:nvSpPr>
      <dsp:spPr>
        <a:xfrm>
          <a:off x="411480" y="3497500"/>
          <a:ext cx="5760720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СПЕЦИАЛИЗИРОВАННОЕ ЭЛЕКТРОННОЕ СМИ </a:t>
          </a:r>
          <a:endParaRPr lang="ru-RU" sz="1300" kern="1200" dirty="0"/>
        </a:p>
      </dsp:txBody>
      <dsp:txXfrm>
        <a:off x="411480" y="3497500"/>
        <a:ext cx="5760720" cy="3837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B64888-1BC1-4D6F-8B9C-089B529225B4}">
      <dsp:nvSpPr>
        <dsp:cNvPr id="0" name=""/>
        <dsp:cNvSpPr/>
      </dsp:nvSpPr>
      <dsp:spPr>
        <a:xfrm>
          <a:off x="0" y="549563"/>
          <a:ext cx="8229600" cy="2608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79044" rIns="638708" bIns="163576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Инициирование на встрече с народными депутатами Украины от Днепропетровской области разработки и принятия Закона о меценатстве в сфере спорта в соответствие с заданием Президента Украины, поставленным в Послании к Верховной Раде 2013 года.</a:t>
          </a:r>
          <a:endParaRPr lang="ru-RU" sz="2300" kern="1200" dirty="0"/>
        </a:p>
      </dsp:txBody>
      <dsp:txXfrm>
        <a:off x="0" y="549563"/>
        <a:ext cx="8229600" cy="2608200"/>
      </dsp:txXfrm>
    </dsp:sp>
    <dsp:sp modelId="{7305E832-DB3B-4158-AF65-A7DF5D85B6DB}">
      <dsp:nvSpPr>
        <dsp:cNvPr id="0" name=""/>
        <dsp:cNvSpPr/>
      </dsp:nvSpPr>
      <dsp:spPr>
        <a:xfrm>
          <a:off x="411480" y="210082"/>
          <a:ext cx="5760720" cy="678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ЗАКОН О МЕЦЕНАТСТВЕ В СФЕРЕ СПОРТА</a:t>
          </a:r>
          <a:endParaRPr lang="ru-RU" sz="2300" b="1" kern="1200" dirty="0"/>
        </a:p>
      </dsp:txBody>
      <dsp:txXfrm>
        <a:off x="411480" y="210082"/>
        <a:ext cx="5760720" cy="67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086D9F-8181-408F-92BD-8CDBEB70111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6C53-CD34-429F-B4E9-FA9D55EF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086D9F-8181-408F-92BD-8CDBEB70111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6C53-CD34-429F-B4E9-FA9D55EF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1A24BCC-02D5-49FB-B86F-60A00603E9C1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B40C853-CBAA-4D56-BA5F-3896063FFE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6D9F-8181-408F-92BD-8CDBEB70111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6C53-CD34-429F-B4E9-FA9D55EF9F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4086D9F-8181-408F-92BD-8CDBEB70111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59D6C53-CD34-429F-B4E9-FA9D55EF9F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6D9F-8181-408F-92BD-8CDBEB70111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6C53-CD34-429F-B4E9-FA9D55EF9F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6D9F-8181-408F-92BD-8CDBEB70111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6C53-CD34-429F-B4E9-FA9D55EF9F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6D9F-8181-408F-92BD-8CDBEB70111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6C53-CD34-429F-B4E9-FA9D55EF9F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6D9F-8181-408F-92BD-8CDBEB70111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6C53-CD34-429F-B4E9-FA9D55EF9F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6D9F-8181-408F-92BD-8CDBEB70111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6C53-CD34-429F-B4E9-FA9D55EF9F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086D9F-8181-408F-92BD-8CDBEB70111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6C53-CD34-429F-B4E9-FA9D55EF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6D9F-8181-408F-92BD-8CDBEB70111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6C53-CD34-429F-B4E9-FA9D55EF9F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6D9F-8181-408F-92BD-8CDBEB70111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6C53-CD34-429F-B4E9-FA9D55EF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6D9F-8181-408F-92BD-8CDBEB70111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6C53-CD34-429F-B4E9-FA9D55EF9F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130425"/>
            <a:ext cx="640648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3886200"/>
            <a:ext cx="507260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086D9F-8181-408F-92BD-8CDBEB70111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6C53-CD34-429F-B4E9-FA9D55EF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086D9F-8181-408F-92BD-8CDBEB70111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6C53-CD34-429F-B4E9-FA9D55EF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086D9F-8181-408F-92BD-8CDBEB70111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6C53-CD34-429F-B4E9-FA9D55EF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086D9F-8181-408F-92BD-8CDBEB70111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6C53-CD34-429F-B4E9-FA9D55EF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086D9F-8181-408F-92BD-8CDBEB70111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6C53-CD34-429F-B4E9-FA9D55EF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086D9F-8181-408F-92BD-8CDBEB70111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6C53-CD34-429F-B4E9-FA9D55EF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086D9F-8181-408F-92BD-8CDBEB70111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6C53-CD34-429F-B4E9-FA9D55EF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086D9F-8181-408F-92BD-8CDBEB70111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6C53-CD34-429F-B4E9-FA9D55EF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086D9F-8181-408F-92BD-8CDBEB70111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6C53-CD34-429F-B4E9-FA9D55EF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086D9F-8181-408F-92BD-8CDBEB70111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6C53-CD34-429F-B4E9-FA9D55EF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086D9F-8181-408F-92BD-8CDBEB70111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6C53-CD34-429F-B4E9-FA9D55EF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086D9F-8181-408F-92BD-8CDBEB70111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6C53-CD34-429F-B4E9-FA9D55EF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086D9F-8181-408F-92BD-8CDBEB70111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6C53-CD34-429F-B4E9-FA9D55EF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086D9F-8181-408F-92BD-8CDBEB70111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6C53-CD34-429F-B4E9-FA9D55EF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086D9F-8181-408F-92BD-8CDBEB70111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6C53-CD34-429F-B4E9-FA9D55EF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086D9F-8181-408F-92BD-8CDBEB70111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6C53-CD34-429F-B4E9-FA9D55EF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086D9F-8181-408F-92BD-8CDBEB701117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6C53-CD34-429F-B4E9-FA9D55EF9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29684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6C53-CD34-429F-B4E9-FA9D55EF9FA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142984"/>
            <a:ext cx="91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-32" y="1214422"/>
            <a:ext cx="9144000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q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1A24BCC-02D5-49FB-B86F-60A00603E9C1}" type="datetimeFigureOut">
              <a:rPr lang="ru-RU" smtClean="0"/>
              <a:pPr/>
              <a:t>13.09.2013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59D6C53-CD34-429F-B4E9-FA9D55EF9F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j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907704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51720" y="260648"/>
            <a:ext cx="6912768" cy="5793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1835696" cy="51845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6C53-CD34-429F-B4E9-FA9D55EF9FA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ubb_logo4web_ruki_text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042" y="44624"/>
            <a:ext cx="1779654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accent3">
              <a:lumMod val="50000"/>
            </a:schemeClr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ua/url?sa=i&amp;source=images&amp;cd=&amp;cad=rja&amp;docid=ofYAMjWWzGRZNM&amp;tbnid=7JXUKsRrP4bCUM:&amp;ved=0CAgQjRwwAA&amp;url=http://www.xn--c1ac1adxh.xn--p1ai/%D0%BE%D0%B1%D0%BE%D0%B8/424527-workout_na_chernom_fone_street_workout_logotip_vorkaut_sw/&amp;ei=PRrXUbevKZDdsgbKkYDQDA&amp;psig=AFQjCNHYvYKZAAaSg8UjRIopz5vgXcLEfg&amp;ust=13731378537358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go-zdorovya_final_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32"/>
            <a:ext cx="9144000" cy="37615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Ближайшие проекты: осень 2013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699792" y="1357298"/>
            <a:ext cx="6192688" cy="221571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/>
              <a:t>Тур «Здоровый образ жизни» по городам и районам области – сентябрь-октябрь 2013</a:t>
            </a:r>
          </a:p>
          <a:p>
            <a:pPr lvl="1">
              <a:lnSpc>
                <a:spcPct val="80000"/>
              </a:lnSpc>
            </a:pPr>
            <a:r>
              <a:rPr lang="ru-RU" dirty="0" smtClean="0"/>
              <a:t>Команда </a:t>
            </a:r>
            <a:r>
              <a:rPr lang="ru-RU" dirty="0" err="1" smtClean="0"/>
              <a:t>WorkOut</a:t>
            </a:r>
            <a:r>
              <a:rPr lang="ru-RU" dirty="0" smtClean="0"/>
              <a:t> Украина проведет тур по городам и районам области, в рамках которого пройдут показательные выступления и тренировки на спортивных (тренировочных) площадках с вовлечением зрителей в процесс тренировки.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dirty="0" smtClean="0"/>
          </a:p>
        </p:txBody>
      </p:sp>
      <p:pic>
        <p:nvPicPr>
          <p:cNvPr id="6" name="Picture 5" descr="424527_(ww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261650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4"/>
          <p:cNvSpPr txBox="1">
            <a:spLocks/>
          </p:cNvSpPr>
          <p:nvPr/>
        </p:nvSpPr>
        <p:spPr>
          <a:xfrm>
            <a:off x="2843808" y="3789040"/>
            <a:ext cx="6048672" cy="1999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Лекции и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мастер-классы по здоровому образу жизни для студентов вузов и профессионально-технических училищ области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Лекции, посвященные здоровому образу жизни, правильному питанию,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элементарным навыкам тренировок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проведет команда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WorkOut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Украина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7106" name="Picture 2" descr="http://demotivation.me/images/20110301/q7phzjlqfx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2880320" cy="2711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Ближайшие проекты: осень 2013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987824" y="1357298"/>
            <a:ext cx="5904656" cy="221571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/>
              <a:t>Единый день утренней зарядки в учебных заведениях области – 13 сентября</a:t>
            </a:r>
          </a:p>
          <a:p>
            <a:pPr lvl="1">
              <a:lnSpc>
                <a:spcPct val="80000"/>
              </a:lnSpc>
            </a:pPr>
            <a:r>
              <a:rPr lang="ru-RU" dirty="0" smtClean="0"/>
              <a:t>Во всех школах, училищах и вузах </a:t>
            </a:r>
            <a:r>
              <a:rPr lang="ru-RU" dirty="0" err="1" smtClean="0"/>
              <a:t>Днепропетровщины</a:t>
            </a:r>
            <a:r>
              <a:rPr lang="ru-RU" dirty="0" smtClean="0"/>
              <a:t> пройдет единый день утренней зарядки. Зарядка также пройдет на Фестивальном причале Днепропетровска и на центральных площадях городов области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dirty="0" smtClean="0"/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3203848" y="3789040"/>
            <a:ext cx="5688632" cy="1999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Введение </a:t>
            </a:r>
            <a:r>
              <a:rPr lang="ru-RU" sz="3200" b="1" dirty="0" smtClean="0"/>
              <a:t>утренней зарядки как регионального компонента в школьной программе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Ежедневная</a:t>
            </a:r>
            <a:r>
              <a:rPr lang="ru-RU" sz="2800" dirty="0"/>
              <a:t> </a:t>
            </a:r>
            <a:r>
              <a:rPr lang="ru-RU" sz="2800" dirty="0" smtClean="0"/>
              <a:t>10-минутная утренняя разминка станет компонентом школьной программы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ru-RU" sz="2800" dirty="0" smtClean="0"/>
              <a:t>Каждая школа области получит диски с записью </a:t>
            </a:r>
            <a:r>
              <a:rPr lang="ru-RU" sz="2800" dirty="0" err="1" smtClean="0"/>
              <a:t>видеозарядки</a:t>
            </a:r>
            <a:endParaRPr lang="ru-RU" sz="2800" dirty="0" smtClean="0"/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Будет проводиться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онлайн-конкурс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лучшую зарядку в классе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8130" name="Picture 2" descr="http://sport.headline.kz/img/show/small/19931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7"/>
            <a:ext cx="2843807" cy="1891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132" name="Picture 4" descr="http://saseschsk.narod.ru/new/img/za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2843808" cy="2132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Ближайшие проекты: осень 2013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419872" y="1357298"/>
            <a:ext cx="5724128" cy="228772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/>
              <a:t>Конкурс социальной рекламы здорового образа жизни</a:t>
            </a:r>
          </a:p>
          <a:p>
            <a:pPr lvl="1">
              <a:lnSpc>
                <a:spcPct val="80000"/>
              </a:lnSpc>
            </a:pPr>
            <a:r>
              <a:rPr lang="ru-RU" dirty="0" smtClean="0"/>
              <a:t>Конкурс на лучшую социальную рекламу (номинации – рекламный макет, «вирусный» ролик для социальных сетей)</a:t>
            </a:r>
          </a:p>
          <a:p>
            <a:pPr lvl="1">
              <a:lnSpc>
                <a:spcPct val="80000"/>
              </a:lnSpc>
            </a:pPr>
            <a:r>
              <a:rPr lang="ru-RU" dirty="0" smtClean="0"/>
              <a:t>Конкурс объявляется в сентябре среди студентов вузов </a:t>
            </a:r>
            <a:r>
              <a:rPr lang="ru-RU" dirty="0" err="1" smtClean="0"/>
              <a:t>Днепропетровщины</a:t>
            </a:r>
            <a:r>
              <a:rPr lang="ru-RU" dirty="0" smtClean="0"/>
              <a:t>, </a:t>
            </a:r>
          </a:p>
          <a:p>
            <a:pPr lvl="1">
              <a:lnSpc>
                <a:spcPct val="80000"/>
              </a:lnSpc>
            </a:pPr>
            <a:r>
              <a:rPr lang="ru-RU" dirty="0" smtClean="0"/>
              <a:t>Голосование за ролики-победители проводится в социальных сетях (</a:t>
            </a:r>
            <a:r>
              <a:rPr lang="ru-RU" dirty="0" err="1" smtClean="0"/>
              <a:t>ВКонтакте</a:t>
            </a:r>
            <a:r>
              <a:rPr lang="ru-RU" dirty="0" smtClean="0"/>
              <a:t>, </a:t>
            </a:r>
            <a:r>
              <a:rPr lang="ru-RU" dirty="0" err="1" smtClean="0"/>
              <a:t>Фейсбук</a:t>
            </a:r>
            <a:r>
              <a:rPr lang="ru-RU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ru-RU" dirty="0" smtClean="0"/>
              <a:t>Итоги конкурса подводятся в конце октября. </a:t>
            </a: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3455368" y="3933056"/>
            <a:ext cx="5688632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Конкурс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самый здоровый класс в школах области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ru-RU" sz="2800" dirty="0" smtClean="0"/>
              <a:t>В самом здоровом классе дети посещают спортивные секции и кружки, меньше всех пропускают занятия по болезни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ru-RU" sz="2800" dirty="0" smtClean="0"/>
              <a:t>Конкурс стартует в сентябре, победители определяются по итогам первого полугодия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Победители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награждаются грамотами программы «Крепкое </a:t>
            </a:r>
            <a:r>
              <a:rPr lang="ru-RU" sz="2800" dirty="0" smtClean="0"/>
              <a:t>здоровье – успешная жизнь»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0178" name="Picture 2" descr="https://encrypted-tbn0.gstatic.com/images?q=tbn:ANd9GcToiBzqS192d1g-kzv1yHkd9Zca975qyxAoZD5dH6qkn5kHGAZSyA"/>
          <p:cNvPicPr>
            <a:picLocks noChangeAspect="1" noChangeArrowheads="1"/>
          </p:cNvPicPr>
          <p:nvPr/>
        </p:nvPicPr>
        <p:blipFill>
          <a:blip r:embed="rId2" cstate="print"/>
          <a:srcRect l="6816" b="10534"/>
          <a:stretch>
            <a:fillRect/>
          </a:stretch>
        </p:blipFill>
        <p:spPr bwMode="auto">
          <a:xfrm>
            <a:off x="-1" y="1340768"/>
            <a:ext cx="3570715" cy="1944216"/>
          </a:xfrm>
          <a:prstGeom prst="rect">
            <a:avLst/>
          </a:prstGeom>
          <a:noFill/>
        </p:spPr>
      </p:pic>
      <p:pic>
        <p:nvPicPr>
          <p:cNvPr id="50180" name="Picture 4" descr="http://molbuk.ua/uploads/posts/2011-09/1315820226_foto-033.jpg"/>
          <p:cNvPicPr>
            <a:picLocks noChangeAspect="1" noChangeArrowheads="1"/>
          </p:cNvPicPr>
          <p:nvPr/>
        </p:nvPicPr>
        <p:blipFill>
          <a:blip r:embed="rId3" cstate="print"/>
          <a:srcRect l="10395" b="19840"/>
          <a:stretch>
            <a:fillRect/>
          </a:stretch>
        </p:blipFill>
        <p:spPr bwMode="auto">
          <a:xfrm>
            <a:off x="0" y="3933056"/>
            <a:ext cx="3494452" cy="2344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Ближайшие проекты: осень 2013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707904" y="1357298"/>
            <a:ext cx="5436096" cy="264776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/>
              <a:t>Обустройство спортивных площадок</a:t>
            </a:r>
          </a:p>
          <a:p>
            <a:pPr lvl="1">
              <a:lnSpc>
                <a:spcPct val="80000"/>
              </a:lnSpc>
            </a:pPr>
            <a:r>
              <a:rPr lang="ru-RU" dirty="0" smtClean="0"/>
              <a:t>Установка площадок для уличных тренировок, спортивных площадок с минимальным набором оборудования, детских площадок со спортивными снарядами</a:t>
            </a:r>
          </a:p>
          <a:p>
            <a:pPr lvl="1">
              <a:lnSpc>
                <a:spcPct val="80000"/>
              </a:lnSpc>
            </a:pPr>
            <a:r>
              <a:rPr lang="ru-RU" dirty="0" smtClean="0"/>
              <a:t>Проводится постоянно в городах и районах области</a:t>
            </a: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3779912" y="4437112"/>
            <a:ext cx="5364088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Чемпионат по самбо на кубок губернатора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ru-RU" sz="2800" dirty="0" smtClean="0"/>
              <a:t>Проводится в октябре 2013 года</a:t>
            </a:r>
          </a:p>
        </p:txBody>
      </p:sp>
      <p:pic>
        <p:nvPicPr>
          <p:cNvPr id="51202" name="Picture 2" descr="https://encrypted-tbn1.gstatic.com/images?q=tbn:ANd9GcRf0NMvfkY9323cKRTz-3S0aYr0P41_ma_tdVTjCTxelhQQUfov5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3038"/>
            <a:ext cx="3491880" cy="2323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4" name="Picture 4" descr="https://encrypted-tbn1.gstatic.com/images?q=tbn:ANd9GcTyMwNdfmKrnwvwBOVeCWP3CblWC97-6niteS4_VuY_xgvpjcyT-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357088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Дальнейшее развитие программы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357298"/>
          <a:ext cx="8229600" cy="5168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Дальнейшее развитие программы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57298"/>
          <a:ext cx="8229600" cy="5168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Дальнейшее развитие программы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628800"/>
          <a:ext cx="8229600" cy="3367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35322" cy="725470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Сроки реализации и прогнозируемые результаты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Реализация программы – 2013-2016 </a:t>
            </a:r>
            <a:r>
              <a:rPr lang="ru-RU" b="1" dirty="0" err="1" smtClean="0"/>
              <a:t>гг</a:t>
            </a:r>
            <a:endParaRPr lang="ru-RU" b="1" dirty="0" smtClean="0"/>
          </a:p>
          <a:p>
            <a:r>
              <a:rPr lang="ru-RU" b="1" dirty="0" smtClean="0"/>
              <a:t>Ожидаемые результаты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 повышение уровня средней продолжительности жизни до 68,1 лет </a:t>
            </a:r>
          </a:p>
          <a:p>
            <a:pPr lvl="1"/>
            <a:r>
              <a:rPr lang="ru-RU" dirty="0" smtClean="0"/>
              <a:t> сокращение распространенности курения среди населения </a:t>
            </a:r>
          </a:p>
          <a:p>
            <a:pPr lvl="1"/>
            <a:r>
              <a:rPr lang="ru-RU" dirty="0" smtClean="0"/>
              <a:t> сокращение распространенности употребления алкоголя в опасных дозах </a:t>
            </a:r>
          </a:p>
          <a:p>
            <a:pPr lvl="1"/>
            <a:r>
              <a:rPr lang="ru-RU" dirty="0" smtClean="0"/>
              <a:t> увеличение распространенности употребления овощей и фруктов </a:t>
            </a:r>
          </a:p>
          <a:p>
            <a:pPr lvl="1"/>
            <a:r>
              <a:rPr lang="ru-RU" dirty="0" smtClean="0"/>
              <a:t> увеличение распространенности физической активности </a:t>
            </a:r>
          </a:p>
          <a:p>
            <a:pPr lvl="1"/>
            <a:r>
              <a:rPr lang="ru-RU" dirty="0" smtClean="0"/>
              <a:t> снижение распространенности избыточной массы тела </a:t>
            </a:r>
          </a:p>
          <a:p>
            <a:pPr lvl="1"/>
            <a:r>
              <a:rPr lang="ru-RU" dirty="0" smtClean="0"/>
              <a:t> увеличение % охвата исключительно грудным вскармливанием детей до </a:t>
            </a:r>
            <a:r>
              <a:rPr lang="ru-RU" smtClean="0"/>
              <a:t>6 месяцев </a:t>
            </a:r>
            <a:endParaRPr lang="ru-RU" dirty="0" smtClean="0"/>
          </a:p>
          <a:p>
            <a:pPr lvl="1"/>
            <a:r>
              <a:rPr lang="ru-RU" dirty="0" smtClean="0"/>
              <a:t> снижение количества абортов среди женщин фертильного возраста </a:t>
            </a:r>
          </a:p>
          <a:p>
            <a:pPr lvl="1"/>
            <a:r>
              <a:rPr lang="ru-RU" dirty="0" smtClean="0"/>
              <a:t> снижение уровня предотвратимой смертности от основных социально значимых болезней </a:t>
            </a:r>
          </a:p>
          <a:p>
            <a:pPr lvl="1"/>
            <a:r>
              <a:rPr lang="ru-RU" dirty="0" smtClean="0"/>
              <a:t>снижение заболеваемости туберкулезом ,онкологическими заболеваниями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357298"/>
            <a:ext cx="5256584" cy="480800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переорієнтація</a:t>
            </a:r>
            <a:r>
              <a:rPr lang="ru-RU" dirty="0" smtClean="0"/>
              <a:t> наших </a:t>
            </a:r>
            <a:r>
              <a:rPr lang="ru-RU" dirty="0" err="1" smtClean="0"/>
              <a:t>співвітчизників</a:t>
            </a:r>
            <a:r>
              <a:rPr lang="ru-RU" dirty="0" smtClean="0"/>
              <a:t> на здоровий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формування</a:t>
            </a:r>
            <a:r>
              <a:rPr lang="ru-RU" dirty="0" smtClean="0"/>
              <a:t> у кожного </a:t>
            </a:r>
            <a:r>
              <a:rPr lang="ru-RU" dirty="0" err="1" smtClean="0"/>
              <a:t>по-справжньому</a:t>
            </a:r>
            <a:r>
              <a:rPr lang="ru-RU" dirty="0" smtClean="0"/>
              <a:t> </a:t>
            </a:r>
            <a:r>
              <a:rPr lang="ru-RU" dirty="0" err="1" smtClean="0"/>
              <a:t>відповідального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 до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здоров’я</a:t>
            </a:r>
            <a:r>
              <a:rPr lang="ru-RU" dirty="0" smtClean="0"/>
              <a:t> та </a:t>
            </a:r>
            <a:r>
              <a:rPr lang="ru-RU" dirty="0" err="1" smtClean="0"/>
              <a:t>здоров’я</a:t>
            </a:r>
            <a:r>
              <a:rPr lang="ru-RU" dirty="0" smtClean="0"/>
              <a:t> </a:t>
            </a:r>
            <a:r>
              <a:rPr lang="ru-RU" dirty="0" err="1" smtClean="0"/>
              <a:t>оточуючих</a:t>
            </a:r>
            <a:r>
              <a:rPr lang="ru-RU" dirty="0" smtClean="0"/>
              <a:t> як </a:t>
            </a:r>
            <a:r>
              <a:rPr lang="ru-RU" dirty="0" err="1" smtClean="0"/>
              <a:t>найвищої</a:t>
            </a:r>
            <a:r>
              <a:rPr lang="ru-RU" dirty="0" smtClean="0"/>
              <a:t> </a:t>
            </a:r>
            <a:r>
              <a:rPr lang="ru-RU" dirty="0" err="1" smtClean="0"/>
              <a:t>цінності</a:t>
            </a:r>
            <a:r>
              <a:rPr lang="ru-RU" dirty="0" smtClean="0"/>
              <a:t> –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першочергових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endParaRPr lang="ru-RU" dirty="0" smtClean="0"/>
          </a:p>
          <a:p>
            <a:pPr lvl="3">
              <a:buNone/>
            </a:pPr>
            <a:endParaRPr lang="ru-RU" b="1" i="1" dirty="0" smtClean="0"/>
          </a:p>
          <a:p>
            <a:pPr lvl="3">
              <a:buNone/>
            </a:pPr>
            <a:r>
              <a:rPr lang="ru-RU" b="1" i="1" dirty="0" smtClean="0"/>
              <a:t>Президент </a:t>
            </a:r>
            <a:r>
              <a:rPr lang="ru-RU" b="1" i="1" dirty="0" err="1" smtClean="0"/>
              <a:t>Укра</a:t>
            </a:r>
            <a:r>
              <a:rPr lang="uk-UA" b="1" i="1" dirty="0" err="1" smtClean="0"/>
              <a:t>їни</a:t>
            </a:r>
            <a:r>
              <a:rPr lang="uk-UA" b="1" i="1" dirty="0" smtClean="0"/>
              <a:t> Віктор Янукович</a:t>
            </a:r>
            <a:r>
              <a:rPr lang="uk-UA" i="1" dirty="0" smtClean="0"/>
              <a:t>, </a:t>
            </a:r>
          </a:p>
          <a:p>
            <a:pPr lvl="3">
              <a:buNone/>
            </a:pPr>
            <a:endParaRPr lang="uk-UA" i="1" dirty="0" smtClean="0"/>
          </a:p>
          <a:p>
            <a:pPr marL="1438275" lvl="3" indent="-66675">
              <a:buNone/>
            </a:pPr>
            <a:r>
              <a:rPr lang="uk-UA" i="1" dirty="0" smtClean="0"/>
              <a:t>Виступ на засіданні Громадської гуманітарної ради, 30 вересня 2010 р.</a:t>
            </a:r>
            <a:endParaRPr lang="ru-RU" i="1" dirty="0"/>
          </a:p>
        </p:txBody>
      </p:sp>
      <p:pic>
        <p:nvPicPr>
          <p:cNvPr id="4" name="Picture 16" descr="http://www.president.gov.ua/done_img/gib/256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2714792" cy="3669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Актуальность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6804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современных условиях </a:t>
            </a:r>
            <a:r>
              <a:rPr lang="ru-RU" b="1" dirty="0" smtClean="0"/>
              <a:t>дальнейшее развитие клинической медицины не может обеспечить улучшение основных показателей здоровья без коренного изменения в сторону профилактической направленности системы здравоохранения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По данным Всемирной организации здравоохранения, </a:t>
            </a:r>
            <a:r>
              <a:rPr lang="ru-RU" b="1" dirty="0" smtClean="0"/>
              <a:t>здоровье человека зависит от системы здравоохранения всего на 10% и на 50% – от образа жизни, который формируется под воздействием окружения человека, права выбора, качества жизни и доступности возможностей укрепления здоровья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этой связи </a:t>
            </a:r>
            <a:r>
              <a:rPr lang="ru-RU" b="1" dirty="0" smtClean="0"/>
              <a:t>актуальным является формирование общественного мнения и активности в пользу здорового образа жизни</a:t>
            </a:r>
            <a:r>
              <a:rPr lang="ru-RU" dirty="0" smtClean="0"/>
              <a:t>. Одним из его основных инструментов остается комплексное </a:t>
            </a:r>
            <a:r>
              <a:rPr lang="ru-RU" dirty="0" err="1" smtClean="0"/>
              <a:t>межсекторальное</a:t>
            </a:r>
            <a:r>
              <a:rPr lang="ru-RU" dirty="0" smtClean="0"/>
              <a:t> взаимодействие по усилению факторов, определяющих сохранение и развитие потенциала здоровья человека (физических, экономических, социальных, экологических, культурных) 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Цели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на </a:t>
            </a:r>
            <a:r>
              <a:rPr lang="ru-RU" dirty="0" err="1" smtClean="0"/>
              <a:t>Днепропетровщине</a:t>
            </a:r>
            <a:r>
              <a:rPr lang="ru-RU" dirty="0" smtClean="0"/>
              <a:t> дополнительных возможностей для занятий физической культурой и спортом, </a:t>
            </a:r>
          </a:p>
          <a:p>
            <a:r>
              <a:rPr lang="ru-RU" dirty="0" smtClean="0"/>
              <a:t>Популяризация и утверждение здорового образа жизни как социальной ценности среди всех жителей области – в первую очередь, среди молодого поколения.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Содействие здоровому образу жизни, укреплению здоровья, развитию потенциала здоровья населения и формированию культа здоровья среди жителей области   </a:t>
            </a:r>
          </a:p>
          <a:p>
            <a:r>
              <a:rPr lang="ru-RU" dirty="0" smtClean="0"/>
              <a:t>Создание комплексной, непрерывной и устойчивой  системы формирования здорового образа жизни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Основная идея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357298"/>
            <a:ext cx="5328592" cy="5500702"/>
          </a:xfrm>
        </p:spPr>
        <p:txBody>
          <a:bodyPr>
            <a:normAutofit fontScale="62500" lnSpcReduction="20000"/>
          </a:bodyPr>
          <a:lstStyle/>
          <a:p>
            <a:r>
              <a:rPr lang="ru-RU" sz="4600" b="1" dirty="0" smtClean="0"/>
              <a:t>Ты здоров – значит, ты успешен</a:t>
            </a:r>
            <a:r>
              <a:rPr lang="ru-RU" sz="4600" dirty="0" smtClean="0"/>
              <a:t>!</a:t>
            </a:r>
            <a:endParaRPr lang="ru-RU" dirty="0" smtClean="0"/>
          </a:p>
          <a:p>
            <a:pPr lvl="1"/>
            <a:r>
              <a:rPr lang="ru-RU" b="1" dirty="0" smtClean="0"/>
              <a:t>Здоровый образ жизни открывает человеку дополнительные возможности для достижения успеха в жизни</a:t>
            </a:r>
            <a:r>
              <a:rPr lang="ru-RU" dirty="0" smtClean="0"/>
              <a:t>.</a:t>
            </a:r>
          </a:p>
          <a:p>
            <a:pPr lvl="1"/>
            <a:r>
              <a:rPr lang="ru-RU" dirty="0" smtClean="0"/>
              <a:t>В области обеспечиваются возможности для занятий физической культурой и спортом. Эта работа будет продолжена и получит новый импульс развития.</a:t>
            </a:r>
          </a:p>
          <a:p>
            <a:pPr lvl="1"/>
            <a:r>
              <a:rPr lang="ru-RU" dirty="0" smtClean="0"/>
              <a:t>Мы ставим перед собой </a:t>
            </a:r>
            <a:r>
              <a:rPr lang="ru-RU" b="1" dirty="0" smtClean="0"/>
              <a:t>более амбициозные цели</a:t>
            </a:r>
            <a:r>
              <a:rPr lang="ru-RU" dirty="0" smtClean="0"/>
              <a:t>: воспитать </a:t>
            </a:r>
            <a:r>
              <a:rPr lang="ru-RU" b="1" dirty="0" smtClean="0"/>
              <a:t>новую модель поведения </a:t>
            </a:r>
            <a:r>
              <a:rPr lang="ru-RU" dirty="0" smtClean="0"/>
              <a:t>у жителей области, и прежде всего –. молодых людей. Эта модель предполагает: </a:t>
            </a:r>
          </a:p>
          <a:p>
            <a:pPr lvl="2"/>
            <a:r>
              <a:rPr lang="ru-RU" dirty="0" smtClean="0"/>
              <a:t>отказ от вредных привычек, </a:t>
            </a:r>
          </a:p>
          <a:p>
            <a:pPr lvl="2"/>
            <a:r>
              <a:rPr lang="ru-RU" dirty="0" smtClean="0"/>
              <a:t>занятия физической культурой и спортом, </a:t>
            </a:r>
          </a:p>
          <a:p>
            <a:pPr lvl="2"/>
            <a:r>
              <a:rPr lang="ru-RU" dirty="0" smtClean="0"/>
              <a:t>нетерпимость к проявлением деструктивного образа жизни, </a:t>
            </a:r>
          </a:p>
          <a:p>
            <a:pPr lvl="2"/>
            <a:r>
              <a:rPr lang="ru-RU" dirty="0" smtClean="0"/>
              <a:t>вовлечение широких масс населения в различные практики здорового образа жизни</a:t>
            </a:r>
          </a:p>
          <a:p>
            <a:pPr lvl="1"/>
            <a:r>
              <a:rPr lang="ru-RU" dirty="0" smtClean="0"/>
              <a:t> </a:t>
            </a:r>
            <a:r>
              <a:rPr lang="ru-RU" b="1" dirty="0" smtClean="0"/>
              <a:t>Здоровье молодого поколения – успех региона в будущем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://most-dnepr.info/shared/images/!%202012/JUL/06_workout/3.jpg"/>
          <p:cNvPicPr>
            <a:picLocks noChangeAspect="1" noChangeArrowheads="1"/>
          </p:cNvPicPr>
          <p:nvPr/>
        </p:nvPicPr>
        <p:blipFill>
          <a:blip r:embed="rId2" cstate="print"/>
          <a:srcRect l="8305"/>
          <a:stretch>
            <a:fillRect/>
          </a:stretch>
        </p:blipFill>
        <p:spPr bwMode="auto">
          <a:xfrm>
            <a:off x="0" y="1484784"/>
            <a:ext cx="3569057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www.segodnya.ua/img/users/498/46/04(1).jpg"/>
          <p:cNvPicPr>
            <a:picLocks noChangeAspect="1" noChangeArrowheads="1"/>
          </p:cNvPicPr>
          <p:nvPr/>
        </p:nvPicPr>
        <p:blipFill>
          <a:blip r:embed="rId3" cstate="print"/>
          <a:srcRect t="7095" b="14866"/>
          <a:stretch>
            <a:fillRect/>
          </a:stretch>
        </p:blipFill>
        <p:spPr bwMode="auto">
          <a:xfrm>
            <a:off x="0" y="4221088"/>
            <a:ext cx="3635895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инфраструктуры физической культуры и спорта в регионе</a:t>
            </a:r>
          </a:p>
          <a:p>
            <a:r>
              <a:rPr lang="ru-RU" dirty="0" smtClean="0"/>
              <a:t>Пропаганда и просветительская работа в сфере здорового образа жизни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Старт программы: июль 2013 года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268760"/>
            <a:ext cx="4906888" cy="259228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Международный фестиваль здорового образа жизни </a:t>
            </a:r>
            <a:r>
              <a:rPr lang="en-US" b="1" dirty="0" err="1" smtClean="0"/>
              <a:t>WorkOut</a:t>
            </a:r>
            <a:r>
              <a:rPr lang="en-US" b="1" dirty="0" smtClean="0"/>
              <a:t> Fest 2013</a:t>
            </a:r>
          </a:p>
          <a:p>
            <a:pPr lvl="1"/>
            <a:r>
              <a:rPr lang="ru-RU" dirty="0" smtClean="0"/>
              <a:t>10 000 участников</a:t>
            </a:r>
          </a:p>
          <a:p>
            <a:pPr lvl="1"/>
            <a:r>
              <a:rPr lang="ru-RU" dirty="0" smtClean="0"/>
              <a:t>12 стран мира</a:t>
            </a:r>
          </a:p>
          <a:p>
            <a:pPr lvl="1"/>
            <a:r>
              <a:rPr lang="ru-RU" dirty="0" smtClean="0"/>
              <a:t>Различные практики здорового образа жизни: уличные тренировки, пауэрлифтинг, йога, фитнес, </a:t>
            </a:r>
            <a:r>
              <a:rPr lang="ru-RU" dirty="0" err="1" smtClean="0"/>
              <a:t>паркур</a:t>
            </a:r>
            <a:r>
              <a:rPr lang="ru-RU" dirty="0" smtClean="0"/>
              <a:t> и др.</a:t>
            </a:r>
          </a:p>
          <a:p>
            <a:pPr lvl="1"/>
            <a:endParaRPr lang="ru-RU" dirty="0"/>
          </a:p>
        </p:txBody>
      </p:sp>
      <p:pic>
        <p:nvPicPr>
          <p:cNvPr id="44036" name="Picture 4" descr="http://moveout.in/wp-content/uploads/2013/06/fest3.jpg"/>
          <p:cNvPicPr>
            <a:picLocks noChangeAspect="1" noChangeArrowheads="1"/>
          </p:cNvPicPr>
          <p:nvPr/>
        </p:nvPicPr>
        <p:blipFill>
          <a:blip r:embed="rId2" cstate="print"/>
          <a:srcRect l="18144" t="9191" b="5789"/>
          <a:stretch>
            <a:fillRect/>
          </a:stretch>
        </p:blipFill>
        <p:spPr bwMode="auto">
          <a:xfrm>
            <a:off x="0" y="1268760"/>
            <a:ext cx="3707904" cy="2534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8" name="Picture 6" descr="https://encrypted-tbn2.gstatic.com/images?q=tbn:ANd9GcTRrqS6TwWD-FaBS6RQjs7KkrRwiPKCocPtkX1LtWabSTnMM8p-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33056"/>
            <a:ext cx="3528392" cy="2642890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3851920" y="4005064"/>
            <a:ext cx="4906888" cy="2592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Кубок Губернатора Днепропетровской области по футболу среди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аматорских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команд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37 команд со всей области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ru-RU" sz="2800" dirty="0" smtClean="0"/>
              <a:t>Более 700 участников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ru-RU" sz="2800" dirty="0" smtClean="0"/>
              <a:t>22 000 болельщиков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ru-RU" sz="2800" dirty="0" smtClean="0"/>
              <a:t>Прошло 55 матчей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Финал в октябре 2013 г.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Старт программы: июль 2013 года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268760"/>
            <a:ext cx="4906888" cy="259228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Волонтерский тур здорового образа жизни по детским оздоровительным лагерям</a:t>
            </a:r>
            <a:endParaRPr lang="en-US" b="1" dirty="0" smtClean="0"/>
          </a:p>
          <a:p>
            <a:pPr lvl="1"/>
            <a:r>
              <a:rPr lang="ru-RU" dirty="0" smtClean="0"/>
              <a:t>23 детских оздоровительных лагеря</a:t>
            </a:r>
          </a:p>
          <a:p>
            <a:pPr lvl="1"/>
            <a:r>
              <a:rPr lang="ru-RU" dirty="0" smtClean="0"/>
              <a:t>Команда волонтеров – мастера спорта, чемпионы, выпускники и студенты Института Физкультуры</a:t>
            </a:r>
          </a:p>
          <a:p>
            <a:pPr lvl="1"/>
            <a:r>
              <a:rPr lang="ru-RU" dirty="0" smtClean="0"/>
              <a:t>Мастер-классы, эстафеты, мини-лекции для детей общей продолжительностью 2-2,5 часа</a:t>
            </a:r>
          </a:p>
          <a:p>
            <a:pPr lvl="1"/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851920" y="4005064"/>
            <a:ext cx="4906888" cy="2592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Школа плавания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3 000 детей в возрасте от 6 до 12 лет обучены плаванию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ru-RU" sz="2800" dirty="0" smtClean="0"/>
              <a:t>Бесплатные курсы от профессиональных тренеров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ru-RU" sz="2800" noProof="0" dirty="0" smtClean="0"/>
              <a:t>Дети в сопровождении родителей, дети из оздоровительных лагерей и санаториев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6082" name="Picture 2" descr="http://adm.dp.ua/OBLADM/Obldp.nsf/e7c5861d736b1beac2256eb80038536c/a40cb36d9c627253c2257bb7004b3d40/Body/0.338?OpenElement&amp;FieldElemFormat=jpg"/>
          <p:cNvPicPr>
            <a:picLocks noChangeAspect="1" noChangeArrowheads="1"/>
          </p:cNvPicPr>
          <p:nvPr/>
        </p:nvPicPr>
        <p:blipFill>
          <a:blip r:embed="rId2" cstate="print"/>
          <a:srcRect t="10526" b="7895"/>
          <a:stretch>
            <a:fillRect/>
          </a:stretch>
        </p:blipFill>
        <p:spPr bwMode="auto">
          <a:xfrm>
            <a:off x="0" y="4149080"/>
            <a:ext cx="3655702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4" name="Picture 4" descr="http://inmosreg.ru/images/59794/38/5979438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484784"/>
            <a:ext cx="3703267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iz1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irxh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Aspen</Template>
  <TotalTime>470</TotalTime>
  <Words>1182</Words>
  <Application>Microsoft Office PowerPoint</Application>
  <PresentationFormat>Экран (4:3)</PresentationFormat>
  <Paragraphs>112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Aspen</vt:lpstr>
      <vt:lpstr>biz1</vt:lpstr>
      <vt:lpstr>Birxha</vt:lpstr>
      <vt:lpstr>Слайд 1</vt:lpstr>
      <vt:lpstr>Слайд 2</vt:lpstr>
      <vt:lpstr>Актуальность программы</vt:lpstr>
      <vt:lpstr>Цели программы</vt:lpstr>
      <vt:lpstr>Задачи программы</vt:lpstr>
      <vt:lpstr>Основная идея программы</vt:lpstr>
      <vt:lpstr>Основные направления</vt:lpstr>
      <vt:lpstr>Старт программы: июль 2013 года</vt:lpstr>
      <vt:lpstr>Старт программы: июль 2013 года</vt:lpstr>
      <vt:lpstr>Ближайшие проекты: осень 2013</vt:lpstr>
      <vt:lpstr>Ближайшие проекты: осень 2013</vt:lpstr>
      <vt:lpstr>Ближайшие проекты: осень 2013</vt:lpstr>
      <vt:lpstr>Ближайшие проекты: осень 2013</vt:lpstr>
      <vt:lpstr>Дальнейшее развитие программы</vt:lpstr>
      <vt:lpstr>Дальнейшее развитие программы</vt:lpstr>
      <vt:lpstr>Дальнейшее развитие программы</vt:lpstr>
      <vt:lpstr>Сроки реализации и прогнозируемые результаты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Виктория</cp:lastModifiedBy>
  <cp:revision>11</cp:revision>
  <dcterms:created xsi:type="dcterms:W3CDTF">2013-07-30T05:50:34Z</dcterms:created>
  <dcterms:modified xsi:type="dcterms:W3CDTF">2013-09-13T17:58:35Z</dcterms:modified>
</cp:coreProperties>
</file>