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4EF-EDDC-450D-A664-E8739488D5FE}" type="datetimeFigureOut">
              <a:rPr lang="uk-UA" smtClean="0"/>
              <a:t>27.03.2016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B0A-34AD-413E-B11E-675F1A584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71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4EF-EDDC-450D-A664-E8739488D5FE}" type="datetimeFigureOut">
              <a:rPr lang="uk-UA" smtClean="0"/>
              <a:t>27.03.2016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B0A-34AD-413E-B11E-675F1A584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225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4EF-EDDC-450D-A664-E8739488D5FE}" type="datetimeFigureOut">
              <a:rPr lang="uk-UA" smtClean="0"/>
              <a:t>27.03.2016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B0A-34AD-413E-B11E-675F1A584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76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4EF-EDDC-450D-A664-E8739488D5FE}" type="datetimeFigureOut">
              <a:rPr lang="uk-UA" smtClean="0"/>
              <a:t>27.03.2016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B0A-34AD-413E-B11E-675F1A584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03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4EF-EDDC-450D-A664-E8739488D5FE}" type="datetimeFigureOut">
              <a:rPr lang="uk-UA" smtClean="0"/>
              <a:t>27.03.2016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B0A-34AD-413E-B11E-675F1A584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44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4EF-EDDC-450D-A664-E8739488D5FE}" type="datetimeFigureOut">
              <a:rPr lang="uk-UA" smtClean="0"/>
              <a:t>27.03.2016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B0A-34AD-413E-B11E-675F1A584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05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4EF-EDDC-450D-A664-E8739488D5FE}" type="datetimeFigureOut">
              <a:rPr lang="uk-UA" smtClean="0"/>
              <a:t>27.03.2016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B0A-34AD-413E-B11E-675F1A584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34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4EF-EDDC-450D-A664-E8739488D5FE}" type="datetimeFigureOut">
              <a:rPr lang="uk-UA" smtClean="0"/>
              <a:t>27.03.2016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B0A-34AD-413E-B11E-675F1A584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262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4EF-EDDC-450D-A664-E8739488D5FE}" type="datetimeFigureOut">
              <a:rPr lang="uk-UA" smtClean="0"/>
              <a:t>27.03.2016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B0A-34AD-413E-B11E-675F1A584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2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4EF-EDDC-450D-A664-E8739488D5FE}" type="datetimeFigureOut">
              <a:rPr lang="uk-UA" smtClean="0"/>
              <a:t>27.03.2016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B0A-34AD-413E-B11E-675F1A584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81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E4EF-EDDC-450D-A664-E8739488D5FE}" type="datetimeFigureOut">
              <a:rPr lang="uk-UA" smtClean="0"/>
              <a:t>27.03.2016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B0A-34AD-413E-B11E-675F1A584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283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E4EF-EDDC-450D-A664-E8739488D5FE}" type="datetimeFigureOut">
              <a:rPr lang="uk-UA" smtClean="0"/>
              <a:t>27.03.2016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4B0A-34AD-413E-B11E-675F1A584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077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27291" y="1428371"/>
            <a:ext cx="10627400" cy="1659213"/>
          </a:xfrm>
        </p:spPr>
        <p:txBody>
          <a:bodyPr>
            <a:normAutofit fontScale="90000"/>
          </a:bodyPr>
          <a:lstStyle/>
          <a:p>
            <a:r>
              <a:rPr lang="uk-UA" dirty="0"/>
              <a:t>«Як зменшити витрати на оплату послуг теплопостачання»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088" y="84070"/>
            <a:ext cx="6496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Урок на тему:</a:t>
            </a:r>
            <a:endParaRPr lang="en-US" sz="4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4719318"/>
            <a:ext cx="5691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uk-UA" sz="3600" b="1" spc="50" dirty="0">
                <a:ln w="952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 </a:t>
            </a:r>
            <a:r>
              <a:rPr lang="uk-UA" sz="3600" b="1" spc="50" dirty="0" smtClean="0">
                <a:ln w="952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Тереб </a:t>
            </a:r>
            <a:r>
              <a:rPr lang="uk-UA" sz="3600" b="1" spc="50" dirty="0">
                <a:ln w="952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Л.В.</a:t>
            </a:r>
            <a:endParaRPr lang="ru-RU" sz="3200" b="1" spc="50" dirty="0">
              <a:ln w="952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47422"/>
            <a:ext cx="4680520" cy="351399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1282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645" y="86769"/>
            <a:ext cx="2944181" cy="2204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4545"/>
            <a:ext cx="4262270" cy="34069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38225"/>
            <a:ext cx="71489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Кожен житель багатоповерхових будинків, де встановлені звичайні негерметичні вікна, помічав, що при сильних вітрах на вулиці з щілин вікна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дме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особливо сильно. З цієї причини для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будинкв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з природною припливно-витяжною вентиляцією, і так само для будинків із відносно повітропроникними конструкціями стін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2545" y="3126694"/>
            <a:ext cx="68521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вікна втрачається значна частина тепла будинку. Природно, за рахунок застосування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енергоефективнішого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типу вікон можна відразу добитися значного зменшення витрат на опалювання, особливо при великому склінні (за виключенням скління на південній стороні).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7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83" y="0"/>
            <a:ext cx="8868470" cy="43332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0650" y="4355775"/>
            <a:ext cx="108184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Встановлення</a:t>
            </a:r>
            <a:r>
              <a:rPr lang="ru-RU" sz="3200" dirty="0"/>
              <a:t> </a:t>
            </a:r>
            <a:r>
              <a:rPr lang="ru-RU" sz="3200" dirty="0" err="1"/>
              <a:t>металопластикових</a:t>
            </a:r>
            <a:r>
              <a:rPr lang="ru-RU" sz="3200" dirty="0"/>
              <a:t> </a:t>
            </a:r>
            <a:r>
              <a:rPr lang="ru-RU" sz="3200" dirty="0" err="1"/>
              <a:t>вікон</a:t>
            </a:r>
            <a:r>
              <a:rPr lang="ru-RU" sz="3200" dirty="0"/>
              <a:t> з </a:t>
            </a:r>
            <a:r>
              <a:rPr lang="ru-RU" sz="3200" dirty="0" err="1"/>
              <a:t>двокамерним</a:t>
            </a:r>
            <a:r>
              <a:rPr lang="ru-RU" sz="3200" dirty="0"/>
              <a:t> </a:t>
            </a:r>
            <a:r>
              <a:rPr lang="ru-RU" sz="3200" dirty="0" err="1"/>
              <a:t>склопакетом</a:t>
            </a:r>
            <a:r>
              <a:rPr lang="ru-RU" sz="3200" dirty="0"/>
              <a:t> з </a:t>
            </a:r>
            <a:r>
              <a:rPr lang="ru-RU" sz="3200" dirty="0" err="1"/>
              <a:t>сонцезахисним</a:t>
            </a:r>
            <a:r>
              <a:rPr lang="ru-RU" sz="3200" dirty="0"/>
              <a:t> та </a:t>
            </a:r>
            <a:r>
              <a:rPr lang="ru-RU" sz="3200" dirty="0" err="1"/>
              <a:t>низько</a:t>
            </a:r>
            <a:r>
              <a:rPr lang="ru-RU" sz="3200" dirty="0"/>
              <a:t> </a:t>
            </a:r>
            <a:r>
              <a:rPr lang="ru-RU" sz="3200" dirty="0" err="1"/>
              <a:t>емісійним</a:t>
            </a:r>
            <a:r>
              <a:rPr lang="ru-RU" sz="3200" dirty="0"/>
              <a:t> И-</a:t>
            </a:r>
            <a:r>
              <a:rPr lang="ru-RU" sz="3200" dirty="0" err="1"/>
              <a:t>склом</a:t>
            </a:r>
            <a:r>
              <a:rPr lang="ru-RU" sz="3200" dirty="0"/>
              <a:t> </a:t>
            </a:r>
            <a:r>
              <a:rPr lang="ru-RU" sz="3200" dirty="0" err="1"/>
              <a:t>вартістю</a:t>
            </a:r>
            <a:r>
              <a:rPr lang="ru-RU" sz="3200" dirty="0"/>
              <a:t> 800-1500 </a:t>
            </a:r>
            <a:r>
              <a:rPr lang="ru-RU" sz="3200" dirty="0" err="1"/>
              <a:t>гривень</a:t>
            </a:r>
            <a:r>
              <a:rPr lang="ru-RU" sz="3200" dirty="0"/>
              <a:t> за м2 </a:t>
            </a:r>
            <a:r>
              <a:rPr lang="ru-RU" sz="3200" dirty="0" err="1"/>
              <a:t>зменшує</a:t>
            </a:r>
            <a:r>
              <a:rPr lang="ru-RU" sz="3200" dirty="0"/>
              <a:t> </a:t>
            </a:r>
            <a:r>
              <a:rPr lang="ru-RU" sz="3200" dirty="0" err="1"/>
              <a:t>витрати</a:t>
            </a:r>
            <a:r>
              <a:rPr lang="ru-RU" sz="3200" dirty="0"/>
              <a:t> на </a:t>
            </a:r>
            <a:r>
              <a:rPr lang="ru-RU" sz="3200" dirty="0" err="1"/>
              <a:t>опалення</a:t>
            </a:r>
            <a:r>
              <a:rPr lang="ru-RU" sz="3200" dirty="0"/>
              <a:t> та </a:t>
            </a:r>
            <a:r>
              <a:rPr lang="ru-RU" sz="3200" dirty="0" err="1"/>
              <a:t>підвищує</a:t>
            </a:r>
            <a:r>
              <a:rPr lang="ru-RU" sz="3200" dirty="0"/>
              <a:t> температуру в </a:t>
            </a:r>
            <a:r>
              <a:rPr lang="ru-RU" sz="3200" dirty="0" err="1"/>
              <a:t>помешканні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91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3" y="199109"/>
            <a:ext cx="2522128" cy="26272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594"/>
            <a:ext cx="4581874" cy="3436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17" y="2382764"/>
            <a:ext cx="5173683" cy="44752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25055" y="90834"/>
            <a:ext cx="91740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Розрахунки</a:t>
            </a:r>
            <a:r>
              <a:rPr lang="ru-RU" sz="2800" dirty="0"/>
              <a:t> </a:t>
            </a:r>
            <a:r>
              <a:rPr lang="ru-RU" sz="2800" dirty="0" err="1"/>
              <a:t>спожитої</a:t>
            </a:r>
            <a:r>
              <a:rPr lang="ru-RU" sz="2800" dirty="0"/>
              <a:t> </a:t>
            </a:r>
            <a:r>
              <a:rPr lang="ru-RU" sz="2800" dirty="0" err="1"/>
              <a:t>теплової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 за показами </a:t>
            </a:r>
            <a:r>
              <a:rPr lang="ru-RU" sz="2800" dirty="0" err="1"/>
              <a:t>лічильників</a:t>
            </a:r>
            <a:r>
              <a:rPr lang="ru-RU" sz="2800" dirty="0"/>
              <a:t> </a:t>
            </a:r>
            <a:r>
              <a:rPr lang="ru-RU" sz="2800" dirty="0" err="1"/>
              <a:t>теплової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 </a:t>
            </a:r>
            <a:r>
              <a:rPr lang="ru-RU" sz="2800" dirty="0" err="1"/>
              <a:t>вартістю</a:t>
            </a:r>
            <a:r>
              <a:rPr lang="ru-RU" sz="2800" dirty="0"/>
              <a:t> 3000 </a:t>
            </a:r>
            <a:r>
              <a:rPr lang="ru-RU" sz="2800" dirty="0" err="1"/>
              <a:t>гривень</a:t>
            </a:r>
            <a:r>
              <a:rPr lang="ru-RU" sz="2800" dirty="0"/>
              <a:t> та </a:t>
            </a:r>
            <a:r>
              <a:rPr lang="ru-RU" sz="2800" dirty="0" err="1"/>
              <a:t>окупністю</a:t>
            </a:r>
            <a:r>
              <a:rPr lang="ru-RU" sz="2800" dirty="0"/>
              <a:t> в 1-2 роки в </a:t>
            </a:r>
            <a:r>
              <a:rPr lang="ru-RU" sz="2800" dirty="0" err="1"/>
              <a:t>середньому</a:t>
            </a:r>
            <a:r>
              <a:rPr lang="ru-RU" sz="2800" dirty="0"/>
              <a:t> на 30-40 % </a:t>
            </a:r>
            <a:r>
              <a:rPr lang="ru-RU" sz="2800" dirty="0" err="1"/>
              <a:t>нижчі</a:t>
            </a:r>
            <a:r>
              <a:rPr lang="ru-RU" sz="2800" dirty="0"/>
              <a:t> за </a:t>
            </a:r>
            <a:r>
              <a:rPr lang="ru-RU" sz="2800" dirty="0" err="1"/>
              <a:t>встановлені</a:t>
            </a:r>
            <a:r>
              <a:rPr lang="ru-RU" sz="2800" dirty="0"/>
              <a:t> </a:t>
            </a:r>
            <a:r>
              <a:rPr lang="ru-RU" sz="2800" dirty="0" err="1"/>
              <a:t>норми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99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04" y="0"/>
            <a:ext cx="8653461" cy="67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53785"/>
            <a:ext cx="2509345" cy="17487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5" y="4087470"/>
            <a:ext cx="3422417" cy="2737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72" y="0"/>
            <a:ext cx="2952328" cy="2435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62" y="4658281"/>
            <a:ext cx="2857500" cy="2238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261"/>
            <a:ext cx="2159587" cy="2012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23" y="2238375"/>
            <a:ext cx="2533650" cy="23812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89392" y="320634"/>
            <a:ext cx="53005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Встановлення</a:t>
            </a:r>
            <a:r>
              <a:rPr lang="ru-RU" sz="2800" dirty="0"/>
              <a:t> </a:t>
            </a:r>
            <a:r>
              <a:rPr lang="ru-RU" sz="2800" dirty="0" err="1"/>
              <a:t>індивідуальних</a:t>
            </a:r>
            <a:r>
              <a:rPr lang="ru-RU" sz="2800" dirty="0"/>
              <a:t> (</a:t>
            </a:r>
            <a:r>
              <a:rPr lang="ru-RU" sz="2800" dirty="0" err="1"/>
              <a:t>модульних</a:t>
            </a:r>
            <a:r>
              <a:rPr lang="ru-RU" sz="2800" dirty="0"/>
              <a:t>) </a:t>
            </a:r>
            <a:r>
              <a:rPr lang="ru-RU" sz="2800" dirty="0" err="1"/>
              <a:t>теплових</a:t>
            </a:r>
            <a:r>
              <a:rPr lang="ru-RU" sz="2800" dirty="0"/>
              <a:t> </a:t>
            </a:r>
            <a:r>
              <a:rPr lang="ru-RU" sz="2800" dirty="0" err="1"/>
              <a:t>пунктів</a:t>
            </a:r>
            <a:r>
              <a:rPr lang="ru-RU" sz="2800" dirty="0"/>
              <a:t> з </a:t>
            </a:r>
            <a:r>
              <a:rPr lang="ru-RU" sz="2800" dirty="0" err="1"/>
              <a:t>регулюванням</a:t>
            </a:r>
            <a:r>
              <a:rPr lang="ru-RU" sz="2800" dirty="0"/>
              <a:t> </a:t>
            </a:r>
            <a:r>
              <a:rPr lang="ru-RU" sz="2800" dirty="0" err="1"/>
              <a:t>кількості</a:t>
            </a:r>
            <a:r>
              <a:rPr lang="ru-RU" sz="2800" dirty="0"/>
              <a:t> </a:t>
            </a:r>
            <a:r>
              <a:rPr lang="ru-RU" sz="2800" dirty="0" err="1"/>
              <a:t>теплоносія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подається</a:t>
            </a:r>
            <a:r>
              <a:rPr lang="ru-RU" sz="2800" dirty="0"/>
              <a:t> в </a:t>
            </a:r>
            <a:r>
              <a:rPr lang="ru-RU" sz="2800" dirty="0" err="1"/>
              <a:t>будівлі</a:t>
            </a:r>
            <a:r>
              <a:rPr lang="ru-RU" sz="2800" dirty="0"/>
              <a:t>, в </a:t>
            </a:r>
            <a:r>
              <a:rPr lang="ru-RU" sz="2800" dirty="0" err="1"/>
              <a:t>залежності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температури</a:t>
            </a:r>
            <a:r>
              <a:rPr lang="ru-RU" sz="2800" dirty="0"/>
              <a:t> </a:t>
            </a:r>
            <a:r>
              <a:rPr lang="ru-RU" sz="2800" dirty="0" err="1"/>
              <a:t>зовнішнього</a:t>
            </a:r>
            <a:r>
              <a:rPr lang="ru-RU" sz="2800" dirty="0"/>
              <a:t> </a:t>
            </a:r>
            <a:r>
              <a:rPr lang="ru-RU" sz="2800" dirty="0" err="1"/>
              <a:t>повітря</a:t>
            </a:r>
            <a:r>
              <a:rPr lang="ru-RU" sz="2800" dirty="0"/>
              <a:t> та </a:t>
            </a:r>
            <a:r>
              <a:rPr lang="ru-RU" sz="2800" dirty="0" err="1"/>
              <a:t>допустимої</a:t>
            </a:r>
            <a:r>
              <a:rPr lang="ru-RU" sz="2800" dirty="0"/>
              <a:t> </a:t>
            </a:r>
            <a:r>
              <a:rPr lang="ru-RU" sz="2800" dirty="0" err="1"/>
              <a:t>температури</a:t>
            </a:r>
            <a:r>
              <a:rPr lang="ru-RU" sz="2800" dirty="0"/>
              <a:t> в </a:t>
            </a:r>
            <a:r>
              <a:rPr lang="ru-RU" sz="2800" dirty="0" err="1"/>
              <a:t>приміщеннях</a:t>
            </a:r>
            <a:r>
              <a:rPr lang="ru-RU" sz="2800" dirty="0"/>
              <a:t> у </a:t>
            </a:r>
            <a:r>
              <a:rPr lang="ru-RU" sz="2800" dirty="0" err="1"/>
              <a:t>нічні</a:t>
            </a:r>
            <a:r>
              <a:rPr lang="ru-RU" sz="2800" dirty="0"/>
              <a:t> </a:t>
            </a:r>
            <a:r>
              <a:rPr lang="ru-RU" sz="2800" dirty="0" err="1"/>
              <a:t>часи</a:t>
            </a:r>
            <a:r>
              <a:rPr lang="ru-RU" sz="2800" dirty="0"/>
              <a:t> та </a:t>
            </a:r>
            <a:r>
              <a:rPr lang="ru-RU" sz="2800" dirty="0" err="1"/>
              <a:t>вихідні</a:t>
            </a:r>
            <a:r>
              <a:rPr lang="ru-RU" sz="2800" dirty="0"/>
              <a:t> </a:t>
            </a:r>
            <a:r>
              <a:rPr lang="ru-RU" sz="2800" dirty="0" err="1"/>
              <a:t>дні</a:t>
            </a:r>
            <a:r>
              <a:rPr lang="ru-RU" sz="2800" dirty="0"/>
              <a:t> </a:t>
            </a:r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зменшити</a:t>
            </a:r>
            <a:r>
              <a:rPr lang="ru-RU" sz="2800" dirty="0"/>
              <a:t> </a:t>
            </a:r>
            <a:r>
              <a:rPr lang="ru-RU" sz="2800" dirty="0" err="1"/>
              <a:t>споживання</a:t>
            </a:r>
            <a:r>
              <a:rPr lang="ru-RU" sz="2800" dirty="0"/>
              <a:t> </a:t>
            </a:r>
            <a:r>
              <a:rPr lang="ru-RU" sz="2800" dirty="0" err="1"/>
              <a:t>теплової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 на 30-35 %.</a:t>
            </a:r>
          </a:p>
        </p:txBody>
      </p:sp>
    </p:spTree>
    <p:extLst>
      <p:ext uri="{BB962C8B-B14F-4D97-AF65-F5344CB8AC3E}">
        <p14:creationId xmlns:p14="http://schemas.microsoft.com/office/powerpoint/2010/main" val="77868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26" y="-4106"/>
            <a:ext cx="3906434" cy="2858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6"/>
            <a:ext cx="3745328" cy="2496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1805"/>
            <a:ext cx="3557555" cy="25730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338" y="4525525"/>
            <a:ext cx="2843808" cy="23256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30961" y="484767"/>
            <a:ext cx="44580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енергозберігаючих</a:t>
            </a:r>
            <a:r>
              <a:rPr lang="ru-RU" sz="2800" dirty="0"/>
              <a:t> ламп для </a:t>
            </a:r>
            <a:r>
              <a:rPr lang="ru-RU" sz="2800" dirty="0" err="1"/>
              <a:t>освітлення</a:t>
            </a:r>
            <a:r>
              <a:rPr lang="ru-RU" sz="2800" dirty="0"/>
              <a:t> </a:t>
            </a:r>
            <a:r>
              <a:rPr lang="ru-RU" sz="2800" dirty="0" err="1"/>
              <a:t>вартістю</a:t>
            </a:r>
            <a:r>
              <a:rPr lang="ru-RU" sz="2800" dirty="0"/>
              <a:t> 15-20 </a:t>
            </a:r>
            <a:r>
              <a:rPr lang="ru-RU" sz="2800" dirty="0" err="1"/>
              <a:t>гривень</a:t>
            </a:r>
            <a:r>
              <a:rPr lang="ru-RU" sz="2800" dirty="0"/>
              <a:t> </a:t>
            </a:r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споживати</a:t>
            </a:r>
            <a:r>
              <a:rPr lang="ru-RU" sz="2800" dirty="0"/>
              <a:t> в 5 </a:t>
            </a:r>
            <a:r>
              <a:rPr lang="ru-RU" sz="2800" dirty="0" err="1"/>
              <a:t>разів</a:t>
            </a:r>
            <a:r>
              <a:rPr lang="ru-RU" sz="2800" dirty="0"/>
              <a:t> </a:t>
            </a:r>
            <a:r>
              <a:rPr lang="ru-RU" sz="2800" dirty="0" err="1"/>
              <a:t>менше</a:t>
            </a:r>
            <a:r>
              <a:rPr lang="ru-RU" sz="2800" dirty="0"/>
              <a:t> </a:t>
            </a:r>
            <a:r>
              <a:rPr lang="ru-RU" sz="2800" dirty="0" err="1"/>
              <a:t>електричної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з </a:t>
            </a:r>
            <a:r>
              <a:rPr lang="ru-RU" sz="2800" dirty="0" err="1"/>
              <a:t>використанням</a:t>
            </a:r>
            <a:r>
              <a:rPr lang="ru-RU" sz="2800" dirty="0"/>
              <a:t> ламп </a:t>
            </a:r>
            <a:r>
              <a:rPr lang="ru-RU" sz="2800" dirty="0" err="1"/>
              <a:t>розжарювання</a:t>
            </a:r>
            <a:r>
              <a:rPr lang="ru-RU" sz="2800" dirty="0"/>
              <a:t>. </a:t>
            </a:r>
            <a:r>
              <a:rPr lang="ru-RU" sz="2800" dirty="0" err="1"/>
              <a:t>Термін</a:t>
            </a:r>
            <a:r>
              <a:rPr lang="ru-RU" sz="2800" dirty="0"/>
              <a:t> </a:t>
            </a:r>
            <a:r>
              <a:rPr lang="ru-RU" sz="2800" dirty="0" err="1"/>
              <a:t>експлуатації</a:t>
            </a:r>
            <a:r>
              <a:rPr lang="ru-RU" sz="2800" dirty="0"/>
              <a:t> </a:t>
            </a:r>
            <a:r>
              <a:rPr lang="ru-RU" sz="2800" dirty="0" err="1"/>
              <a:t>енергозберігаючих</a:t>
            </a:r>
            <a:r>
              <a:rPr lang="ru-RU" sz="2800" dirty="0"/>
              <a:t> ламп в 8-12 </a:t>
            </a:r>
            <a:r>
              <a:rPr lang="ru-RU" sz="2800" dirty="0" err="1"/>
              <a:t>разів</a:t>
            </a:r>
            <a:r>
              <a:rPr lang="ru-RU" sz="2800" dirty="0"/>
              <a:t> </a:t>
            </a:r>
            <a:r>
              <a:rPr lang="ru-RU" sz="2800" dirty="0" err="1"/>
              <a:t>довший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913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" y="3195266"/>
            <a:ext cx="4883645" cy="3662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" y="0"/>
            <a:ext cx="4880758" cy="36643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41" y="0"/>
            <a:ext cx="4355659" cy="32667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60125" y="3266744"/>
            <a:ext cx="68676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Утеплення</a:t>
            </a:r>
            <a:r>
              <a:rPr lang="ru-RU" sz="2800" dirty="0"/>
              <a:t> </a:t>
            </a:r>
            <a:r>
              <a:rPr lang="ru-RU" sz="2800" dirty="0" err="1"/>
              <a:t>стін</a:t>
            </a:r>
            <a:r>
              <a:rPr lang="ru-RU" sz="2800" dirty="0"/>
              <a:t>, </a:t>
            </a:r>
            <a:r>
              <a:rPr lang="ru-RU" sz="2800" dirty="0" err="1"/>
              <a:t>фундаментів</a:t>
            </a:r>
            <a:r>
              <a:rPr lang="ru-RU" sz="2800" dirty="0"/>
              <a:t>, </a:t>
            </a:r>
            <a:r>
              <a:rPr lang="ru-RU" sz="2800" dirty="0" err="1"/>
              <a:t>стель</a:t>
            </a:r>
            <a:r>
              <a:rPr lang="ru-RU" sz="2800" dirty="0"/>
              <a:t>, горищ, </a:t>
            </a:r>
            <a:r>
              <a:rPr lang="ru-RU" sz="2800" dirty="0" err="1"/>
              <a:t>підвалів</a:t>
            </a:r>
            <a:r>
              <a:rPr lang="ru-RU" sz="2800" dirty="0"/>
              <a:t> такими </a:t>
            </a:r>
            <a:r>
              <a:rPr lang="ru-RU" sz="2800" dirty="0" err="1"/>
              <a:t>матеріалами</a:t>
            </a:r>
            <a:r>
              <a:rPr lang="ru-RU" sz="2800" dirty="0"/>
              <a:t>, як </a:t>
            </a:r>
            <a:r>
              <a:rPr lang="ru-RU" sz="2800" dirty="0" err="1"/>
              <a:t>пінополістирол</a:t>
            </a:r>
            <a:r>
              <a:rPr lang="ru-RU" sz="2800" dirty="0"/>
              <a:t>, </a:t>
            </a:r>
            <a:r>
              <a:rPr lang="ru-RU" sz="2800" dirty="0" err="1"/>
              <a:t>екструзійний</a:t>
            </a:r>
            <a:r>
              <a:rPr lang="ru-RU" sz="2800" dirty="0"/>
              <a:t> </a:t>
            </a:r>
            <a:r>
              <a:rPr lang="ru-RU" sz="2800" dirty="0" err="1"/>
              <a:t>пінополістирол</a:t>
            </a:r>
            <a:r>
              <a:rPr lang="ru-RU" sz="2800" dirty="0"/>
              <a:t>, </a:t>
            </a:r>
            <a:r>
              <a:rPr lang="ru-RU" sz="2800" dirty="0" err="1"/>
              <a:t>мінераловатні</a:t>
            </a:r>
            <a:r>
              <a:rPr lang="ru-RU" sz="2800" dirty="0"/>
              <a:t> </a:t>
            </a:r>
            <a:r>
              <a:rPr lang="ru-RU" sz="2800" dirty="0" err="1"/>
              <a:t>плити</a:t>
            </a:r>
            <a:r>
              <a:rPr lang="ru-RU" sz="2800" dirty="0"/>
              <a:t>, </a:t>
            </a:r>
            <a:r>
              <a:rPr lang="ru-RU" sz="2800" dirty="0" err="1"/>
              <a:t>базальтові</a:t>
            </a:r>
            <a:r>
              <a:rPr lang="ru-RU" sz="2800" dirty="0"/>
              <a:t> </a:t>
            </a:r>
            <a:r>
              <a:rPr lang="ru-RU" sz="2800" dirty="0" err="1"/>
              <a:t>плити</a:t>
            </a:r>
            <a:r>
              <a:rPr lang="ru-RU" sz="2800" dirty="0"/>
              <a:t>, </a:t>
            </a:r>
            <a:r>
              <a:rPr lang="ru-RU" sz="2800" dirty="0" err="1"/>
              <a:t>енергозберігаючі</a:t>
            </a:r>
            <a:r>
              <a:rPr lang="ru-RU" sz="2800" dirty="0"/>
              <a:t> краски, </a:t>
            </a:r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підвищити</a:t>
            </a:r>
            <a:r>
              <a:rPr lang="ru-RU" sz="2800" dirty="0"/>
              <a:t> температуру в </a:t>
            </a:r>
            <a:r>
              <a:rPr lang="ru-RU" sz="2800" dirty="0" err="1"/>
              <a:t>приміщенні</a:t>
            </a:r>
            <a:r>
              <a:rPr lang="ru-RU" sz="2800" dirty="0"/>
              <a:t>, </a:t>
            </a:r>
            <a:r>
              <a:rPr lang="ru-RU" sz="2800" dirty="0" err="1"/>
              <a:t>зменшити</a:t>
            </a:r>
            <a:r>
              <a:rPr lang="ru-RU" sz="2800" dirty="0"/>
              <a:t> </a:t>
            </a:r>
            <a:r>
              <a:rPr lang="ru-RU" sz="2800" dirty="0" err="1"/>
              <a:t>витрати</a:t>
            </a:r>
            <a:r>
              <a:rPr lang="ru-RU" sz="2800" dirty="0"/>
              <a:t> </a:t>
            </a:r>
            <a:r>
              <a:rPr lang="ru-RU" sz="2800" dirty="0" err="1"/>
              <a:t>енергоресурсів</a:t>
            </a:r>
            <a:r>
              <a:rPr lang="ru-RU" sz="2800" dirty="0"/>
              <a:t> на </a:t>
            </a:r>
            <a:r>
              <a:rPr lang="ru-RU" sz="2800" dirty="0" err="1"/>
              <a:t>опалення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417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268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Verdana</vt:lpstr>
      <vt:lpstr>Тема Office</vt:lpstr>
      <vt:lpstr>«Як зменшити витрати на оплату послуг теплопостачання»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«Як зменшити витрати на оплату послуг теплопостачання»</dc:title>
  <dc:creator>RePack by Diakov</dc:creator>
  <cp:lastModifiedBy>RePack by Diakov</cp:lastModifiedBy>
  <cp:revision>1</cp:revision>
  <dcterms:created xsi:type="dcterms:W3CDTF">2016-03-27T11:09:43Z</dcterms:created>
  <dcterms:modified xsi:type="dcterms:W3CDTF">2016-03-27T11:14:27Z</dcterms:modified>
</cp:coreProperties>
</file>