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  <p:sldId id="257" r:id="rId12"/>
    <p:sldId id="259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7BCA4DB-E164-4B6F-AD55-2F7350927E09}">
          <p14:sldIdLst>
            <p14:sldId id="256"/>
            <p14:sldId id="270"/>
            <p14:sldId id="262"/>
          </p14:sldIdLst>
        </p14:section>
        <p14:section name="Раздел без заголовка" id="{05EE511C-DC13-40F5-A3B7-262A2ACDEFA9}">
          <p14:sldIdLst>
            <p14:sldId id="263"/>
            <p14:sldId id="264"/>
            <p14:sldId id="265"/>
            <p14:sldId id="266"/>
            <p14:sldId id="267"/>
            <p14:sldId id="268"/>
            <p14:sldId id="261"/>
            <p14:sldId id="257"/>
            <p14:sldId id="259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14.03.2013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/>
          <p:cNvSpPr txBox="1">
            <a:spLocks/>
          </p:cNvSpPr>
          <p:nvPr/>
        </p:nvSpPr>
        <p:spPr>
          <a:xfrm>
            <a:off x="3995936" y="3212976"/>
            <a:ext cx="4752528" cy="345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 smtClean="0">
              <a:solidFill>
                <a:schemeClr val="bg1"/>
              </a:solidFill>
              <a:latin typeface="Arial Black" pitchFamily="34" charset="0"/>
            </a:endParaRPr>
          </a:p>
          <a:p>
            <a:r>
              <a:rPr lang="uk-UA" sz="1800" i="1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  </a:t>
            </a:r>
          </a:p>
          <a:p>
            <a:r>
              <a:rPr lang="uk-UA" sz="1800" i="1" dirty="0">
                <a:solidFill>
                  <a:schemeClr val="bg1"/>
                </a:solidFill>
                <a:latin typeface="Arial Black" pitchFamily="34" charset="0"/>
              </a:rPr>
              <a:t> </a:t>
            </a:r>
            <a:r>
              <a:rPr lang="uk-UA" sz="1800" i="1" dirty="0" smtClean="0">
                <a:solidFill>
                  <a:schemeClr val="bg1"/>
                </a:solidFill>
                <a:latin typeface="Arial Black" pitchFamily="34" charset="0"/>
              </a:rPr>
              <a:t>            </a:t>
            </a:r>
            <a:r>
              <a:rPr lang="ru-RU" dirty="0" smtClean="0">
                <a:solidFill>
                  <a:schemeClr val="bg1"/>
                </a:solidFill>
                <a:latin typeface="Arial Black" pitchFamily="34" charset="0"/>
              </a:rPr>
              <a:t> 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103" y="2074783"/>
            <a:ext cx="8473794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ПСИХОЛОГО-ПЕДАГОГІЧНИЙ СУПРОВІД </a:t>
            </a:r>
            <a:br>
              <a:rPr lang="uk-UA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uk-UA" sz="2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РОЗВИТКУ КРЕАТИВНОСТІ УЧНІВ</a:t>
            </a:r>
            <a:endParaRPr lang="uk-UA" sz="2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87138" y="548680"/>
            <a:ext cx="4095993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Методична рада</a:t>
            </a:r>
            <a:endParaRPr lang="uk-UA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59066" y="4293096"/>
            <a:ext cx="6752136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Якщо бути абсолютно логічним,                                              то зробити відкриття  неможливо.</a:t>
            </a:r>
          </a:p>
          <a:p>
            <a:pPr algn="r"/>
            <a:r>
              <a:rPr lang="uk-UA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                          А. Ейнштейн</a:t>
            </a:r>
            <a:endParaRPr lang="uk-UA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209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15816" y="365760"/>
            <a:ext cx="5428084" cy="54864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          </a:t>
            </a:r>
            <a:r>
              <a:rPr lang="uk-UA" sz="4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Креативні методи навчання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323528" y="1916832"/>
            <a:ext cx="4181088" cy="424847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ru-RU" sz="2400" b="0" dirty="0"/>
              <a:t>М</a:t>
            </a:r>
            <a:r>
              <a:rPr lang="ru-RU" sz="2400" b="0" dirty="0" smtClean="0"/>
              <a:t>етод </a:t>
            </a:r>
            <a:r>
              <a:rPr lang="ru-RU" sz="2400" b="0" dirty="0"/>
              <a:t>«мозкового штурму</a:t>
            </a:r>
            <a:r>
              <a:rPr lang="ru-RU" sz="2400" b="0" dirty="0" smtClean="0"/>
              <a:t>»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0" dirty="0" smtClean="0"/>
              <a:t>Педагогічний метод </a:t>
            </a:r>
            <a:r>
              <a:rPr lang="ru-RU" sz="2400" b="0" dirty="0"/>
              <a:t>учня, </a:t>
            </a:r>
            <a:r>
              <a:rPr lang="ru-RU" sz="2400" b="0" dirty="0" smtClean="0"/>
              <a:t>що </a:t>
            </a:r>
            <a:r>
              <a:rPr lang="ru-RU" sz="2400" b="0" dirty="0"/>
              <a:t>виконує роль </a:t>
            </a:r>
            <a:r>
              <a:rPr lang="ru-RU" sz="2400" b="0" dirty="0" smtClean="0"/>
              <a:t>учителя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ru-RU" sz="2400" b="0" dirty="0" smtClean="0"/>
              <a:t>Метод «морфологічного </a:t>
            </a:r>
            <a:r>
              <a:rPr lang="ru-RU" sz="2400" b="0" dirty="0"/>
              <a:t>аналізу</a:t>
            </a:r>
            <a:r>
              <a:rPr lang="ru-RU" sz="2400" b="0" dirty="0" smtClean="0"/>
              <a:t>»</a:t>
            </a:r>
          </a:p>
          <a:p>
            <a:pPr>
              <a:buFont typeface="Wingdings" pitchFamily="2" charset="2"/>
              <a:buChar char="v"/>
            </a:pPr>
            <a:r>
              <a:rPr lang="uk-UA" sz="2400" b="0" dirty="0" smtClean="0"/>
              <a:t> Метод </a:t>
            </a:r>
            <a:r>
              <a:rPr lang="uk-UA" sz="2400" b="0" dirty="0"/>
              <a:t>«Якби…»</a:t>
            </a:r>
          </a:p>
          <a:p>
            <a:pPr>
              <a:buFont typeface="Wingdings" pitchFamily="2" charset="2"/>
              <a:buChar char="v"/>
            </a:pPr>
            <a:r>
              <a:rPr lang="uk-UA" sz="2400" b="0" dirty="0" smtClean="0"/>
              <a:t> Метод  </a:t>
            </a:r>
            <a:r>
              <a:rPr lang="uk-UA" sz="2400" b="0" dirty="0"/>
              <a:t>придумування</a:t>
            </a:r>
          </a:p>
          <a:p>
            <a:pPr>
              <a:buFont typeface="Wingdings" pitchFamily="2" charset="2"/>
              <a:buChar char="v"/>
            </a:pPr>
            <a:r>
              <a:rPr lang="uk-UA" sz="2400" b="0" dirty="0" smtClean="0"/>
              <a:t> Метод </a:t>
            </a:r>
            <a:r>
              <a:rPr lang="uk-UA" sz="2400" b="0" dirty="0"/>
              <a:t>гіперболізації</a:t>
            </a:r>
          </a:p>
          <a:p>
            <a:pPr>
              <a:buFont typeface="Wingdings" pitchFamily="2" charset="2"/>
              <a:buChar char="v"/>
            </a:pPr>
            <a:r>
              <a:rPr lang="uk-UA" sz="2400" b="0" dirty="0" smtClean="0"/>
              <a:t> Метод інверсії …</a:t>
            </a:r>
            <a:endParaRPr lang="uk-UA" sz="2400" b="0" dirty="0"/>
          </a:p>
          <a:p>
            <a:pPr marL="0" indent="0"/>
            <a:r>
              <a:rPr lang="ru-RU" sz="2000" b="0" dirty="0"/>
              <a:t/>
            </a:r>
            <a:br>
              <a:rPr lang="ru-RU" sz="2000" b="0" dirty="0"/>
            </a:br>
            <a:endParaRPr lang="ru-RU" sz="20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5364088" y="1268760"/>
            <a:ext cx="3312368" cy="547260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1800" dirty="0" smtClean="0"/>
              <a:t> </a:t>
            </a:r>
            <a:r>
              <a:rPr lang="ru-RU" sz="1800" b="1" dirty="0" err="1" smtClean="0"/>
              <a:t>Базується</a:t>
            </a:r>
            <a:r>
              <a:rPr lang="ru-RU" sz="1800" b="1" dirty="0" smtClean="0"/>
              <a:t> на принципах</a:t>
            </a:r>
            <a:r>
              <a:rPr lang="ru-RU" sz="1800" b="1" dirty="0"/>
              <a:t>: </a:t>
            </a:r>
          </a:p>
          <a:p>
            <a:pPr>
              <a:buFont typeface="Wingdings" pitchFamily="2" charset="2"/>
              <a:buChar char="v"/>
            </a:pPr>
            <a:r>
              <a:rPr lang="ru-RU" sz="1800" b="0" dirty="0" err="1" smtClean="0"/>
              <a:t>відповідності</a:t>
            </a:r>
            <a:r>
              <a:rPr lang="ru-RU" sz="1800" b="0" dirty="0" smtClean="0"/>
              <a:t> </a:t>
            </a:r>
            <a:r>
              <a:rPr lang="ru-RU" sz="1800" b="0" dirty="0" err="1"/>
              <a:t>зовнішнього</a:t>
            </a:r>
            <a:r>
              <a:rPr lang="ru-RU" sz="1800" b="0" dirty="0"/>
              <a:t> </a:t>
            </a:r>
            <a:r>
              <a:rPr lang="ru-RU" sz="1800" b="0" dirty="0" err="1"/>
              <a:t>освітнього</a:t>
            </a:r>
            <a:r>
              <a:rPr lang="ru-RU" sz="1800" b="0" dirty="0"/>
              <a:t> продукту учня </a:t>
            </a:r>
            <a:r>
              <a:rPr lang="ru-RU" sz="1800" b="0" dirty="0" err="1"/>
              <a:t>його</a:t>
            </a:r>
            <a:r>
              <a:rPr lang="ru-RU" sz="1800" b="0" dirty="0"/>
              <a:t> </a:t>
            </a:r>
            <a:r>
              <a:rPr lang="ru-RU" sz="1800" dirty="0" err="1"/>
              <a:t>внутрішнім</a:t>
            </a:r>
            <a:r>
              <a:rPr lang="ru-RU" sz="1800" dirty="0"/>
              <a:t> </a:t>
            </a:r>
            <a:r>
              <a:rPr lang="ru-RU" sz="1800" dirty="0" smtClean="0"/>
              <a:t>потребам</a:t>
            </a:r>
            <a:endParaRPr lang="ru-RU" sz="1800" dirty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індивідуальної</a:t>
            </a:r>
            <a:r>
              <a:rPr lang="ru-RU" sz="1800" b="0" dirty="0" smtClean="0"/>
              <a:t> </a:t>
            </a:r>
            <a:r>
              <a:rPr lang="ru-RU" sz="1800" b="0" dirty="0" err="1"/>
              <a:t>освітньої</a:t>
            </a:r>
            <a:r>
              <a:rPr lang="ru-RU" sz="1800" b="0" dirty="0"/>
              <a:t> </a:t>
            </a:r>
            <a:r>
              <a:rPr lang="ru-RU" sz="1800" b="0" dirty="0" err="1"/>
              <a:t>траєкторії</a:t>
            </a:r>
            <a:r>
              <a:rPr lang="ru-RU" sz="1800" b="0" dirty="0"/>
              <a:t> учня в </a:t>
            </a:r>
            <a:r>
              <a:rPr lang="ru-RU" sz="1800" b="0" dirty="0" err="1"/>
              <a:t>освітньому</a:t>
            </a:r>
            <a:r>
              <a:rPr lang="ru-RU" sz="1800" b="0" dirty="0"/>
              <a:t> </a:t>
            </a:r>
            <a:r>
              <a:rPr lang="ru-RU" sz="1800" b="0" dirty="0" err="1" smtClean="0"/>
              <a:t>просторі</a:t>
            </a:r>
            <a:endParaRPr lang="ru-RU" sz="1800" b="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інтерактивності</a:t>
            </a:r>
            <a:r>
              <a:rPr lang="ru-RU" sz="1800" dirty="0" smtClean="0"/>
              <a:t> </a:t>
            </a:r>
            <a:r>
              <a:rPr lang="ru-RU" sz="1800" dirty="0"/>
              <a:t>занять</a:t>
            </a:r>
            <a:r>
              <a:rPr lang="ru-RU" sz="1800" b="0" dirty="0"/>
              <a:t>, </a:t>
            </a:r>
            <a:r>
              <a:rPr lang="ru-RU" sz="1800" b="0" dirty="0" err="1"/>
              <a:t>здійснюваний</a:t>
            </a:r>
            <a:r>
              <a:rPr lang="ru-RU" sz="1800" b="0" dirty="0"/>
              <a:t> за </a:t>
            </a:r>
            <a:r>
              <a:rPr lang="ru-RU" sz="1800" b="0" dirty="0" err="1"/>
              <a:t>допомогою</a:t>
            </a:r>
            <a:r>
              <a:rPr lang="ru-RU" sz="1800" b="0" dirty="0"/>
              <a:t> </a:t>
            </a:r>
            <a:r>
              <a:rPr lang="ru-RU" sz="1800" b="0" dirty="0" err="1" smtClean="0"/>
              <a:t>телекомунікацій</a:t>
            </a:r>
            <a:endParaRPr lang="ru-RU" sz="1800" b="0" dirty="0"/>
          </a:p>
          <a:p>
            <a:pPr>
              <a:buFont typeface="Wingdings" pitchFamily="2" charset="2"/>
              <a:buChar char="v"/>
            </a:pPr>
            <a:r>
              <a:rPr lang="ru-RU" sz="1800" dirty="0" err="1" smtClean="0"/>
              <a:t>відкритої</a:t>
            </a:r>
            <a:r>
              <a:rPr lang="ru-RU" sz="1800" dirty="0" smtClean="0"/>
              <a:t> </a:t>
            </a:r>
            <a:r>
              <a:rPr lang="ru-RU" sz="1800" dirty="0" err="1"/>
              <a:t>комунікації</a:t>
            </a:r>
            <a:r>
              <a:rPr lang="ru-RU" sz="1800" dirty="0"/>
              <a:t> </a:t>
            </a:r>
            <a:r>
              <a:rPr lang="ru-RU" sz="1800" b="0" dirty="0"/>
              <a:t>по </a:t>
            </a:r>
            <a:r>
              <a:rPr lang="ru-RU" sz="1800" b="0" dirty="0" err="1"/>
              <a:t>відношенню</a:t>
            </a:r>
            <a:r>
              <a:rPr lang="ru-RU" sz="1800" b="0" dirty="0"/>
              <a:t> до </a:t>
            </a:r>
            <a:r>
              <a:rPr lang="ru-RU" sz="1800" b="0" dirty="0" err="1"/>
              <a:t>створюваної</a:t>
            </a:r>
            <a:r>
              <a:rPr lang="ru-RU" sz="1800" b="0" dirty="0"/>
              <a:t> </a:t>
            </a:r>
            <a:r>
              <a:rPr lang="ru-RU" sz="1800" b="0" dirty="0" err="1"/>
              <a:t>учням</a:t>
            </a:r>
            <a:r>
              <a:rPr lang="ru-RU" sz="1800" b="0" dirty="0"/>
              <a:t> </a:t>
            </a:r>
            <a:r>
              <a:rPr lang="ru-RU" sz="1800" b="0" dirty="0" err="1"/>
              <a:t>освітньої</a:t>
            </a:r>
            <a:r>
              <a:rPr lang="ru-RU" sz="1800" b="0" dirty="0"/>
              <a:t> </a:t>
            </a:r>
            <a:r>
              <a:rPr lang="ru-RU" sz="1800" b="0" dirty="0" err="1" smtClean="0"/>
              <a:t>продукції</a:t>
            </a:r>
            <a:r>
              <a:rPr lang="ru-RU" sz="1800" b="0" dirty="0"/>
              <a:t/>
            </a:r>
            <a:br>
              <a:rPr lang="ru-RU" sz="1800" b="0" dirty="0"/>
            </a:br>
            <a:endParaRPr lang="ru-RU" sz="1800" b="0" dirty="0" smtClean="0"/>
          </a:p>
          <a:p>
            <a:pPr marL="0" indent="0"/>
            <a:r>
              <a:rPr lang="ru-RU" sz="2600" i="1" dirty="0" err="1" smtClean="0">
                <a:solidFill>
                  <a:srgbClr val="0070C0"/>
                </a:solidFill>
              </a:rPr>
              <a:t>Креативне</a:t>
            </a:r>
            <a:r>
              <a:rPr lang="ru-RU" sz="2600" i="1" dirty="0" smtClean="0">
                <a:solidFill>
                  <a:srgbClr val="0070C0"/>
                </a:solidFill>
              </a:rPr>
              <a:t> </a:t>
            </a:r>
            <a:r>
              <a:rPr lang="ru-RU" sz="2600" i="1" dirty="0" err="1">
                <a:solidFill>
                  <a:srgbClr val="0070C0"/>
                </a:solidFill>
              </a:rPr>
              <a:t>навчання</a:t>
            </a:r>
            <a:r>
              <a:rPr lang="ru-RU" sz="2600" i="1" dirty="0">
                <a:solidFill>
                  <a:srgbClr val="0070C0"/>
                </a:solidFill>
              </a:rPr>
              <a:t> </a:t>
            </a:r>
            <a:r>
              <a:rPr lang="ru-RU" sz="2600" i="1" dirty="0" err="1">
                <a:solidFill>
                  <a:schemeClr val="bg1"/>
                </a:solidFill>
              </a:rPr>
              <a:t>передбачає</a:t>
            </a:r>
            <a:r>
              <a:rPr lang="ru-RU" sz="2600" i="1" dirty="0">
                <a:solidFill>
                  <a:schemeClr val="bg1"/>
                </a:solidFill>
              </a:rPr>
              <a:t> </a:t>
            </a:r>
            <a:r>
              <a:rPr lang="ru-RU" sz="2600" i="1" dirty="0" err="1">
                <a:solidFill>
                  <a:schemeClr val="bg1"/>
                </a:solidFill>
              </a:rPr>
              <a:t>розвиток</a:t>
            </a:r>
            <a:r>
              <a:rPr lang="ru-RU" sz="2600" i="1" dirty="0">
                <a:solidFill>
                  <a:schemeClr val="bg1"/>
                </a:solidFill>
              </a:rPr>
              <a:t> </a:t>
            </a:r>
            <a:r>
              <a:rPr lang="ru-RU" sz="2600" i="1" dirty="0" err="1">
                <a:solidFill>
                  <a:schemeClr val="bg1"/>
                </a:solidFill>
              </a:rPr>
              <a:t>творчого</a:t>
            </a:r>
            <a:r>
              <a:rPr lang="ru-RU" sz="2600" i="1" dirty="0">
                <a:solidFill>
                  <a:schemeClr val="bg1"/>
                </a:solidFill>
              </a:rPr>
              <a:t> </a:t>
            </a:r>
            <a:r>
              <a:rPr lang="ru-RU" sz="2600" i="1" dirty="0" err="1">
                <a:solidFill>
                  <a:schemeClr val="bg1"/>
                </a:solidFill>
              </a:rPr>
              <a:t>мислення</a:t>
            </a:r>
            <a:r>
              <a:rPr lang="ru-RU" sz="2600" i="1" dirty="0">
                <a:solidFill>
                  <a:schemeClr val="bg1"/>
                </a:solidFill>
              </a:rPr>
              <a:t>, </a:t>
            </a:r>
            <a:r>
              <a:rPr lang="ru-RU" sz="2600" i="1" dirty="0" err="1">
                <a:solidFill>
                  <a:schemeClr val="bg1"/>
                </a:solidFill>
              </a:rPr>
              <a:t>уяви</a:t>
            </a:r>
            <a:r>
              <a:rPr lang="ru-RU" sz="2600" i="1" dirty="0">
                <a:solidFill>
                  <a:schemeClr val="bg1"/>
                </a:solidFill>
              </a:rPr>
              <a:t>, </a:t>
            </a:r>
            <a:r>
              <a:rPr lang="ru-RU" sz="2600" i="1" dirty="0" err="1">
                <a:solidFill>
                  <a:schemeClr val="bg1"/>
                </a:solidFill>
              </a:rPr>
              <a:t>інтуїції</a:t>
            </a:r>
            <a:r>
              <a:rPr lang="ru-RU" sz="2600" i="1" dirty="0">
                <a:solidFill>
                  <a:schemeClr val="bg1"/>
                </a:solidFill>
              </a:rPr>
              <a:t>. </a:t>
            </a:r>
            <a:br>
              <a:rPr lang="ru-RU" sz="2600" i="1" dirty="0">
                <a:solidFill>
                  <a:schemeClr val="bg1"/>
                </a:solidFill>
              </a:rPr>
            </a:br>
            <a:endParaRPr lang="ru-RU" sz="2600" i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Даша\Desktop\Картинки\картинки о школе\Найди_ашипку_2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229200"/>
            <a:ext cx="1397000" cy="139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Даша\Desktop\Картинки\Коллекция картинок (Microsoft)\68465032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3095"/>
            <a:ext cx="2019300" cy="7905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096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</a:t>
            </a:r>
            <a:r>
              <a:rPr lang="uk-UA" sz="4000" dirty="0" smtClean="0">
                <a:solidFill>
                  <a:srgbClr val="00B0F0"/>
                </a:solidFill>
              </a:rPr>
              <a:t>креативний</a:t>
            </a:r>
            <a:r>
              <a:rPr lang="uk-UA" sz="4000" dirty="0" smtClean="0"/>
              <a:t> 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260648"/>
            <a:ext cx="3442446" cy="65836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C000"/>
                </a:solidFill>
              </a:rPr>
              <a:t>колектив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196752"/>
            <a:ext cx="3696022" cy="331132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/>
              <a:t>о</a:t>
            </a:r>
            <a:r>
              <a:rPr lang="uk-UA" dirty="0" smtClean="0"/>
              <a:t>рганізований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дисциплінований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у</a:t>
            </a:r>
            <a:r>
              <a:rPr lang="uk-UA" dirty="0" smtClean="0"/>
              <a:t>міє працювати в парах, групах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у</a:t>
            </a:r>
            <a:r>
              <a:rPr lang="uk-UA" dirty="0" smtClean="0"/>
              <a:t>міє слухати вчителя та один одного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т</a:t>
            </a:r>
            <a:r>
              <a:rPr lang="uk-UA" dirty="0" smtClean="0"/>
              <a:t>ворчий …</a:t>
            </a:r>
          </a:p>
          <a:p>
            <a:pPr>
              <a:buFont typeface="Wingdings" pitchFamily="2" charset="2"/>
              <a:buChar char="ü"/>
            </a:pPr>
            <a:endParaRPr lang="uk-UA" dirty="0" smtClean="0"/>
          </a:p>
          <a:p>
            <a:pPr marL="0" indent="0"/>
            <a:endParaRPr lang="uk-UA" dirty="0" smtClean="0"/>
          </a:p>
          <a:p>
            <a:pPr marL="0" indent="0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404664"/>
            <a:ext cx="3200400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C000"/>
                </a:solidFill>
              </a:rPr>
              <a:t>      учень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39952" y="1412776"/>
            <a:ext cx="5004048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uk-UA" dirty="0"/>
              <a:t>м</a:t>
            </a:r>
            <a:r>
              <a:rPr lang="uk-UA" dirty="0" smtClean="0"/>
              <a:t>ає жваву </a:t>
            </a:r>
            <a:r>
              <a:rPr lang="uk-UA" dirty="0"/>
              <a:t>уяву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мислить </a:t>
            </a:r>
            <a:r>
              <a:rPr lang="uk-UA" dirty="0"/>
              <a:t>образами, картинами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може навчитися вчитися самостійно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має хороший </a:t>
            </a:r>
            <a:r>
              <a:rPr lang="uk-UA" dirty="0"/>
              <a:t>самоконтроль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любить доводити, обґрунтовувати</a:t>
            </a:r>
            <a:endParaRPr lang="uk-UA" dirty="0"/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шукає </a:t>
            </a:r>
            <a:r>
              <a:rPr lang="uk-UA" dirty="0"/>
              <a:t>аналогії, </a:t>
            </a:r>
            <a:r>
              <a:rPr lang="uk-UA" dirty="0" smtClean="0"/>
              <a:t>асоціації</a:t>
            </a:r>
          </a:p>
          <a:p>
            <a:pPr>
              <a:buFont typeface="Wingdings" pitchFamily="2" charset="2"/>
              <a:buChar char="ü"/>
            </a:pPr>
            <a:r>
              <a:rPr lang="uk-UA" dirty="0"/>
              <a:t>г</a:t>
            </a:r>
            <a:r>
              <a:rPr lang="uk-UA" dirty="0" smtClean="0"/>
              <a:t>армонійно розвинена особистість </a:t>
            </a:r>
          </a:p>
          <a:p>
            <a:pPr>
              <a:buFont typeface="Wingdings" pitchFamily="2" charset="2"/>
              <a:buChar char="ü"/>
            </a:pPr>
            <a:r>
              <a:rPr lang="uk-UA" dirty="0">
                <a:solidFill>
                  <a:schemeClr val="bg1"/>
                </a:solidFill>
              </a:rPr>
              <a:t>р</a:t>
            </a:r>
            <a:r>
              <a:rPr lang="uk-UA" dirty="0" smtClean="0">
                <a:solidFill>
                  <a:schemeClr val="bg1"/>
                </a:solidFill>
              </a:rPr>
              <a:t>озуміє, застосовує, синтезує, аналізує …</a:t>
            </a:r>
            <a:endParaRPr lang="uk-UA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2050" name="Picture 2" descr="C:\Users\Даша\Desktop\Картинки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338" y="4365104"/>
            <a:ext cx="1584176" cy="23805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37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8178" y="116632"/>
            <a:ext cx="7756263" cy="105425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Креатив навчання?..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67544" y="1097280"/>
            <a:ext cx="3555816" cy="371246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</a:rPr>
              <a:t>Батьки + дитина </a:t>
            </a:r>
            <a:r>
              <a:rPr lang="uk-UA" dirty="0" smtClean="0"/>
              <a:t>= бажання навчатися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Дитина + бажання </a:t>
            </a:r>
            <a:r>
              <a:rPr lang="uk-UA" dirty="0" smtClean="0"/>
              <a:t>= потреба бути успішним</a:t>
            </a:r>
          </a:p>
          <a:p>
            <a:r>
              <a:rPr lang="uk-UA" dirty="0" smtClean="0">
                <a:solidFill>
                  <a:srgbClr val="FFC000"/>
                </a:solidFill>
              </a:rPr>
              <a:t>Дитина + вчитель </a:t>
            </a:r>
            <a:r>
              <a:rPr lang="uk-UA" dirty="0" smtClean="0"/>
              <a:t>= постійне вдосконалення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4"/>
          </p:nvPr>
        </p:nvSpPr>
        <p:spPr>
          <a:xfrm>
            <a:off x="4700016" y="1097280"/>
            <a:ext cx="3904432" cy="5428064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/>
              <a:t>                               </a:t>
            </a:r>
            <a:r>
              <a:rPr lang="ru-RU" sz="1400" dirty="0" err="1" smtClean="0"/>
              <a:t>Рекомендації</a:t>
            </a:r>
            <a:endParaRPr lang="ru-RU" sz="1400" dirty="0"/>
          </a:p>
          <a:p>
            <a:r>
              <a:rPr lang="ru-RU" sz="1400" dirty="0"/>
              <a:t>для   </a:t>
            </a:r>
            <a:r>
              <a:rPr lang="ru-RU" sz="1400" dirty="0" err="1"/>
              <a:t>вчителів</a:t>
            </a:r>
            <a:r>
              <a:rPr lang="ru-RU" sz="1400" dirty="0"/>
              <a:t>,   </a:t>
            </a:r>
            <a:r>
              <a:rPr lang="ru-RU" sz="1400" dirty="0" err="1"/>
              <a:t>працюючих</a:t>
            </a:r>
            <a:r>
              <a:rPr lang="ru-RU" sz="1400" dirty="0"/>
              <a:t>   в   </a:t>
            </a:r>
            <a:r>
              <a:rPr lang="ru-RU" sz="1400" dirty="0" err="1"/>
              <a:t>системі</a:t>
            </a:r>
            <a:r>
              <a:rPr lang="ru-RU" sz="1400" dirty="0"/>
              <a:t>   </a:t>
            </a:r>
            <a:r>
              <a:rPr lang="ru-RU" sz="1400" dirty="0" smtClean="0"/>
              <a:t>            </a:t>
            </a:r>
            <a:r>
              <a:rPr lang="ru-RU" sz="1400" dirty="0" err="1" smtClean="0"/>
              <a:t>креативної</a:t>
            </a:r>
            <a:r>
              <a:rPr lang="ru-RU" sz="1400" dirty="0"/>
              <a:t>   </a:t>
            </a:r>
            <a:r>
              <a:rPr lang="ru-RU" sz="1400" dirty="0" err="1"/>
              <a:t>педагогіки</a:t>
            </a:r>
            <a:endParaRPr lang="ru-RU" sz="1400" dirty="0"/>
          </a:p>
          <a:p>
            <a:r>
              <a:rPr lang="ru-RU" sz="1400" dirty="0"/>
              <a:t>1. Будьте </a:t>
            </a:r>
            <a:r>
              <a:rPr lang="ru-RU" sz="1400" dirty="0" err="1"/>
              <a:t>терплячі</a:t>
            </a:r>
            <a:r>
              <a:rPr lang="ru-RU" sz="1400" dirty="0"/>
              <a:t>, </a:t>
            </a:r>
            <a:r>
              <a:rPr lang="ru-RU" sz="1400" b="0" dirty="0"/>
              <a:t>не </a:t>
            </a:r>
            <a:r>
              <a:rPr lang="ru-RU" sz="1400" b="0" dirty="0" err="1"/>
              <a:t>чекайте</a:t>
            </a:r>
            <a:r>
              <a:rPr lang="ru-RU" sz="1400" b="0" dirty="0"/>
              <a:t> </a:t>
            </a:r>
            <a:r>
              <a:rPr lang="ru-RU" sz="1400" b="0" dirty="0" err="1"/>
              <a:t>від</a:t>
            </a:r>
            <a:r>
              <a:rPr lang="ru-RU" sz="1400" b="0" dirty="0"/>
              <a:t>  </a:t>
            </a:r>
            <a:r>
              <a:rPr lang="ru-RU" sz="1400" b="0" dirty="0" err="1"/>
              <a:t>дітей</a:t>
            </a:r>
            <a:r>
              <a:rPr lang="ru-RU" sz="1400" b="0" dirty="0"/>
              <a:t> «</a:t>
            </a:r>
            <a:r>
              <a:rPr lang="ru-RU" sz="1400" b="0" dirty="0" err="1"/>
              <a:t>швидких</a:t>
            </a:r>
            <a:r>
              <a:rPr lang="ru-RU" sz="1400" b="0" dirty="0"/>
              <a:t>» </a:t>
            </a:r>
            <a:r>
              <a:rPr lang="ru-RU" sz="1400" b="0" dirty="0" err="1"/>
              <a:t>результатів</a:t>
            </a:r>
            <a:r>
              <a:rPr lang="ru-RU" sz="1400" b="0" dirty="0"/>
              <a:t>. Вони </a:t>
            </a:r>
            <a:r>
              <a:rPr lang="ru-RU" sz="1400" b="0" dirty="0" err="1"/>
              <a:t>обов’язково</a:t>
            </a:r>
            <a:r>
              <a:rPr lang="ru-RU" sz="1400" b="0" dirty="0"/>
              <a:t> </a:t>
            </a:r>
            <a:r>
              <a:rPr lang="ru-RU" sz="1400" b="0" dirty="0" err="1"/>
              <a:t>будуть</a:t>
            </a:r>
            <a:r>
              <a:rPr lang="ru-RU" sz="1400" b="0" dirty="0"/>
              <a:t>, але не </a:t>
            </a:r>
            <a:r>
              <a:rPr lang="ru-RU" sz="1400" b="0" dirty="0" err="1"/>
              <a:t>випереджайте</a:t>
            </a:r>
            <a:r>
              <a:rPr lang="ru-RU" sz="1400" b="0" dirty="0"/>
              <a:t> </a:t>
            </a:r>
            <a:r>
              <a:rPr lang="ru-RU" sz="1400" b="0" dirty="0" err="1"/>
              <a:t>події</a:t>
            </a:r>
            <a:r>
              <a:rPr lang="ru-RU" sz="1400" b="0" dirty="0"/>
              <a:t>.</a:t>
            </a:r>
          </a:p>
          <a:p>
            <a:r>
              <a:rPr lang="ru-RU" sz="1400" dirty="0"/>
              <a:t>2. Не </a:t>
            </a:r>
            <a:r>
              <a:rPr lang="ru-RU" sz="1400" dirty="0" err="1"/>
              <a:t>забувайте</a:t>
            </a:r>
            <a:r>
              <a:rPr lang="ru-RU" sz="1400" dirty="0"/>
              <a:t> про </a:t>
            </a:r>
            <a:r>
              <a:rPr lang="ru-RU" sz="1400" dirty="0" err="1"/>
              <a:t>доброзичливість</a:t>
            </a:r>
            <a:r>
              <a:rPr lang="ru-RU" sz="1400" dirty="0"/>
              <a:t>, </a:t>
            </a:r>
            <a:r>
              <a:rPr lang="ru-RU" sz="1400" b="0" dirty="0"/>
              <a:t>не </a:t>
            </a:r>
            <a:r>
              <a:rPr lang="ru-RU" sz="1400" b="0" dirty="0" err="1"/>
              <a:t>поспішайте</a:t>
            </a:r>
            <a:r>
              <a:rPr lang="ru-RU" sz="1400" b="0" dirty="0"/>
              <a:t> </a:t>
            </a:r>
            <a:r>
              <a:rPr lang="ru-RU" sz="1400" b="0" dirty="0" err="1"/>
              <a:t>давати</a:t>
            </a:r>
            <a:r>
              <a:rPr lang="ru-RU" sz="1400" b="0" dirty="0"/>
              <a:t> </a:t>
            </a:r>
            <a:r>
              <a:rPr lang="ru-RU" sz="1400" b="0" dirty="0" err="1"/>
              <a:t>оцінку</a:t>
            </a:r>
            <a:r>
              <a:rPr lang="ru-RU" sz="1400" b="0" dirty="0"/>
              <a:t> </a:t>
            </a:r>
            <a:r>
              <a:rPr lang="ru-RU" sz="1400" b="0" dirty="0" err="1"/>
              <a:t>дитячим</a:t>
            </a:r>
            <a:r>
              <a:rPr lang="ru-RU" sz="1400" b="0" dirty="0"/>
              <a:t> роботам. </a:t>
            </a:r>
            <a:r>
              <a:rPr lang="ru-RU" sz="1400" b="0" i="1" dirty="0" err="1"/>
              <a:t>Адже</a:t>
            </a:r>
            <a:r>
              <a:rPr lang="ru-RU" sz="1400" b="0" i="1" dirty="0"/>
              <a:t> негативна </a:t>
            </a:r>
            <a:r>
              <a:rPr lang="ru-RU" sz="1400" b="0" i="1" dirty="0" err="1"/>
              <a:t>оцінка</a:t>
            </a:r>
            <a:r>
              <a:rPr lang="ru-RU" sz="1400" b="0" i="1" dirty="0"/>
              <a:t> </a:t>
            </a:r>
            <a:r>
              <a:rPr lang="ru-RU" sz="1400" b="0" i="1" dirty="0" err="1"/>
              <a:t>роботи</a:t>
            </a:r>
            <a:r>
              <a:rPr lang="ru-RU" sz="1400" b="0" i="1" dirty="0"/>
              <a:t> учня </a:t>
            </a:r>
            <a:r>
              <a:rPr lang="ru-RU" sz="1400" b="0" i="1" dirty="0" err="1"/>
              <a:t>стимулює</a:t>
            </a:r>
            <a:r>
              <a:rPr lang="ru-RU" sz="1400" b="0" i="1" dirty="0"/>
              <a:t> у </a:t>
            </a:r>
            <a:r>
              <a:rPr lang="ru-RU" sz="1400" b="0" i="1" dirty="0" err="1"/>
              <a:t>нього</a:t>
            </a:r>
            <a:r>
              <a:rPr lang="ru-RU" sz="1400" b="0" i="1" dirty="0"/>
              <a:t> </a:t>
            </a:r>
            <a:r>
              <a:rPr lang="ru-RU" sz="1400" b="0" i="1" dirty="0" err="1"/>
              <a:t>розвиток</a:t>
            </a:r>
            <a:r>
              <a:rPr lang="ru-RU" sz="1400" b="0" i="1" dirty="0"/>
              <a:t> </a:t>
            </a:r>
            <a:r>
              <a:rPr lang="ru-RU" sz="1400" b="0" i="1" dirty="0" err="1"/>
              <a:t>невпевненості</a:t>
            </a:r>
            <a:r>
              <a:rPr lang="ru-RU" sz="1400" b="0" i="1" dirty="0"/>
              <a:t> в </a:t>
            </a:r>
            <a:r>
              <a:rPr lang="ru-RU" sz="1400" b="0" i="1" dirty="0" err="1"/>
              <a:t>собі</a:t>
            </a:r>
            <a:r>
              <a:rPr lang="ru-RU" sz="1400" b="0" i="1" dirty="0"/>
              <a:t>, у </a:t>
            </a:r>
            <a:r>
              <a:rPr lang="ru-RU" sz="1400" b="0" i="1" dirty="0" err="1"/>
              <a:t>своїх</a:t>
            </a:r>
            <a:r>
              <a:rPr lang="ru-RU" sz="1400" b="0" i="1" dirty="0"/>
              <a:t> </a:t>
            </a:r>
            <a:r>
              <a:rPr lang="ru-RU" sz="1400" b="0" i="1" dirty="0" err="1"/>
              <a:t>можливостях</a:t>
            </a:r>
            <a:r>
              <a:rPr lang="ru-RU" sz="1400" b="0" i="1" dirty="0"/>
              <a:t>.</a:t>
            </a:r>
          </a:p>
          <a:p>
            <a:r>
              <a:rPr lang="ru-RU" sz="1400" dirty="0"/>
              <a:t>3. Не </a:t>
            </a:r>
            <a:r>
              <a:rPr lang="ru-RU" sz="1400" dirty="0" err="1"/>
              <a:t>бійтеся</a:t>
            </a:r>
            <a:r>
              <a:rPr lang="ru-RU" sz="1400" dirty="0"/>
              <a:t> шуму на </a:t>
            </a:r>
            <a:r>
              <a:rPr lang="ru-RU" sz="1400" dirty="0" err="1"/>
              <a:t>заняттях</a:t>
            </a:r>
            <a:r>
              <a:rPr lang="ru-RU" sz="1400" dirty="0"/>
              <a:t>: </a:t>
            </a:r>
            <a:r>
              <a:rPr lang="ru-RU" sz="1400" b="0" dirty="0" err="1"/>
              <a:t>творчий</a:t>
            </a:r>
            <a:r>
              <a:rPr lang="ru-RU" sz="1400" b="0" dirty="0"/>
              <a:t>, </a:t>
            </a:r>
            <a:r>
              <a:rPr lang="ru-RU" sz="1400" b="0" dirty="0" err="1"/>
              <a:t>емоційний</a:t>
            </a:r>
            <a:r>
              <a:rPr lang="ru-RU" sz="1400" b="0" dirty="0"/>
              <a:t> запал </a:t>
            </a:r>
            <a:r>
              <a:rPr lang="ru-RU" sz="1400" b="0" dirty="0" err="1"/>
              <a:t>дітей</a:t>
            </a:r>
            <a:r>
              <a:rPr lang="ru-RU" sz="1400" b="0" dirty="0"/>
              <a:t> «</a:t>
            </a:r>
            <a:r>
              <a:rPr lang="ru-RU" sz="1400" b="0" dirty="0" err="1"/>
              <a:t>шукає</a:t>
            </a:r>
            <a:r>
              <a:rPr lang="ru-RU" sz="1400" b="0" dirty="0"/>
              <a:t> </a:t>
            </a:r>
            <a:r>
              <a:rPr lang="ru-RU" sz="1400" b="0" dirty="0" err="1"/>
              <a:t>виходу</a:t>
            </a:r>
            <a:r>
              <a:rPr lang="ru-RU" sz="1400" b="0" dirty="0"/>
              <a:t>». </a:t>
            </a:r>
            <a:r>
              <a:rPr lang="ru-RU" sz="1400" b="0" dirty="0" smtClean="0"/>
              <a:t>    </a:t>
            </a:r>
            <a:r>
              <a:rPr lang="ru-RU" sz="1400" b="0" i="1" dirty="0" smtClean="0"/>
              <a:t>Ви </a:t>
            </a:r>
            <a:r>
              <a:rPr lang="ru-RU" sz="1400" b="0" i="1" dirty="0" err="1"/>
              <a:t>змогли</a:t>
            </a:r>
            <a:r>
              <a:rPr lang="ru-RU" sz="1400" b="0" i="1" dirty="0"/>
              <a:t> </a:t>
            </a:r>
            <a:r>
              <a:rPr lang="ru-RU" sz="1400" b="0" i="1" dirty="0" err="1"/>
              <a:t>спровокувати</a:t>
            </a:r>
            <a:r>
              <a:rPr lang="ru-RU" sz="1400" b="0" i="1" dirty="0"/>
              <a:t> </a:t>
            </a:r>
            <a:r>
              <a:rPr lang="ru-RU" sz="1400" b="0" i="1" dirty="0" err="1"/>
              <a:t>цю</a:t>
            </a:r>
            <a:r>
              <a:rPr lang="ru-RU" sz="1400" b="0" i="1" dirty="0"/>
              <a:t> </a:t>
            </a:r>
            <a:r>
              <a:rPr lang="ru-RU" sz="1400" b="0" i="1" dirty="0" err="1"/>
              <a:t>енергію</a:t>
            </a:r>
            <a:r>
              <a:rPr lang="ru-RU" sz="1400" b="0" i="1" dirty="0"/>
              <a:t>, так </a:t>
            </a:r>
            <a:r>
              <a:rPr lang="ru-RU" sz="1400" b="0" i="1" dirty="0" err="1"/>
              <a:t>краще</a:t>
            </a:r>
            <a:r>
              <a:rPr lang="ru-RU" sz="1400" b="0" i="1" dirty="0"/>
              <a:t> </a:t>
            </a:r>
            <a:r>
              <a:rPr lang="ru-RU" sz="1400" b="0" i="1" dirty="0" err="1"/>
              <a:t>підтримати</a:t>
            </a:r>
            <a:r>
              <a:rPr lang="ru-RU" sz="1400" b="0" i="1" dirty="0"/>
              <a:t> </a:t>
            </a:r>
            <a:r>
              <a:rPr lang="ru-RU" sz="1400" b="0" i="1" dirty="0" err="1"/>
              <a:t>її</a:t>
            </a:r>
            <a:r>
              <a:rPr lang="ru-RU" sz="1400" b="0" i="1" dirty="0"/>
              <a:t> </a:t>
            </a:r>
            <a:r>
              <a:rPr lang="ru-RU" sz="1400" b="0" i="1" dirty="0" err="1"/>
              <a:t>прояв</a:t>
            </a:r>
            <a:r>
              <a:rPr lang="ru-RU" sz="1400" b="0" i="1" dirty="0"/>
              <a:t>, </a:t>
            </a:r>
            <a:r>
              <a:rPr lang="ru-RU" sz="1400" b="0" i="1" dirty="0" err="1"/>
              <a:t>ніж</a:t>
            </a:r>
            <a:r>
              <a:rPr lang="ru-RU" sz="1400" b="0" i="1" dirty="0"/>
              <a:t> </a:t>
            </a:r>
            <a:r>
              <a:rPr lang="ru-RU" sz="1400" b="0" i="1" dirty="0" err="1"/>
              <a:t>суворим</a:t>
            </a:r>
            <a:r>
              <a:rPr lang="ru-RU" sz="1400" b="0" i="1" dirty="0"/>
              <a:t> голосом </a:t>
            </a:r>
            <a:r>
              <a:rPr lang="ru-RU" sz="1400" b="0" i="1" dirty="0" err="1"/>
              <a:t>закликати</a:t>
            </a:r>
            <a:r>
              <a:rPr lang="ru-RU" sz="1400" b="0" i="1" dirty="0"/>
              <a:t> </a:t>
            </a:r>
            <a:r>
              <a:rPr lang="ru-RU" sz="1400" b="0" i="1" dirty="0" err="1"/>
              <a:t>заспокоїтися</a:t>
            </a:r>
            <a:r>
              <a:rPr lang="ru-RU" sz="1400" b="0" i="1" dirty="0"/>
              <a:t>.</a:t>
            </a:r>
          </a:p>
          <a:p>
            <a:r>
              <a:rPr lang="ru-RU" sz="1400" dirty="0"/>
              <a:t>4. </a:t>
            </a:r>
            <a:r>
              <a:rPr lang="ru-RU" sz="1400" dirty="0" err="1"/>
              <a:t>Спробуйте</a:t>
            </a:r>
            <a:r>
              <a:rPr lang="ru-RU" sz="1400" dirty="0"/>
              <a:t> </a:t>
            </a:r>
            <a:r>
              <a:rPr lang="ru-RU" sz="1400" dirty="0" err="1"/>
              <a:t>самі</a:t>
            </a:r>
            <a:r>
              <a:rPr lang="ru-RU" sz="1400" dirty="0"/>
              <a:t> </a:t>
            </a:r>
            <a:r>
              <a:rPr lang="ru-RU" sz="1400" dirty="0" err="1"/>
              <a:t>пограти</a:t>
            </a:r>
            <a:r>
              <a:rPr lang="ru-RU" sz="1400" dirty="0"/>
              <a:t> в «</a:t>
            </a:r>
            <a:r>
              <a:rPr lang="ru-RU" sz="1400" dirty="0" err="1"/>
              <a:t>креативну</a:t>
            </a:r>
            <a:r>
              <a:rPr lang="ru-RU" sz="1400" dirty="0"/>
              <a:t> </a:t>
            </a:r>
            <a:r>
              <a:rPr lang="ru-RU" sz="1400" dirty="0" err="1"/>
              <a:t>педагогіку</a:t>
            </a:r>
            <a:r>
              <a:rPr lang="ru-RU" sz="1400" dirty="0"/>
              <a:t>», </a:t>
            </a:r>
            <a:r>
              <a:rPr lang="ru-RU" sz="1400" b="0" dirty="0" err="1"/>
              <a:t>переконайтеся</a:t>
            </a:r>
            <a:r>
              <a:rPr lang="ru-RU" sz="1400" b="0" dirty="0"/>
              <a:t> що </a:t>
            </a:r>
            <a:r>
              <a:rPr lang="ru-RU" sz="1400" b="0" dirty="0" err="1"/>
              <a:t>ці</a:t>
            </a:r>
            <a:r>
              <a:rPr lang="ru-RU" sz="1400" b="0" dirty="0"/>
              <a:t> </a:t>
            </a:r>
            <a:r>
              <a:rPr lang="ru-RU" sz="1400" b="0" dirty="0" err="1"/>
              <a:t>двері</a:t>
            </a:r>
            <a:r>
              <a:rPr lang="ru-RU" sz="1400" b="0" dirty="0"/>
              <a:t> </a:t>
            </a:r>
            <a:r>
              <a:rPr lang="ru-RU" sz="1400" b="0" dirty="0" err="1"/>
              <a:t>відкриті</a:t>
            </a:r>
            <a:r>
              <a:rPr lang="ru-RU" sz="1400" b="0" dirty="0"/>
              <a:t> для кожного</a:t>
            </a:r>
            <a:r>
              <a:rPr lang="ru-RU" sz="1400" dirty="0"/>
              <a:t>: </a:t>
            </a:r>
            <a:r>
              <a:rPr lang="ru-RU" sz="2000" dirty="0"/>
              <a:t>як </a:t>
            </a:r>
            <a:r>
              <a:rPr lang="ru-RU" sz="2000" dirty="0" err="1"/>
              <a:t>немає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без </a:t>
            </a:r>
            <a:r>
              <a:rPr lang="ru-RU" sz="2000" dirty="0" err="1"/>
              <a:t>уяви</a:t>
            </a:r>
            <a:r>
              <a:rPr lang="ru-RU" sz="2000" dirty="0"/>
              <a:t>, так </a:t>
            </a:r>
            <a:r>
              <a:rPr lang="ru-RU" sz="2000" dirty="0" err="1"/>
              <a:t>немає</a:t>
            </a:r>
            <a:r>
              <a:rPr lang="ru-RU" sz="2000" dirty="0"/>
              <a:t> і педагога без </a:t>
            </a:r>
            <a:r>
              <a:rPr lang="ru-RU" sz="2000" dirty="0" err="1"/>
              <a:t>творчих</a:t>
            </a:r>
            <a:r>
              <a:rPr lang="ru-RU" sz="2000" dirty="0"/>
              <a:t> </a:t>
            </a:r>
            <a:r>
              <a:rPr lang="ru-RU" sz="2000" dirty="0" err="1"/>
              <a:t>поривів</a:t>
            </a:r>
            <a:r>
              <a:rPr lang="ru-RU" sz="2000" dirty="0"/>
              <a:t>.</a:t>
            </a:r>
          </a:p>
          <a:p>
            <a:endParaRPr lang="uk-UA" sz="1400" dirty="0" smtClean="0"/>
          </a:p>
        </p:txBody>
      </p:sp>
      <p:pic>
        <p:nvPicPr>
          <p:cNvPr id="1026" name="Picture 2" descr="C:\Users\Даша\Desktop\Картинки\images (4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1826518" cy="18676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0723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11560" y="2564904"/>
            <a:ext cx="3456384" cy="2448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b="1" dirty="0" smtClean="0"/>
          </a:p>
          <a:p>
            <a:pPr algn="ctr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впровадження відкритих методів </a:t>
            </a:r>
            <a:r>
              <a:rPr lang="uk-UA" sz="2000" b="1" dirty="0">
                <a:solidFill>
                  <a:schemeClr val="accent4">
                    <a:lumMod val="50000"/>
                  </a:schemeClr>
                </a:solidFill>
              </a:rPr>
              <a:t>навчання, що передбачають дискусії, оригінальні експерименти, учнівські проекти, тощо; </a:t>
            </a:r>
          </a:p>
          <a:p>
            <a:pPr algn="ctr"/>
            <a:endParaRPr lang="uk-UA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04048" y="332656"/>
            <a:ext cx="3431677" cy="24242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організація процесу </a:t>
            </a:r>
            <a:r>
              <a:rPr lang="uk-UA" sz="2000" b="1" dirty="0">
                <a:solidFill>
                  <a:schemeClr val="accent4">
                    <a:lumMod val="50000"/>
                  </a:schemeClr>
                </a:solidFill>
              </a:rPr>
              <a:t>навчання із залученням учнів до наукового пошуку і використання отриманих знань на практиці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3717032"/>
            <a:ext cx="3456384" cy="28127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створення творчої атмосфери </a:t>
            </a:r>
            <a:r>
              <a:rPr lang="uk-UA" sz="2000" b="1" dirty="0">
                <a:solidFill>
                  <a:schemeClr val="accent4">
                    <a:lumMod val="50000"/>
                  </a:schemeClr>
                </a:solidFill>
              </a:rPr>
              <a:t>в процесі навчання, яка благотворно впливає на появу нових, оригінальних ідей, що є однією з головних умов розвитку креативності учнів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71500" y="490524"/>
            <a:ext cx="5112568" cy="1054250"/>
          </a:xfrm>
        </p:spPr>
        <p:txBody>
          <a:bodyPr/>
          <a:lstStyle/>
          <a:p>
            <a:r>
              <a:rPr lang="uk-UA" sz="4000" dirty="0" smtClean="0"/>
              <a:t>Розвиток</a:t>
            </a:r>
            <a:br>
              <a:rPr lang="uk-UA" sz="4000" dirty="0" smtClean="0"/>
            </a:br>
            <a:r>
              <a:rPr lang="uk-UA" sz="4000" dirty="0" smtClean="0"/>
              <a:t> креативності</a:t>
            </a:r>
            <a:endParaRPr lang="uk-UA" sz="4000" dirty="0"/>
          </a:p>
        </p:txBody>
      </p:sp>
    </p:spTree>
    <p:extLst>
      <p:ext uri="{BB962C8B-B14F-4D97-AF65-F5344CB8AC3E}">
        <p14:creationId xmlns="" xmlns:p14="http://schemas.microsoft.com/office/powerpoint/2010/main" val="52377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745505" cy="523435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1. Доповідь «Психолого-педагогічний </a:t>
            </a:r>
            <a:r>
              <a:rPr lang="uk-UA" smtClean="0"/>
              <a:t>супровід розвитку  </a:t>
            </a:r>
            <a:r>
              <a:rPr lang="uk-UA" dirty="0" smtClean="0"/>
              <a:t>креативності учнів»</a:t>
            </a:r>
          </a:p>
          <a:p>
            <a:pPr algn="r"/>
            <a:r>
              <a:rPr lang="uk-UA" dirty="0"/>
              <a:t> </a:t>
            </a:r>
            <a:r>
              <a:rPr lang="uk-UA" dirty="0" smtClean="0"/>
              <a:t>                                                          </a:t>
            </a:r>
            <a:r>
              <a:rPr lang="uk-UA" dirty="0" err="1" smtClean="0"/>
              <a:t>Галіцька</a:t>
            </a:r>
            <a:r>
              <a:rPr lang="uk-UA" dirty="0" smtClean="0"/>
              <a:t> С.П.</a:t>
            </a:r>
          </a:p>
          <a:p>
            <a:r>
              <a:rPr lang="uk-UA" dirty="0" smtClean="0"/>
              <a:t>2. </a:t>
            </a:r>
            <a:r>
              <a:rPr lang="uk-UA" dirty="0" smtClean="0"/>
              <a:t>Діагностика вивчення креативного мислення учнів 8-В, 8-А, 5-В класів</a:t>
            </a:r>
          </a:p>
          <a:p>
            <a:pPr algn="r"/>
            <a:r>
              <a:rPr lang="uk-UA" dirty="0" smtClean="0"/>
              <a:t>Івасенко Т.О.</a:t>
            </a:r>
            <a:endParaRPr lang="uk-UA" dirty="0" smtClean="0"/>
          </a:p>
          <a:p>
            <a:r>
              <a:rPr lang="uk-UA" dirty="0" smtClean="0"/>
              <a:t>3. Шляхи розвитку креативності учнів в початковій школі</a:t>
            </a:r>
          </a:p>
          <a:p>
            <a:pPr algn="r"/>
            <a:r>
              <a:rPr lang="uk-UA" dirty="0" smtClean="0"/>
              <a:t>Власова Т.Ю.</a:t>
            </a:r>
          </a:p>
          <a:p>
            <a:r>
              <a:rPr lang="uk-UA" dirty="0" smtClean="0"/>
              <a:t>4. Розвиток креативного мислення на уроках математики в початковій школі</a:t>
            </a:r>
          </a:p>
          <a:p>
            <a:pPr algn="r"/>
            <a:r>
              <a:rPr lang="uk-UA" dirty="0" smtClean="0"/>
              <a:t>С.М. </a:t>
            </a:r>
            <a:r>
              <a:rPr lang="uk-UA" dirty="0" err="1" smtClean="0"/>
              <a:t>Алєксєєва</a:t>
            </a:r>
            <a:endParaRPr lang="uk-UA" dirty="0" smtClean="0"/>
          </a:p>
          <a:p>
            <a:r>
              <a:rPr lang="uk-UA" dirty="0" smtClean="0"/>
              <a:t>5. Психолого-педагогічний супровід розвитку креативного мислення під час пізнавальної діяльності на уроках фізики</a:t>
            </a:r>
          </a:p>
          <a:p>
            <a:pPr algn="r"/>
            <a:r>
              <a:rPr lang="uk-UA" dirty="0" err="1" smtClean="0"/>
              <a:t>Тереб</a:t>
            </a:r>
            <a:r>
              <a:rPr lang="uk-UA" dirty="0" smtClean="0"/>
              <a:t> Л.В.</a:t>
            </a:r>
          </a:p>
          <a:p>
            <a:pPr algn="r"/>
            <a:endParaRPr lang="uk-UA" dirty="0" smtClean="0"/>
          </a:p>
          <a:p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756263" cy="1054250"/>
          </a:xfrm>
        </p:spPr>
        <p:txBody>
          <a:bodyPr/>
          <a:lstStyle/>
          <a:p>
            <a:r>
              <a:rPr lang="uk-UA" sz="4000" b="1" dirty="0" smtClean="0"/>
              <a:t>Черга денна</a:t>
            </a:r>
            <a:r>
              <a:rPr lang="uk-UA" sz="4000" dirty="0" smtClean="0"/>
              <a:t>:</a:t>
            </a:r>
            <a:endParaRPr lang="uk-UA" sz="4000" dirty="0"/>
          </a:p>
        </p:txBody>
      </p:sp>
    </p:spTree>
    <p:extLst>
      <p:ext uri="{BB962C8B-B14F-4D97-AF65-F5344CB8AC3E}">
        <p14:creationId xmlns="" xmlns:p14="http://schemas.microsoft.com/office/powerpoint/2010/main" val="108051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81773" y="173005"/>
            <a:ext cx="4851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креативність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204214"/>
            <a:ext cx="28083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творчість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78798" y="3195872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створення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13678" y="4293096"/>
            <a:ext cx="4084773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 </a:t>
            </a:r>
            <a:r>
              <a:rPr lang="ru-RU" sz="32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завжди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дає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32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творчий</a:t>
            </a:r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результат</a:t>
            </a:r>
            <a:endParaRPr lang="uk-UA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6064" y="1772816"/>
            <a:ext cx="58528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веде</a:t>
            </a: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до </a:t>
            </a:r>
            <a:r>
              <a:rPr lang="ru-RU" sz="3600" b="1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створення</a:t>
            </a: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</a:t>
            </a:r>
            <a:endParaRPr lang="ru-RU" sz="36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ru-RU" sz="36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творчого</a:t>
            </a: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</a:rPr>
              <a:t> продукту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itchFamily="34" charset="0"/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4056064" y="1096335"/>
            <a:ext cx="351213" cy="748489"/>
          </a:xfrm>
          <a:prstGeom prst="downArrowCallou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7" name="Стрелка вниз 16"/>
          <p:cNvSpPr/>
          <p:nvPr/>
        </p:nvSpPr>
        <p:spPr>
          <a:xfrm rot="18568821">
            <a:off x="2375756" y="3912100"/>
            <a:ext cx="468052" cy="453004"/>
          </a:xfrm>
          <a:prstGeom prst="downArrow">
            <a:avLst>
              <a:gd name="adj1" fmla="val 50000"/>
              <a:gd name="adj2" fmla="val 30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6097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63688" y="188442"/>
            <a:ext cx="708559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«креативність – це процес </a:t>
            </a:r>
          </a:p>
          <a:p>
            <a:pPr algn="ctr"/>
            <a:r>
              <a:rPr lang="uk-UA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дивергентного мислення»</a:t>
            </a:r>
            <a:endParaRPr lang="uk-UA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1412776"/>
            <a:ext cx="47323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Дж. Гілфорд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4878" y="2366630"/>
            <a:ext cx="698477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5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Параметри креативності</a:t>
            </a:r>
            <a:endParaRPr lang="uk-UA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5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46239" y="3140968"/>
            <a:ext cx="8597761" cy="3312368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здатність до знаходження і постановки проблеми; </a:t>
            </a:r>
          </a:p>
          <a:p>
            <a:r>
              <a:rPr lang="uk-UA" b="1" dirty="0"/>
              <a:t>здатність до генерування великої кількості ідей;</a:t>
            </a:r>
          </a:p>
          <a:p>
            <a:r>
              <a:rPr lang="uk-UA" b="1" dirty="0" smtClean="0"/>
              <a:t>гнучкість </a:t>
            </a:r>
            <a:r>
              <a:rPr lang="uk-UA" b="1" dirty="0"/>
              <a:t>– здатність до продукування різноманітних ідей; </a:t>
            </a:r>
            <a:endParaRPr lang="uk-UA" b="1" dirty="0" smtClean="0"/>
          </a:p>
          <a:p>
            <a:r>
              <a:rPr lang="uk-UA" b="1" dirty="0" smtClean="0"/>
              <a:t>оригінальність </a:t>
            </a:r>
            <a:r>
              <a:rPr lang="uk-UA" b="1" dirty="0"/>
              <a:t>– здатність відповідати на стимули нестандартно</a:t>
            </a:r>
            <a:r>
              <a:rPr lang="uk-UA" b="1" dirty="0" smtClean="0"/>
              <a:t>;</a:t>
            </a:r>
          </a:p>
          <a:p>
            <a:r>
              <a:rPr lang="uk-UA" b="1" dirty="0" smtClean="0"/>
              <a:t>здатність </a:t>
            </a:r>
            <a:r>
              <a:rPr lang="uk-UA" b="1" dirty="0"/>
              <a:t>удосконалювати об’єкт, додаючи деталі; здатність розв’язувати проблеми, тобто здатність до аналізу та синтезу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40220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0397" y="2155706"/>
            <a:ext cx="338906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задатки</a:t>
            </a:r>
          </a:p>
          <a:p>
            <a:pPr algn="ctr"/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креативності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5619229"/>
            <a:ext cx="169148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 </a:t>
            </a:r>
            <a:r>
              <a:rPr lang="uk-UA" sz="2800" b="1" dirty="0" smtClean="0"/>
              <a:t>чудова</a:t>
            </a:r>
          </a:p>
          <a:p>
            <a:pPr algn="ctr"/>
            <a:r>
              <a:rPr lang="uk-UA" sz="2800" b="1" dirty="0" smtClean="0"/>
              <a:t> </a:t>
            </a:r>
            <a:r>
              <a:rPr lang="uk-UA" sz="2800" b="1" dirty="0"/>
              <a:t>пам’ять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08520" y="1756553"/>
            <a:ext cx="3600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рання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класифікація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/>
              <a:t>й </a:t>
            </a:r>
            <a:r>
              <a:rPr lang="ru-RU" sz="2800" b="1" dirty="0" err="1" smtClean="0"/>
              <a:t>категоризація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інформації</a:t>
            </a:r>
            <a:endParaRPr lang="uk-UA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79470" y="5403784"/>
            <a:ext cx="34563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великий </a:t>
            </a:r>
            <a:r>
              <a:rPr lang="ru-RU" sz="2800" b="1" dirty="0" err="1"/>
              <a:t>словниковий</a:t>
            </a:r>
            <a:r>
              <a:rPr lang="ru-RU" sz="2800" b="1" dirty="0"/>
              <a:t> запас</a:t>
            </a:r>
            <a:endParaRPr lang="uk-UA" sz="28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86268" y="18864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err="1" smtClean="0"/>
              <a:t>вміння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займатися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err="1"/>
              <a:t>кількома</a:t>
            </a:r>
            <a:r>
              <a:rPr lang="ru-RU" sz="2800" b="1" dirty="0"/>
              <a:t> справами </a:t>
            </a:r>
            <a:r>
              <a:rPr lang="ru-RU" sz="2800" b="1" dirty="0" err="1"/>
              <a:t>відразу</a:t>
            </a:r>
            <a:endParaRPr lang="uk-UA" sz="2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35460" y="3757179"/>
            <a:ext cx="26164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/>
              <a:t>допитливість</a:t>
            </a:r>
            <a:endParaRPr lang="uk-UA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1847930"/>
            <a:ext cx="2132315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 smtClean="0"/>
              <a:t>здатність</a:t>
            </a:r>
          </a:p>
          <a:p>
            <a:pPr algn="ctr"/>
            <a:r>
              <a:rPr lang="uk-UA" sz="2800" b="1" dirty="0" smtClean="0"/>
              <a:t> робити</a:t>
            </a:r>
          </a:p>
          <a:p>
            <a:pPr algn="ctr"/>
            <a:r>
              <a:rPr lang="uk-UA" sz="2800" b="1" dirty="0" smtClean="0"/>
              <a:t> правильні</a:t>
            </a:r>
          </a:p>
          <a:p>
            <a:pPr algn="ctr"/>
            <a:r>
              <a:rPr lang="uk-UA" sz="2800" b="1" dirty="0" smtClean="0"/>
              <a:t> </a:t>
            </a:r>
            <a:r>
              <a:rPr lang="uk-UA" sz="2800" b="1" dirty="0"/>
              <a:t>висновки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2592" y="226960"/>
            <a:ext cx="38874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легко </a:t>
            </a:r>
            <a:r>
              <a:rPr lang="ru-RU" sz="2800" b="1" dirty="0" err="1"/>
              <a:t>справляються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з </a:t>
            </a:r>
            <a:r>
              <a:rPr lang="ru-RU" sz="2800" b="1" dirty="0" err="1"/>
              <a:t>пізнавальною</a:t>
            </a:r>
            <a:r>
              <a:rPr lang="ru-RU" sz="2800" b="1" dirty="0"/>
              <a:t> </a:t>
            </a:r>
            <a:r>
              <a:rPr lang="ru-RU" sz="2800" b="1" dirty="0" err="1"/>
              <a:t>невизначеністю</a:t>
            </a:r>
            <a:endParaRPr lang="uk-UA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51882" y="4005064"/>
            <a:ext cx="304121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b="1" dirty="0"/>
              <a:t>розвинуте </a:t>
            </a:r>
            <a:endParaRPr lang="uk-UA" sz="2800" b="1" dirty="0" smtClean="0"/>
          </a:p>
          <a:p>
            <a:pPr algn="ctr"/>
            <a:r>
              <a:rPr lang="uk-UA" sz="2800" b="1" dirty="0" smtClean="0"/>
              <a:t>почуття</a:t>
            </a:r>
          </a:p>
          <a:p>
            <a:pPr algn="ctr"/>
            <a:r>
              <a:rPr lang="uk-UA" sz="2800" b="1" dirty="0" smtClean="0"/>
              <a:t> </a:t>
            </a:r>
            <a:r>
              <a:rPr lang="uk-UA" sz="2800" b="1" dirty="0"/>
              <a:t>справедливості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4005064"/>
            <a:ext cx="35000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/>
              <a:t>працюють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над </a:t>
            </a:r>
            <a:r>
              <a:rPr lang="ru-RU" sz="2800" b="1" dirty="0" err="1" smtClean="0"/>
              <a:t>вирішенням</a:t>
            </a:r>
            <a:endParaRPr lang="ru-RU" sz="2800" b="1" dirty="0" smtClean="0"/>
          </a:p>
          <a:p>
            <a:pPr algn="ctr"/>
            <a:r>
              <a:rPr lang="ru-RU" sz="2800" b="1" dirty="0" smtClean="0"/>
              <a:t> </a:t>
            </a:r>
            <a:r>
              <a:rPr lang="ru-RU" sz="2800" b="1" dirty="0" err="1"/>
              <a:t>поставлених</a:t>
            </a:r>
            <a:r>
              <a:rPr lang="ru-RU" sz="2800" b="1" dirty="0"/>
              <a:t> </a:t>
            </a:r>
            <a:r>
              <a:rPr lang="ru-RU" sz="2800" b="1" dirty="0" err="1"/>
              <a:t>завдань</a:t>
            </a:r>
            <a:endParaRPr lang="uk-UA" sz="2800" b="1" dirty="0"/>
          </a:p>
        </p:txBody>
      </p:sp>
    </p:spTree>
    <p:extLst>
      <p:ext uri="{BB962C8B-B14F-4D97-AF65-F5344CB8AC3E}">
        <p14:creationId xmlns="" xmlns:p14="http://schemas.microsoft.com/office/powerpoint/2010/main" val="207966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800" b="1" dirty="0" err="1" smtClean="0"/>
              <a:t>Загальнодидактичні</a:t>
            </a:r>
            <a:r>
              <a:rPr lang="uk-UA" sz="4800" b="1" dirty="0" smtClean="0"/>
              <a:t> принципи</a:t>
            </a:r>
            <a:endParaRPr lang="uk-UA" sz="4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31640" y="2276872"/>
            <a:ext cx="6912768" cy="3384376"/>
          </a:xfrm>
        </p:spPr>
        <p:txBody>
          <a:bodyPr>
            <a:normAutofit fontScale="25000" lnSpcReduction="20000"/>
          </a:bodyPr>
          <a:lstStyle/>
          <a:p>
            <a:pPr marL="1143000" indent="-1143000" algn="l">
              <a:buFont typeface="Arial" pitchFamily="34" charset="0"/>
              <a:buChar char="•"/>
            </a:pPr>
            <a:endParaRPr lang="uk-UA" sz="14400" dirty="0" smtClean="0"/>
          </a:p>
          <a:p>
            <a:pPr marL="1143000" indent="-1143000" algn="l">
              <a:buFont typeface="Arial" pitchFamily="34" charset="0"/>
              <a:buChar char="•"/>
            </a:pPr>
            <a:r>
              <a:rPr lang="uk-UA" sz="14400" b="1" dirty="0" smtClean="0"/>
              <a:t>врахування вікових та індивідуальних особливостей учнів</a:t>
            </a:r>
          </a:p>
          <a:p>
            <a:pPr marL="1143000" indent="-1143000" algn="l">
              <a:buFont typeface="Arial" pitchFamily="34" charset="0"/>
              <a:buChar char="•"/>
            </a:pPr>
            <a:r>
              <a:rPr lang="uk-UA" sz="14400" b="1" dirty="0" smtClean="0"/>
              <a:t>самодіяльності</a:t>
            </a:r>
          </a:p>
          <a:p>
            <a:pPr marL="1143000" indent="-1143000" algn="l">
              <a:buFont typeface="Arial" pitchFamily="34" charset="0"/>
              <a:buChar char="•"/>
            </a:pPr>
            <a:r>
              <a:rPr lang="uk-UA" sz="14400" b="1" dirty="0" smtClean="0"/>
              <a:t>самоорганізації</a:t>
            </a:r>
            <a:endParaRPr lang="uk-UA" sz="14400" b="1" dirty="0"/>
          </a:p>
          <a:p>
            <a:endParaRPr lang="uk-UA" sz="14400" dirty="0"/>
          </a:p>
        </p:txBody>
      </p:sp>
    </p:spTree>
    <p:extLst>
      <p:ext uri="{BB962C8B-B14F-4D97-AF65-F5344CB8AC3E}">
        <p14:creationId xmlns="" xmlns:p14="http://schemas.microsoft.com/office/powerpoint/2010/main" val="39168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112568"/>
          </a:xfrm>
        </p:spPr>
        <p:txBody>
          <a:bodyPr>
            <a:noAutofit/>
          </a:bodyPr>
          <a:lstStyle/>
          <a:p>
            <a:r>
              <a:rPr lang="uk-UA" sz="2000" b="1" dirty="0"/>
              <a:t>	наявність у творчій діяльності ціннісних життєвих орієнтирів, соціальної спрямованості особистості на засвоєння знань, умінь, навичок; </a:t>
            </a:r>
          </a:p>
          <a:p>
            <a:r>
              <a:rPr lang="uk-UA" sz="2000" b="1" dirty="0"/>
              <a:t>	потреба в знаннях; </a:t>
            </a:r>
          </a:p>
          <a:p>
            <a:r>
              <a:rPr lang="uk-UA" sz="2000" b="1" dirty="0"/>
              <a:t>	інтерес до самого процесу освіти, самостійність, </a:t>
            </a:r>
            <a:r>
              <a:rPr lang="uk-UA" sz="2000" b="1" dirty="0" err="1" smtClean="0"/>
              <a:t>відпові-дальність</a:t>
            </a:r>
            <a:r>
              <a:rPr lang="uk-UA" sz="2000" b="1" dirty="0"/>
              <a:t>, творчий підхід до розв’язання завдань, володіння засобами творчої діяльності, уміння самостійно мислити, виділяти головне, аналізувати, повідомляти, складати план; </a:t>
            </a:r>
          </a:p>
          <a:p>
            <a:r>
              <a:rPr lang="uk-UA" sz="2000" b="1" dirty="0"/>
              <a:t>	прагнення знайти "свій" підхід до нового завдання, проявляти ініціативу в процесі навчання; </a:t>
            </a:r>
          </a:p>
          <a:p>
            <a:r>
              <a:rPr lang="uk-UA" sz="2000" b="1" dirty="0"/>
              <a:t>	прагнення до поглиблення і розширення знань і способів їх засвоєння, використання додаткових джерел інформації, самоосвіта; </a:t>
            </a:r>
          </a:p>
          <a:p>
            <a:r>
              <a:rPr lang="uk-UA" sz="2000" b="1" dirty="0"/>
              <a:t>	уміння застосовувати на практиці засвоєні знання для рішення поставленого завдання й одержання нових знань; бажання ділитися своїми знаннями і досвідом з іншими учнями, допомагати їм в організації власної творчої діяльності; активна участь у позаурочній творчій діяльності.</a:t>
            </a:r>
          </a:p>
          <a:p>
            <a:endParaRPr lang="uk-UA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56263" cy="766218"/>
          </a:xfrm>
        </p:spPr>
        <p:txBody>
          <a:bodyPr/>
          <a:lstStyle/>
          <a:p>
            <a:r>
              <a:rPr lang="uk-UA" sz="3600" b="1" dirty="0" smtClean="0"/>
              <a:t>Показники творчої активності</a:t>
            </a:r>
            <a:endParaRPr lang="uk-UA" sz="3600" b="1" dirty="0"/>
          </a:p>
        </p:txBody>
      </p:sp>
    </p:spTree>
    <p:extLst>
      <p:ext uri="{BB962C8B-B14F-4D97-AF65-F5344CB8AC3E}">
        <p14:creationId xmlns="" xmlns:p14="http://schemas.microsoft.com/office/powerpoint/2010/main" val="30374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56263" cy="792088"/>
          </a:xfrm>
        </p:spPr>
        <p:txBody>
          <a:bodyPr/>
          <a:lstStyle/>
          <a:p>
            <a:r>
              <a:rPr lang="uk-UA" sz="4000" b="1" dirty="0" smtClean="0"/>
              <a:t>Рівні креативності учнів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745505" cy="3877815"/>
          </a:xfrm>
        </p:spPr>
        <p:txBody>
          <a:bodyPr>
            <a:normAutofit/>
          </a:bodyPr>
          <a:lstStyle/>
          <a:p>
            <a:r>
              <a:rPr lang="uk-UA" i="1" dirty="0"/>
              <a:t> </a:t>
            </a:r>
            <a:r>
              <a:rPr lang="uk-UA" sz="4000" b="1" dirty="0" smtClean="0"/>
              <a:t>відтворююча активність</a:t>
            </a:r>
            <a:endParaRPr lang="uk-UA" sz="4000" b="1" dirty="0"/>
          </a:p>
          <a:p>
            <a:r>
              <a:rPr lang="uk-UA" sz="4000" b="1" dirty="0" smtClean="0"/>
              <a:t>раціоналізаторська                                               активність </a:t>
            </a:r>
            <a:endParaRPr lang="uk-UA" sz="4000" b="1" dirty="0"/>
          </a:p>
          <a:p>
            <a:r>
              <a:rPr lang="uk-UA" sz="4000" b="1" dirty="0" smtClean="0"/>
              <a:t>конструктивна активність</a:t>
            </a:r>
          </a:p>
          <a:p>
            <a:r>
              <a:rPr lang="uk-UA" sz="4000" b="1" dirty="0" smtClean="0"/>
              <a:t>новаторська активність</a:t>
            </a:r>
            <a:endParaRPr lang="uk-UA" sz="4000" b="1" dirty="0"/>
          </a:p>
        </p:txBody>
      </p:sp>
    </p:spTree>
    <p:extLst>
      <p:ext uri="{BB962C8B-B14F-4D97-AF65-F5344CB8AC3E}">
        <p14:creationId xmlns="" xmlns:p14="http://schemas.microsoft.com/office/powerpoint/2010/main" val="28057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000" b="1" dirty="0" smtClean="0"/>
              <a:t>Складові креативності учнів</a:t>
            </a:r>
            <a:endParaRPr lang="uk-UA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484784"/>
            <a:ext cx="8193233" cy="4968551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2F2B20">
                    <a:lumMod val="85000"/>
                    <a:lumOff val="15000"/>
                  </a:srgbClr>
                </a:solidFill>
              </a:rPr>
              <a:t> </a:t>
            </a:r>
            <a:r>
              <a:rPr lang="uk-UA" dirty="0"/>
              <a:t>	</a:t>
            </a:r>
            <a:r>
              <a:rPr lang="uk-UA" b="1" dirty="0"/>
              <a:t>допитливість, творча зацікавленість </a:t>
            </a:r>
            <a:endParaRPr lang="uk-UA" b="1" dirty="0" smtClean="0"/>
          </a:p>
          <a:p>
            <a:r>
              <a:rPr lang="uk-UA" b="1" dirty="0" smtClean="0"/>
              <a:t></a:t>
            </a:r>
            <a:r>
              <a:rPr lang="uk-UA" b="1" dirty="0"/>
              <a:t>	почуття захопленості, емоційний підйом, радість відкриття, </a:t>
            </a:r>
            <a:r>
              <a:rPr lang="uk-UA" b="1" dirty="0" smtClean="0"/>
              <a:t>винаходи; </a:t>
            </a:r>
            <a:endParaRPr lang="uk-UA" b="1" dirty="0"/>
          </a:p>
          <a:p>
            <a:r>
              <a:rPr lang="uk-UA" b="1" dirty="0"/>
              <a:t>	</a:t>
            </a:r>
            <a:r>
              <a:rPr lang="uk-UA" b="1" dirty="0" smtClean="0"/>
              <a:t>прагнення щонайкраще </a:t>
            </a:r>
            <a:r>
              <a:rPr lang="uk-UA" b="1" dirty="0"/>
              <a:t>виконати творче завдання у кожній новій </a:t>
            </a:r>
            <a:r>
              <a:rPr lang="uk-UA" b="1" dirty="0" smtClean="0"/>
              <a:t>ситуації; </a:t>
            </a:r>
            <a:endParaRPr lang="uk-UA" b="1" dirty="0"/>
          </a:p>
          <a:p>
            <a:r>
              <a:rPr lang="uk-UA" b="1" dirty="0"/>
              <a:t>	прагнення до </a:t>
            </a:r>
            <a:r>
              <a:rPr lang="uk-UA" b="1" dirty="0" smtClean="0"/>
              <a:t>лідерства; </a:t>
            </a:r>
            <a:endParaRPr lang="uk-UA" b="1" dirty="0"/>
          </a:p>
          <a:p>
            <a:r>
              <a:rPr lang="uk-UA" b="1" dirty="0"/>
              <a:t>	прагнення до одержання високої оцінки своєї </a:t>
            </a:r>
            <a:r>
              <a:rPr lang="uk-UA" b="1" dirty="0" smtClean="0"/>
              <a:t>роботи; </a:t>
            </a:r>
            <a:endParaRPr lang="uk-UA" b="1" dirty="0"/>
          </a:p>
          <a:p>
            <a:r>
              <a:rPr lang="uk-UA" b="1" dirty="0"/>
              <a:t>	почуття </a:t>
            </a:r>
            <a:r>
              <a:rPr lang="uk-UA" b="1" dirty="0" smtClean="0"/>
              <a:t>обов'язку; </a:t>
            </a:r>
            <a:endParaRPr lang="uk-UA" b="1" dirty="0"/>
          </a:p>
          <a:p>
            <a:r>
              <a:rPr lang="uk-UA" b="1" dirty="0"/>
              <a:t>	</a:t>
            </a:r>
            <a:r>
              <a:rPr lang="uk-UA" b="1" dirty="0" smtClean="0"/>
              <a:t>спрямованість </a:t>
            </a:r>
            <a:r>
              <a:rPr lang="uk-UA" b="1" dirty="0"/>
              <a:t>учня</a:t>
            </a:r>
            <a:r>
              <a:rPr lang="uk-UA" b="1" dirty="0" smtClean="0"/>
              <a:t>, </a:t>
            </a:r>
            <a:r>
              <a:rPr lang="uk-UA" b="1" dirty="0"/>
              <a:t>місце творчої діяльності в системі ціннісних орієнтацій особистості.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5696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Кутю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628</TotalTime>
  <Words>421</Words>
  <Application>Microsoft Office PowerPoint</Application>
  <PresentationFormat>Экран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Слайд 1</vt:lpstr>
      <vt:lpstr>Черга денна:</vt:lpstr>
      <vt:lpstr>Слайд 3</vt:lpstr>
      <vt:lpstr>Слайд 4</vt:lpstr>
      <vt:lpstr>Слайд 5</vt:lpstr>
      <vt:lpstr>Загальнодидактичні принципи</vt:lpstr>
      <vt:lpstr>Показники творчої активності</vt:lpstr>
      <vt:lpstr>Рівні креативності учнів</vt:lpstr>
      <vt:lpstr>Складові креативності учнів</vt:lpstr>
      <vt:lpstr>          Креативні методи навчання</vt:lpstr>
      <vt:lpstr>                      креативний  </vt:lpstr>
      <vt:lpstr>Креатив навчання?..</vt:lpstr>
      <vt:lpstr>Розвиток  креативності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  для (в) «А» класів (-ах)</dc:title>
  <dc:creator>Даша</dc:creator>
  <cp:lastModifiedBy>pc</cp:lastModifiedBy>
  <cp:revision>52</cp:revision>
  <dcterms:created xsi:type="dcterms:W3CDTF">2011-10-30T14:14:06Z</dcterms:created>
  <dcterms:modified xsi:type="dcterms:W3CDTF">2013-03-14T10:18:53Z</dcterms:modified>
</cp:coreProperties>
</file>