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3896" autoAdjust="0"/>
  </p:normalViewPr>
  <p:slideViewPr>
    <p:cSldViewPr snapToGrid="0">
      <p:cViewPr varScale="1">
        <p:scale>
          <a:sx n="64" d="100"/>
          <a:sy n="64" d="100"/>
        </p:scale>
        <p:origin x="-10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EB164B-E3ED-4142-BD4D-2ED216B3D4C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9EF2A9-632C-48C1-8D38-768BF7936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3F5448-6E30-4E96-AC64-DC861F965B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980A-75D2-4353-A4F2-7B715FE035CF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5809-5939-458C-A5DD-B30A4ED47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CD71-2482-45CE-8BC8-6894665B284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5FF3-8569-4426-B7BB-39373B88D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87B0-8631-4A5B-835F-92671DF574DE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A2BC-F177-4954-88FC-71E99747A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74B6-5C1E-4D18-AE97-113F78D7B617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5246-8561-45B0-90C8-1514978CC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7FE0-6C83-41BA-9799-E9AEBE508E1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4CEE-88B4-4764-B6B3-7D2C69D51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156C-74E7-4806-8169-99966D5C1E4E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04A3-94EB-429A-A47D-398114F4D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80D20-B412-4FDA-9002-048364B3BDAB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17F9-B465-4FF4-A2CA-9358C48B2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52B7-71AC-4581-B2F5-52448EE7D2E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5477-CB76-43E6-A6C2-0CCB91E2C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585A-D7C2-439E-9F31-C99F60E003B6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8F32-68D1-4386-AC72-50BF73BDF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E166-8C6F-4B89-9594-161B1E670B9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CED9-52AB-4E01-9E7E-BF0A06E68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40E9-7321-4F3B-927C-3A26FBFFD2F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D8CE-0D62-4C11-B419-BA968494E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7D27-4D74-4994-817F-816024BAC7B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C591-4E89-43C0-B8E0-E879B93A0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C8F6-0784-4B94-BD8A-D146DC642786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5CDE-9596-4AD1-B657-3BB6E5B09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AAAC-2066-468E-A33E-B8014CFA652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7559-73DF-4491-A0B8-5B4213465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0ABFA-F909-4477-9766-C2373F590D4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3F56-F11D-4008-BEED-146A18E85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16FC-42A4-4962-ABB1-C327361E0EE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283B-FEF0-40CB-BB24-6E92993C6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D948B0-0DDF-4C83-80FC-3283D9C7E8CD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9D458B3-43C0-4BD4-B417-C90EAAB48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13" r:id="rId11"/>
    <p:sldLayoutId id="2147483702" r:id="rId12"/>
    <p:sldLayoutId id="2147483714" r:id="rId13"/>
    <p:sldLayoutId id="2147483701" r:id="rId14"/>
    <p:sldLayoutId id="2147483700" r:id="rId15"/>
    <p:sldLayoutId id="2147483699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377825" y="477838"/>
            <a:ext cx="9144000" cy="1219200"/>
          </a:xfrm>
        </p:spPr>
        <p:txBody>
          <a:bodyPr/>
          <a:lstStyle/>
          <a:p>
            <a:r>
              <a:rPr lang="uk-UA" smtClean="0"/>
              <a:t>Поради з енергозбереження в школі</a:t>
            </a:r>
            <a:endParaRPr lang="ru-RU" smtClean="0"/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2288" y="1547813"/>
            <a:ext cx="606742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255837" cy="1320800"/>
          </a:xfrm>
        </p:spPr>
        <p:txBody>
          <a:bodyPr/>
          <a:lstStyle/>
          <a:p>
            <a:r>
              <a:rPr lang="uk-UA" smtClean="0"/>
              <a:t>Порада 8</a:t>
            </a:r>
            <a:endParaRPr lang="ru-RU" smtClean="0"/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8" y="2319338"/>
            <a:ext cx="4675187" cy="3944937"/>
          </a:xfrm>
        </p:spPr>
      </p:pic>
      <p:sp>
        <p:nvSpPr>
          <p:cNvPr id="29699" name="Объект 3"/>
          <p:cNvSpPr>
            <a:spLocks noGrp="1"/>
          </p:cNvSpPr>
          <p:nvPr>
            <p:ph sz="half" idx="2"/>
          </p:nvPr>
        </p:nvSpPr>
        <p:spPr>
          <a:xfrm>
            <a:off x="5213350" y="2719388"/>
            <a:ext cx="4183063" cy="388143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z="2800" smtClean="0"/>
              <a:t>Після закінчення занять опалення доцільно зробити мінімальним до  ранку.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092325" cy="1320800"/>
          </a:xfrm>
        </p:spPr>
        <p:txBody>
          <a:bodyPr/>
          <a:lstStyle/>
          <a:p>
            <a:r>
              <a:rPr lang="uk-UA" smtClean="0"/>
              <a:t>Порада 9</a:t>
            </a:r>
            <a:endParaRPr lang="ru-RU" smtClean="0"/>
          </a:p>
        </p:txBody>
      </p:sp>
      <p:pic>
        <p:nvPicPr>
          <p:cNvPr id="3072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2641600"/>
            <a:ext cx="4392613" cy="2919413"/>
          </a:xfrm>
        </p:spPr>
      </p:pic>
      <p:pic>
        <p:nvPicPr>
          <p:cNvPr id="3072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2641600"/>
            <a:ext cx="4059237" cy="2919413"/>
          </a:xfrm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179763" y="608013"/>
            <a:ext cx="56372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rebuchet MS" pitchFamily="34" charset="0"/>
              </a:rPr>
              <a:t>Вікна в шкільних приміщеннях необхідно мити регулярно. Брудне скло затримує проходження сонячного світла на 30%. Крім того , чисте повітря-це наше здоров'я.</a:t>
            </a:r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638425" cy="1320800"/>
          </a:xfrm>
        </p:spPr>
        <p:txBody>
          <a:bodyPr/>
          <a:lstStyle/>
          <a:p>
            <a:r>
              <a:rPr lang="uk-UA" smtClean="0"/>
              <a:t>Порада 10</a:t>
            </a:r>
            <a:endParaRPr lang="ru-RU" smtClean="0"/>
          </a:p>
        </p:txBody>
      </p:sp>
      <p:pic>
        <p:nvPicPr>
          <p:cNvPr id="3174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338" y="2451100"/>
            <a:ext cx="6221412" cy="3298825"/>
          </a:xfrm>
        </p:spPr>
      </p:pic>
      <p:sp>
        <p:nvSpPr>
          <p:cNvPr id="31747" name="Объект 3"/>
          <p:cNvSpPr>
            <a:spLocks noGrp="1"/>
          </p:cNvSpPr>
          <p:nvPr>
            <p:ph sz="half" idx="2"/>
          </p:nvPr>
        </p:nvSpPr>
        <p:spPr>
          <a:xfrm>
            <a:off x="6381750" y="2976563"/>
            <a:ext cx="4183063" cy="3881437"/>
          </a:xfrm>
        </p:spPr>
        <p:txBody>
          <a:bodyPr/>
          <a:lstStyle/>
          <a:p>
            <a:r>
              <a:rPr lang="uk-UA" sz="2400" smtClean="0"/>
              <a:t>Зелені насадження не повинні заті</a:t>
            </a:r>
            <a:r>
              <a:rPr lang="uk-UA" sz="2400" smtClean="0">
                <a:latin typeface="Arial" charset="0"/>
              </a:rPr>
              <a:t>няти </a:t>
            </a:r>
            <a:r>
              <a:rPr lang="uk-UA" sz="2400" smtClean="0"/>
              <a:t>приміщення першого поверху будівлі.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106612" cy="673100"/>
          </a:xfrm>
        </p:spPr>
        <p:txBody>
          <a:bodyPr/>
          <a:lstStyle/>
          <a:p>
            <a:r>
              <a:rPr lang="uk-UA" smtClean="0"/>
              <a:t>Порада 1</a:t>
            </a:r>
            <a:endParaRPr lang="ru-RU" smtClean="0"/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0338" y="2160588"/>
            <a:ext cx="3881437" cy="3881437"/>
          </a:xfrm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5035550" y="609600"/>
            <a:ext cx="4586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rebuchet MS" pitchFamily="34" charset="0"/>
              </a:rPr>
              <a:t>Слідкуйте , щоб світло не горіло даремно в кабінетах , ко</a:t>
            </a:r>
            <a:r>
              <a:rPr lang="uk-UA" sz="2400"/>
              <a:t>ли</a:t>
            </a:r>
            <a:r>
              <a:rPr lang="uk-UA" sz="2400">
                <a:latin typeface="Trebuchet MS" pitchFamily="34" charset="0"/>
              </a:rPr>
              <a:t> на вулиці досить світло</a:t>
            </a:r>
            <a:endParaRPr lang="ru-RU" sz="2400">
              <a:latin typeface="Trebuchet MS" pitchFamily="34" charset="0"/>
            </a:endParaRPr>
          </a:p>
        </p:txBody>
      </p:sp>
      <p:pic>
        <p:nvPicPr>
          <p:cNvPr id="21508" name="Объект 9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7763" y="2160588"/>
            <a:ext cx="3243262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Іноді не потрібно включати всі освітлювальні прилади в приміщенні.</a:t>
            </a:r>
            <a:endParaRPr lang="ru-RU" smtClean="0"/>
          </a:p>
        </p:txBody>
      </p:sp>
      <p:pic>
        <p:nvPicPr>
          <p:cNvPr id="2253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60588"/>
            <a:ext cx="5065713" cy="3476625"/>
          </a:xfrm>
        </p:spPr>
      </p:pic>
      <p:pic>
        <p:nvPicPr>
          <p:cNvPr id="2253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8388" y="2160588"/>
            <a:ext cx="5214937" cy="3476625"/>
          </a:xfrm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47825" y="5759450"/>
            <a:ext cx="683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rebuchet MS" pitchFamily="34" charset="0"/>
              </a:rPr>
              <a:t>Досить включити тільки їх частину</a:t>
            </a:r>
            <a:endParaRPr lang="ru-RU" sz="32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255837" cy="1320800"/>
          </a:xfrm>
        </p:spPr>
        <p:txBody>
          <a:bodyPr/>
          <a:lstStyle/>
          <a:p>
            <a:r>
              <a:rPr lang="uk-UA" smtClean="0"/>
              <a:t>Порада 2</a:t>
            </a:r>
            <a:endParaRPr lang="ru-RU" smtClean="0"/>
          </a:p>
        </p:txBody>
      </p:sp>
      <p:pic>
        <p:nvPicPr>
          <p:cNvPr id="2355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160588"/>
            <a:ext cx="3881437" cy="3881437"/>
          </a:xfrm>
        </p:spPr>
      </p:pic>
      <p:pic>
        <p:nvPicPr>
          <p:cNvPr id="2355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5225" y="2347913"/>
            <a:ext cx="4932363" cy="3694112"/>
          </a:xfrm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3876675" y="609600"/>
            <a:ext cx="50085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rebuchet MS" pitchFamily="34" charset="0"/>
              </a:rPr>
              <a:t>Не забувайте максимально використовувати природне освітлення , </a:t>
            </a:r>
            <a:r>
              <a:rPr lang="uk-UA" sz="2400"/>
              <a:t>за потреби відкривайте</a:t>
            </a:r>
            <a:r>
              <a:rPr lang="uk-UA" sz="2400">
                <a:latin typeface="Trebuchet MS" pitchFamily="34" charset="0"/>
              </a:rPr>
              <a:t> жалюзі</a:t>
            </a:r>
            <a:r>
              <a:rPr lang="uk-UA" sz="2400"/>
              <a:t>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420937" cy="1320800"/>
          </a:xfrm>
        </p:spPr>
        <p:txBody>
          <a:bodyPr/>
          <a:lstStyle/>
          <a:p>
            <a:r>
              <a:rPr lang="uk-UA" smtClean="0"/>
              <a:t>Порада 3</a:t>
            </a:r>
            <a:endParaRPr lang="ru-RU" smtClean="0"/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" y="3248025"/>
            <a:ext cx="4570413" cy="3427413"/>
          </a:xfrm>
        </p:spPr>
      </p:pic>
      <p:pic>
        <p:nvPicPr>
          <p:cNvPr id="2457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97475" y="3238500"/>
            <a:ext cx="4594225" cy="3446463"/>
          </a:xfrm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548063" y="609600"/>
            <a:ext cx="57594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rebuchet MS" pitchFamily="34" charset="0"/>
              </a:rPr>
              <a:t>Світло не повин</a:t>
            </a:r>
            <a:r>
              <a:rPr lang="uk-UA" sz="2800"/>
              <a:t>но </a:t>
            </a:r>
            <a:r>
              <a:rPr lang="uk-UA" sz="2800">
                <a:latin typeface="Trebuchet MS" pitchFamily="34" charset="0"/>
              </a:rPr>
              <a:t>горіти даремно в коридорах</a:t>
            </a:r>
            <a:r>
              <a:rPr lang="uk-UA" sz="2800"/>
              <a:t>,</a:t>
            </a:r>
            <a:r>
              <a:rPr lang="uk-UA" sz="2800">
                <a:latin typeface="Trebuchet MS" pitchFamily="34" charset="0"/>
              </a:rPr>
              <a:t> їдальні та інших приміщеннях</a:t>
            </a:r>
            <a:endParaRPr lang="ru-RU" sz="2800">
              <a:latin typeface="Trebuchet MS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446213" y="2728913"/>
            <a:ext cx="1652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rebuchet MS" pitchFamily="34" charset="0"/>
              </a:rPr>
              <a:t>Неправильно</a:t>
            </a:r>
            <a:endParaRPr lang="ru-RU">
              <a:latin typeface="Trebuchet MS" pitchFamily="34" charset="0"/>
            </a:endParaRP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6688138" y="2728913"/>
            <a:ext cx="178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rebuchet MS" pitchFamily="34" charset="0"/>
              </a:rPr>
              <a:t>Правильно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160587" cy="660400"/>
          </a:xfrm>
        </p:spPr>
        <p:txBody>
          <a:bodyPr/>
          <a:lstStyle/>
          <a:p>
            <a:r>
              <a:rPr lang="uk-UA" smtClean="0"/>
              <a:t>Порада 4</a:t>
            </a:r>
            <a:endParaRPr lang="ru-RU" smtClean="0"/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1992313"/>
            <a:ext cx="6069012" cy="4613275"/>
          </a:xfrm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7124700" y="1992313"/>
            <a:ext cx="2674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rebuchet MS" pitchFamily="34" charset="0"/>
              </a:rPr>
              <a:t>Закривайте крани , якщо вода тече даремно. При цьому ми економимо не тільки воду , але й електроенергію.</a:t>
            </a:r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160587" cy="1320800"/>
          </a:xfrm>
        </p:spPr>
        <p:txBody>
          <a:bodyPr/>
          <a:lstStyle/>
          <a:p>
            <a:r>
              <a:rPr lang="uk-UA" smtClean="0"/>
              <a:t>Порада 5</a:t>
            </a:r>
            <a:endParaRPr lang="ru-RU" smtClean="0"/>
          </a:p>
        </p:txBody>
      </p:sp>
      <p:pic>
        <p:nvPicPr>
          <p:cNvPr id="2662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60588"/>
            <a:ext cx="5676900" cy="4129087"/>
          </a:xfrm>
        </p:spPr>
      </p:pic>
      <p:pic>
        <p:nvPicPr>
          <p:cNvPr id="2662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76900" y="2971800"/>
            <a:ext cx="4184650" cy="3317875"/>
          </a:xfrm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3821113" y="709613"/>
            <a:ext cx="529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rebuchet MS" pitchFamily="34" charset="0"/>
              </a:rPr>
              <a:t>Вчасно вимикайте </a:t>
            </a:r>
            <a:r>
              <a:rPr lang="uk-UA" sz="2400"/>
              <a:t>к</a:t>
            </a:r>
            <a:r>
              <a:rPr lang="uk-UA" sz="2400">
                <a:latin typeface="Trebuchet MS" pitchFamily="34" charset="0"/>
              </a:rPr>
              <a:t>омп'ютери , принтери та іншу техніку.</a:t>
            </a:r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2106612" cy="1320800"/>
          </a:xfrm>
        </p:spPr>
        <p:txBody>
          <a:bodyPr/>
          <a:lstStyle/>
          <a:p>
            <a:r>
              <a:rPr lang="uk-UA" smtClean="0"/>
              <a:t>Порада 6</a:t>
            </a:r>
            <a:endParaRPr lang="ru-RU" smtClean="0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2160588"/>
            <a:ext cx="2693988" cy="1922462"/>
          </a:xfrm>
        </p:spPr>
      </p:pic>
      <p:pic>
        <p:nvPicPr>
          <p:cNvPr id="2765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5625" y="4083050"/>
            <a:ext cx="2338388" cy="1920875"/>
          </a:xfrm>
        </p:spPr>
      </p:pic>
      <p:pic>
        <p:nvPicPr>
          <p:cNvPr id="2765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5225" y="2660650"/>
            <a:ext cx="34575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808413" y="723900"/>
            <a:ext cx="503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rebuchet MS" pitchFamily="34" charset="0"/>
              </a:rPr>
              <a:t>Зберігайте тепло в приміщенні. 70% </a:t>
            </a:r>
            <a:r>
              <a:rPr lang="uk-UA" sz="2400"/>
              <a:t>коштів</a:t>
            </a:r>
            <a:r>
              <a:rPr lang="uk-UA" sz="2400">
                <a:latin typeface="Trebuchet MS" pitchFamily="34" charset="0"/>
              </a:rPr>
              <a:t> школи витрачається саме на тепло. Взимку утепляйте вікна та вхідні двері. </a:t>
            </a:r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38150" y="487363"/>
            <a:ext cx="2346325" cy="1320800"/>
          </a:xfrm>
        </p:spPr>
        <p:txBody>
          <a:bodyPr/>
          <a:lstStyle/>
          <a:p>
            <a:r>
              <a:rPr lang="uk-UA" smtClean="0"/>
              <a:t>Порада 7</a:t>
            </a:r>
            <a:endParaRPr lang="ru-RU" smtClean="0"/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94363" y="1893888"/>
            <a:ext cx="3725862" cy="4148137"/>
          </a:xfrm>
        </p:spPr>
      </p:pic>
      <p:pic>
        <p:nvPicPr>
          <p:cNvPr id="28675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92225" y="2027238"/>
            <a:ext cx="3181350" cy="3881437"/>
          </a:xfrm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370263" y="487363"/>
            <a:ext cx="5391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rebuchet MS" pitchFamily="34" charset="0"/>
              </a:rPr>
              <a:t>Правильно провітрюйте приміщення. Краще один раз широко відкрити вікно , ніж весь день тримати його відкритим.</a:t>
            </a:r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170</Words>
  <Application>Microsoft Office PowerPoint</Application>
  <PresentationFormat>Произвольный</PresentationFormat>
  <Paragraphs>26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Trebuchet MS</vt:lpstr>
      <vt:lpstr>Arial</vt:lpstr>
      <vt:lpstr>Wingdings 3</vt:lpstr>
      <vt:lpstr>Calibri</vt:lpstr>
      <vt:lpstr>Грань</vt:lpstr>
      <vt:lpstr>Грань</vt:lpstr>
      <vt:lpstr>Грань</vt:lpstr>
      <vt:lpstr>Грань</vt:lpstr>
      <vt:lpstr>Поради з енергозбереження в школі</vt:lpstr>
      <vt:lpstr>Порада 1</vt:lpstr>
      <vt:lpstr>Іноді не потрібно включати всі освітлювальні прилади в приміщенні.</vt:lpstr>
      <vt:lpstr>Порада 2</vt:lpstr>
      <vt:lpstr>Порада 3</vt:lpstr>
      <vt:lpstr>Порада 4</vt:lpstr>
      <vt:lpstr>Порада 5</vt:lpstr>
      <vt:lpstr>Порада 6</vt:lpstr>
      <vt:lpstr>Порада 7</vt:lpstr>
      <vt:lpstr>Порада 8</vt:lpstr>
      <vt:lpstr>Порада 9</vt:lpstr>
      <vt:lpstr>Порада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Поради з енергозбереження в школі</dc:title>
  <dc:creator>Keltin47</dc:creator>
  <cp:lastModifiedBy>Admin</cp:lastModifiedBy>
  <cp:revision>13</cp:revision>
  <dcterms:created xsi:type="dcterms:W3CDTF">2013-11-17T08:45:11Z</dcterms:created>
  <dcterms:modified xsi:type="dcterms:W3CDTF">2013-11-18T09:01:54Z</dcterms:modified>
</cp:coreProperties>
</file>